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7" r:id="rId2"/>
    <p:sldId id="258" r:id="rId3"/>
    <p:sldId id="261" r:id="rId4"/>
    <p:sldId id="262" r:id="rId5"/>
    <p:sldId id="271" r:id="rId6"/>
    <p:sldId id="272" r:id="rId7"/>
    <p:sldId id="266" r:id="rId8"/>
    <p:sldId id="267" r:id="rId9"/>
    <p:sldId id="276" r:id="rId10"/>
    <p:sldId id="283" r:id="rId11"/>
    <p:sldId id="277" r:id="rId12"/>
    <p:sldId id="282" r:id="rId13"/>
    <p:sldId id="284" r:id="rId14"/>
    <p:sldId id="285" r:id="rId15"/>
    <p:sldId id="280" r:id="rId16"/>
    <p:sldId id="278" r:id="rId17"/>
    <p:sldId id="281" r:id="rId18"/>
    <p:sldId id="274" r:id="rId19"/>
    <p:sldId id="273" r:id="rId20"/>
    <p:sldId id="268" r:id="rId21"/>
    <p:sldId id="259" r:id="rId22"/>
    <p:sldId id="269" r:id="rId23"/>
    <p:sldId id="270" r:id="rId24"/>
    <p:sldId id="265" r:id="rId25"/>
    <p:sldId id="275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568"/>
    <p:restoredTop sz="94643"/>
  </p:normalViewPr>
  <p:slideViewPr>
    <p:cSldViewPr snapToGrid="0" snapToObjects="1">
      <p:cViewPr varScale="1">
        <p:scale>
          <a:sx n="95" d="100"/>
          <a:sy n="95" d="100"/>
        </p:scale>
        <p:origin x="208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CF5997-8079-2343-AF08-976CB019EBDB}" type="datetimeFigureOut">
              <a:rPr lang="fr-FR" smtClean="0"/>
              <a:t>13/10/2019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960B8C-B655-1D41-A80E-96392468DAA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953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02E8D-5166-C144-B355-D183B1A24163}" type="datetimeFigureOut">
              <a:rPr lang="fr-FR" smtClean="0"/>
              <a:t>13/10/2019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256A5-201F-9D45-9617-00DAF728658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3977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02E8D-5166-C144-B355-D183B1A24163}" type="datetimeFigureOut">
              <a:rPr lang="fr-FR" smtClean="0"/>
              <a:t>13/10/2019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256A5-201F-9D45-9617-00DAF728658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888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02E8D-5166-C144-B355-D183B1A24163}" type="datetimeFigureOut">
              <a:rPr lang="fr-FR" smtClean="0"/>
              <a:t>13/10/2019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256A5-201F-9D45-9617-00DAF728658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4427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02E8D-5166-C144-B355-D183B1A24163}" type="datetimeFigureOut">
              <a:rPr lang="fr-FR" smtClean="0"/>
              <a:t>13/10/2019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256A5-201F-9D45-9617-00DAF728658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6004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02E8D-5166-C144-B355-D183B1A24163}" type="datetimeFigureOut">
              <a:rPr lang="fr-FR" smtClean="0"/>
              <a:t>13/10/2019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256A5-201F-9D45-9617-00DAF728658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4141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02E8D-5166-C144-B355-D183B1A24163}" type="datetimeFigureOut">
              <a:rPr lang="fr-FR" smtClean="0"/>
              <a:t>13/10/2019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256A5-201F-9D45-9617-00DAF728658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1344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02E8D-5166-C144-B355-D183B1A24163}" type="datetimeFigureOut">
              <a:rPr lang="fr-FR" smtClean="0"/>
              <a:t>13/10/2019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256A5-201F-9D45-9617-00DAF728658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3804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02E8D-5166-C144-B355-D183B1A24163}" type="datetimeFigureOut">
              <a:rPr lang="fr-FR" smtClean="0"/>
              <a:t>13/10/2019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256A5-201F-9D45-9617-00DAF728658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520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02E8D-5166-C144-B355-D183B1A24163}" type="datetimeFigureOut">
              <a:rPr lang="fr-FR" smtClean="0"/>
              <a:t>13/10/2019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256A5-201F-9D45-9617-00DAF728658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806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02E8D-5166-C144-B355-D183B1A24163}" type="datetimeFigureOut">
              <a:rPr lang="fr-FR" smtClean="0"/>
              <a:t>13/10/2019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256A5-201F-9D45-9617-00DAF728658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3835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02E8D-5166-C144-B355-D183B1A24163}" type="datetimeFigureOut">
              <a:rPr lang="fr-FR" smtClean="0"/>
              <a:t>13/10/2019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256A5-201F-9D45-9617-00DAF728658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3175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02E8D-5166-C144-B355-D183B1A24163}" type="datetimeFigureOut">
              <a:rPr lang="fr-FR" smtClean="0"/>
              <a:t>13/10/2019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B256A5-201F-9D45-9617-00DAF728658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1117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5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5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5" Type="http://schemas.openxmlformats.org/officeDocument/2006/relationships/image" Target="../media/image29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Relationship Id="rId3" Type="http://schemas.openxmlformats.org/officeDocument/2006/relationships/image" Target="../media/image34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5" Type="http://schemas.openxmlformats.org/officeDocument/2006/relationships/image" Target="../media/image41.jpg"/><Relationship Id="rId6" Type="http://schemas.openxmlformats.org/officeDocument/2006/relationships/image" Target="../media/image42.jpg"/><Relationship Id="rId7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2766" y="262662"/>
            <a:ext cx="7248939" cy="1614906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Mission de </a:t>
            </a:r>
            <a:r>
              <a:rPr lang="fr-FR" smtClean="0"/>
              <a:t>Chirurgie Maxillo-Faciale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222435" y="5049078"/>
            <a:ext cx="4426226" cy="1335157"/>
          </a:xfrm>
        </p:spPr>
        <p:txBody>
          <a:bodyPr>
            <a:noAutofit/>
          </a:bodyPr>
          <a:lstStyle/>
          <a:p>
            <a:r>
              <a:rPr lang="fr-FR" sz="2800" dirty="0" smtClean="0"/>
              <a:t>Vientiane, Laos</a:t>
            </a:r>
          </a:p>
          <a:p>
            <a:endParaRPr lang="fr-FR" sz="2800" dirty="0"/>
          </a:p>
          <a:p>
            <a:r>
              <a:rPr lang="fr-FR" sz="2800" dirty="0" smtClean="0"/>
              <a:t>2 au 16 Mars 2019</a:t>
            </a:r>
            <a:endParaRPr lang="fr-FR" sz="28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30" y="2093844"/>
            <a:ext cx="5875130" cy="440634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755" y="262662"/>
            <a:ext cx="3400287" cy="453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80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04423" y="5348952"/>
            <a:ext cx="10762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/>
              <a:t>Indication </a:t>
            </a:r>
            <a:r>
              <a:rPr lang="fr-FR" u="sng" dirty="0"/>
              <a:t>opératoire : </a:t>
            </a:r>
            <a:r>
              <a:rPr lang="fr-FR" dirty="0"/>
              <a:t>FP2 (voile)</a:t>
            </a:r>
          </a:p>
          <a:p>
            <a:r>
              <a:rPr lang="fr-FR" u="sng" dirty="0"/>
              <a:t>Intervention : </a:t>
            </a:r>
            <a:r>
              <a:rPr lang="fr-FR" dirty="0" err="1"/>
              <a:t>véloplastie</a:t>
            </a:r>
            <a:endParaRPr lang="fr-FR" dirty="0"/>
          </a:p>
          <a:p>
            <a:r>
              <a:rPr lang="fr-FR" u="sng" dirty="0"/>
              <a:t>Type d’anesthésie : </a:t>
            </a:r>
            <a:r>
              <a:rPr lang="fr-FR" dirty="0"/>
              <a:t>AG, </a:t>
            </a:r>
            <a:r>
              <a:rPr lang="fr-FR" dirty="0" smtClean="0"/>
              <a:t>IOT</a:t>
            </a:r>
            <a:endParaRPr lang="fr-FR" dirty="0"/>
          </a:p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962" y="365147"/>
            <a:ext cx="3553895" cy="473852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23" y="380286"/>
            <a:ext cx="3526339" cy="470178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225" y="1339333"/>
            <a:ext cx="3992942" cy="5323922"/>
          </a:xfrm>
          <a:prstGeom prst="rect">
            <a:avLst/>
          </a:prstGeom>
        </p:spPr>
      </p:pic>
      <p:sp>
        <p:nvSpPr>
          <p:cNvPr id="11" name="Espace réservé du contenu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395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07165" y="5121230"/>
            <a:ext cx="7772400" cy="1557572"/>
          </a:xfrm>
        </p:spPr>
        <p:txBody>
          <a:bodyPr>
            <a:normAutofit/>
          </a:bodyPr>
          <a:lstStyle/>
          <a:p>
            <a:pPr algn="l"/>
            <a:r>
              <a:rPr lang="fr-FR" u="sng" dirty="0" smtClean="0"/>
              <a:t>Indication </a:t>
            </a:r>
            <a:r>
              <a:rPr lang="fr-FR" u="sng" dirty="0"/>
              <a:t>opératoire :</a:t>
            </a:r>
            <a:r>
              <a:rPr lang="fr-FR" dirty="0"/>
              <a:t> Fente labiale gauche</a:t>
            </a:r>
          </a:p>
          <a:p>
            <a:pPr algn="l"/>
            <a:r>
              <a:rPr lang="fr-FR" u="sng" dirty="0"/>
              <a:t>Intervention :</a:t>
            </a:r>
            <a:r>
              <a:rPr lang="fr-FR" dirty="0"/>
              <a:t> </a:t>
            </a:r>
            <a:r>
              <a:rPr lang="fr-FR" dirty="0" err="1"/>
              <a:t>Chéïlo</a:t>
            </a:r>
            <a:r>
              <a:rPr lang="fr-FR" dirty="0"/>
              <a:t>-rhinoplastie</a:t>
            </a:r>
          </a:p>
          <a:p>
            <a:pPr algn="l"/>
            <a:r>
              <a:rPr lang="fr-FR" u="sng" dirty="0"/>
              <a:t>Type d’anesthésie :</a:t>
            </a:r>
            <a:r>
              <a:rPr lang="fr-FR" dirty="0"/>
              <a:t> AG, IOT</a:t>
            </a:r>
          </a:p>
          <a:p>
            <a:pPr algn="l"/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525" y="251791"/>
            <a:ext cx="3652079" cy="486943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05" y="251791"/>
            <a:ext cx="3330160" cy="444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8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30888" y="5387291"/>
            <a:ext cx="10762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/>
              <a:t>Indication </a:t>
            </a:r>
            <a:r>
              <a:rPr lang="fr-FR" u="sng" dirty="0"/>
              <a:t>opératoire :</a:t>
            </a:r>
            <a:r>
              <a:rPr lang="fr-FR" dirty="0"/>
              <a:t> FP1P2 gauche avec ATCD de </a:t>
            </a:r>
            <a:r>
              <a:rPr lang="fr-FR" dirty="0" err="1"/>
              <a:t>chéïloplastie</a:t>
            </a:r>
            <a:r>
              <a:rPr lang="fr-FR" dirty="0"/>
              <a:t> gauche complétement désunie.</a:t>
            </a:r>
          </a:p>
          <a:p>
            <a:r>
              <a:rPr lang="fr-FR" u="sng" dirty="0"/>
              <a:t>Intervention :</a:t>
            </a:r>
            <a:r>
              <a:rPr lang="fr-FR" dirty="0"/>
              <a:t> </a:t>
            </a:r>
            <a:r>
              <a:rPr lang="fr-FR" dirty="0" err="1"/>
              <a:t>Chéïlo</a:t>
            </a:r>
            <a:r>
              <a:rPr lang="fr-FR" dirty="0"/>
              <a:t>-rhinoplastie + vélo-</a:t>
            </a:r>
            <a:r>
              <a:rPr lang="fr-FR" dirty="0" err="1"/>
              <a:t>palatoplastie</a:t>
            </a:r>
            <a:endParaRPr lang="fr-FR" dirty="0"/>
          </a:p>
          <a:p>
            <a:r>
              <a:rPr lang="fr-FR" u="sng" dirty="0"/>
              <a:t>Type d’anesthésie :</a:t>
            </a:r>
            <a:r>
              <a:rPr lang="fr-FR" dirty="0"/>
              <a:t> AG, </a:t>
            </a:r>
            <a:r>
              <a:rPr lang="fr-FR" dirty="0" smtClean="0"/>
              <a:t>IOT</a:t>
            </a:r>
            <a:endParaRPr lang="fr-FR" dirty="0"/>
          </a:p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88" y="122307"/>
            <a:ext cx="3225248" cy="430033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69" y="122307"/>
            <a:ext cx="3225248" cy="4300330"/>
          </a:xfrm>
          <a:prstGeom prst="rect">
            <a:avLst/>
          </a:prstGeom>
        </p:spPr>
      </p:pic>
      <p:sp>
        <p:nvSpPr>
          <p:cNvPr id="10" name="Espace réservé du contenu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2" name="Espace réservé du contenu 11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613" y="977486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173782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98634" y="5108447"/>
            <a:ext cx="9144000" cy="1536619"/>
          </a:xfrm>
        </p:spPr>
        <p:txBody>
          <a:bodyPr>
            <a:noAutofit/>
          </a:bodyPr>
          <a:lstStyle/>
          <a:p>
            <a:pPr algn="l"/>
            <a:r>
              <a:rPr lang="fr-FR" sz="2000" u="sng" smtClean="0"/>
              <a:t>Indication </a:t>
            </a:r>
            <a:r>
              <a:rPr lang="fr-FR" sz="2000" u="sng" dirty="0"/>
              <a:t>opératoire : </a:t>
            </a:r>
            <a:r>
              <a:rPr lang="fr-FR" sz="2000" dirty="0"/>
              <a:t>bride cervicale sur séquelle de brulure</a:t>
            </a:r>
          </a:p>
          <a:p>
            <a:pPr algn="l"/>
            <a:r>
              <a:rPr lang="fr-FR" sz="2000" u="sng" dirty="0"/>
              <a:t>Intervention : </a:t>
            </a:r>
            <a:r>
              <a:rPr lang="fr-FR" sz="2000" dirty="0"/>
              <a:t>libération bride et greffe en peau totale sur l’espace libéré</a:t>
            </a:r>
          </a:p>
          <a:p>
            <a:pPr algn="l"/>
            <a:r>
              <a:rPr lang="fr-FR" sz="2000" u="sng" dirty="0"/>
              <a:t>Type d’anesthésie :</a:t>
            </a:r>
            <a:r>
              <a:rPr lang="fr-FR" sz="2000" dirty="0"/>
              <a:t> AG, </a:t>
            </a:r>
            <a:r>
              <a:rPr lang="fr-FR" sz="2000" dirty="0" smtClean="0"/>
              <a:t>IOT</a:t>
            </a:r>
            <a:endParaRPr lang="fr-FR" sz="2000" dirty="0"/>
          </a:p>
          <a:p>
            <a:pPr algn="l"/>
            <a:endParaRPr lang="fr-FR" sz="20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868" y="3650079"/>
            <a:ext cx="2246241" cy="29949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397" y="29817"/>
            <a:ext cx="3360255" cy="448033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83" y="29817"/>
            <a:ext cx="3334578" cy="444610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988" y="0"/>
            <a:ext cx="2897258" cy="386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7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à coins arrondis 9"/>
          <p:cNvSpPr/>
          <p:nvPr/>
        </p:nvSpPr>
        <p:spPr>
          <a:xfrm>
            <a:off x="3406585" y="418100"/>
            <a:ext cx="5208887" cy="75590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3675680" y="611386"/>
            <a:ext cx="4833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86 opérés en 7,5 jours </a:t>
            </a:r>
            <a:endParaRPr lang="fr-FR" dirty="0"/>
          </a:p>
        </p:txBody>
      </p:sp>
      <p:sp>
        <p:nvSpPr>
          <p:cNvPr id="12" name="Rectangle à coins arrondis 11"/>
          <p:cNvSpPr/>
          <p:nvPr/>
        </p:nvSpPr>
        <p:spPr>
          <a:xfrm>
            <a:off x="412738" y="2635383"/>
            <a:ext cx="5208887" cy="75590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681833" y="2828669"/>
            <a:ext cx="4833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29 reprises de Cicatrices et Brûlures</a:t>
            </a:r>
            <a:endParaRPr lang="fr-FR" dirty="0"/>
          </a:p>
        </p:txBody>
      </p:sp>
      <p:sp>
        <p:nvSpPr>
          <p:cNvPr id="14" name="Rectangle à coins arrondis 13"/>
          <p:cNvSpPr/>
          <p:nvPr/>
        </p:nvSpPr>
        <p:spPr>
          <a:xfrm>
            <a:off x="412737" y="1737483"/>
            <a:ext cx="5208887" cy="75590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600593" y="1948968"/>
            <a:ext cx="4833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44 Fentes </a:t>
            </a:r>
            <a:r>
              <a:rPr lang="fr-FR" dirty="0" err="1" smtClean="0"/>
              <a:t>Labio</a:t>
            </a:r>
            <a:r>
              <a:rPr lang="fr-FR" dirty="0" smtClean="0"/>
              <a:t>-Palatines</a:t>
            </a:r>
            <a:endParaRPr lang="fr-FR" dirty="0"/>
          </a:p>
        </p:txBody>
      </p:sp>
      <p:sp>
        <p:nvSpPr>
          <p:cNvPr id="16" name="Rectangle à coins arrondis 15"/>
          <p:cNvSpPr/>
          <p:nvPr/>
        </p:nvSpPr>
        <p:spPr>
          <a:xfrm>
            <a:off x="412738" y="3567448"/>
            <a:ext cx="5208887" cy="75590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681833" y="3760734"/>
            <a:ext cx="4833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3 Fentes Faciales Rares </a:t>
            </a:r>
            <a:endParaRPr lang="fr-FR" dirty="0"/>
          </a:p>
        </p:txBody>
      </p:sp>
      <p:sp>
        <p:nvSpPr>
          <p:cNvPr id="18" name="Rectangle à coins arrondis 17"/>
          <p:cNvSpPr/>
          <p:nvPr/>
        </p:nvSpPr>
        <p:spPr>
          <a:xfrm>
            <a:off x="412737" y="4459656"/>
            <a:ext cx="5238275" cy="75590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573326" y="4652942"/>
            <a:ext cx="4860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1 Tumeur Maxillaire</a:t>
            </a:r>
            <a:endParaRPr lang="fr-FR" dirty="0"/>
          </a:p>
        </p:txBody>
      </p:sp>
      <p:sp>
        <p:nvSpPr>
          <p:cNvPr id="20" name="Rectangle à coins arrondis 19"/>
          <p:cNvSpPr/>
          <p:nvPr/>
        </p:nvSpPr>
        <p:spPr>
          <a:xfrm>
            <a:off x="383349" y="5408846"/>
            <a:ext cx="5238276" cy="75590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543937" y="5602132"/>
            <a:ext cx="4860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3 Malformations Lymphatiques</a:t>
            </a:r>
            <a:endParaRPr lang="fr-FR" dirty="0"/>
          </a:p>
        </p:txBody>
      </p:sp>
      <p:sp>
        <p:nvSpPr>
          <p:cNvPr id="22" name="Rectangle à coins arrondis 21"/>
          <p:cNvSpPr/>
          <p:nvPr/>
        </p:nvSpPr>
        <p:spPr>
          <a:xfrm>
            <a:off x="6238240" y="1737483"/>
            <a:ext cx="5208887" cy="75590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6398829" y="1930769"/>
            <a:ext cx="4833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3 Neurofibromatoses ou autres tumeurs cutanées  </a:t>
            </a:r>
            <a:endParaRPr lang="fr-FR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6238240" y="2635383"/>
            <a:ext cx="5208887" cy="75590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6507335" y="2828669"/>
            <a:ext cx="4833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1 Anomalie Vasculaire</a:t>
            </a:r>
            <a:endParaRPr lang="fr-FR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6238240" y="3567448"/>
            <a:ext cx="5208887" cy="75590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/>
          <p:cNvSpPr txBox="1"/>
          <p:nvPr/>
        </p:nvSpPr>
        <p:spPr>
          <a:xfrm>
            <a:off x="6507335" y="3760734"/>
            <a:ext cx="4833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1 Ptôsis Congénital </a:t>
            </a:r>
            <a:endParaRPr lang="fr-FR" dirty="0"/>
          </a:p>
        </p:txBody>
      </p:sp>
      <p:sp>
        <p:nvSpPr>
          <p:cNvPr id="30" name="Rectangle à coins arrondis 29"/>
          <p:cNvSpPr/>
          <p:nvPr/>
        </p:nvSpPr>
        <p:spPr>
          <a:xfrm>
            <a:off x="6238240" y="4479101"/>
            <a:ext cx="5238275" cy="75590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/>
          <p:cNvSpPr txBox="1"/>
          <p:nvPr/>
        </p:nvSpPr>
        <p:spPr>
          <a:xfrm>
            <a:off x="6398829" y="4672387"/>
            <a:ext cx="4860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1 Ankylose Temporo-Mandibulaire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620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30" grpId="0" animBg="1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78296" y="4572000"/>
            <a:ext cx="8501269" cy="2106802"/>
          </a:xfrm>
        </p:spPr>
        <p:txBody>
          <a:bodyPr>
            <a:noAutofit/>
          </a:bodyPr>
          <a:lstStyle/>
          <a:p>
            <a:pPr algn="l"/>
            <a:r>
              <a:rPr lang="fr-FR" sz="1600" u="sng" dirty="0" smtClean="0"/>
              <a:t>Indication </a:t>
            </a:r>
            <a:r>
              <a:rPr lang="fr-FR" sz="1600" u="sng" dirty="0"/>
              <a:t>opératoire :</a:t>
            </a:r>
            <a:r>
              <a:rPr lang="fr-FR" sz="1600" dirty="0"/>
              <a:t> Association fentes faciales rares 10 + 7 droites, </a:t>
            </a:r>
            <a:r>
              <a:rPr lang="fr-FR" sz="1600" dirty="0" err="1"/>
              <a:t>fibrochondromes</a:t>
            </a:r>
            <a:r>
              <a:rPr lang="fr-FR" sz="1600" dirty="0"/>
              <a:t> pré-</a:t>
            </a:r>
            <a:r>
              <a:rPr lang="fr-FR" sz="1600" dirty="0" err="1"/>
              <a:t>tragiens</a:t>
            </a:r>
            <a:r>
              <a:rPr lang="fr-FR" sz="1600" dirty="0"/>
              <a:t> bilatéraux et fente labiale droite</a:t>
            </a:r>
          </a:p>
          <a:p>
            <a:pPr algn="l"/>
            <a:r>
              <a:rPr lang="fr-FR" sz="1600" u="sng" dirty="0"/>
              <a:t>Intervention :</a:t>
            </a:r>
            <a:r>
              <a:rPr lang="fr-FR" sz="1600" dirty="0"/>
              <a:t> Plastie palpébrale supérieure, commissuroplastie, </a:t>
            </a:r>
            <a:r>
              <a:rPr lang="fr-FR" sz="1600" dirty="0" err="1"/>
              <a:t>exerese</a:t>
            </a:r>
            <a:r>
              <a:rPr lang="fr-FR" sz="1600" dirty="0"/>
              <a:t> des </a:t>
            </a:r>
            <a:r>
              <a:rPr lang="fr-FR" sz="1600" dirty="0" err="1"/>
              <a:t>fibrochondromes</a:t>
            </a:r>
            <a:r>
              <a:rPr lang="fr-FR" sz="1600" dirty="0"/>
              <a:t>, </a:t>
            </a:r>
            <a:r>
              <a:rPr lang="fr-FR" sz="1600" dirty="0" err="1"/>
              <a:t>chéïlorhinoplastie</a:t>
            </a:r>
            <a:r>
              <a:rPr lang="fr-FR" sz="1600" dirty="0"/>
              <a:t> droite</a:t>
            </a:r>
          </a:p>
          <a:p>
            <a:pPr algn="l"/>
            <a:r>
              <a:rPr lang="fr-FR" sz="1600" u="sng" dirty="0"/>
              <a:t>Type d’anesthésie :</a:t>
            </a:r>
            <a:r>
              <a:rPr lang="fr-FR" sz="1600" dirty="0"/>
              <a:t> AG, </a:t>
            </a:r>
            <a:r>
              <a:rPr lang="fr-FR" sz="1600" dirty="0" smtClean="0"/>
              <a:t>IOT</a:t>
            </a:r>
            <a:endParaRPr lang="fr-FR" sz="16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004" y="111712"/>
            <a:ext cx="2951647" cy="393552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48" y="111712"/>
            <a:ext cx="2946953" cy="392927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806" y="331109"/>
            <a:ext cx="2617857" cy="349047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256" y="91834"/>
            <a:ext cx="2976770" cy="396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9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64001" y="4915978"/>
            <a:ext cx="7772400" cy="1752600"/>
          </a:xfrm>
        </p:spPr>
        <p:txBody>
          <a:bodyPr>
            <a:noAutofit/>
          </a:bodyPr>
          <a:lstStyle/>
          <a:p>
            <a:pPr algn="l"/>
            <a:r>
              <a:rPr lang="fr-FR" sz="1800" u="sng" dirty="0" smtClean="0"/>
              <a:t>Indication </a:t>
            </a:r>
            <a:r>
              <a:rPr lang="fr-FR" sz="1800" u="sng" dirty="0"/>
              <a:t>opératoire :</a:t>
            </a:r>
            <a:r>
              <a:rPr lang="fr-FR" sz="1800" dirty="0"/>
              <a:t> </a:t>
            </a:r>
            <a:r>
              <a:rPr lang="fr-FR" sz="1800" dirty="0" err="1"/>
              <a:t>Macroglossie</a:t>
            </a:r>
            <a:r>
              <a:rPr lang="fr-FR" sz="1800" dirty="0"/>
              <a:t> sur </a:t>
            </a:r>
            <a:r>
              <a:rPr lang="fr-FR" sz="1800" dirty="0" smtClean="0"/>
              <a:t>anomalie vasculaire</a:t>
            </a:r>
            <a:endParaRPr lang="fr-FR" sz="1800" dirty="0"/>
          </a:p>
          <a:p>
            <a:pPr algn="l"/>
            <a:r>
              <a:rPr lang="fr-FR" sz="1800" u="sng" dirty="0"/>
              <a:t>Intervention :</a:t>
            </a:r>
            <a:r>
              <a:rPr lang="fr-FR" sz="1800" dirty="0"/>
              <a:t> </a:t>
            </a:r>
            <a:r>
              <a:rPr lang="fr-FR" sz="1800" dirty="0" err="1"/>
              <a:t>Glossoplastie</a:t>
            </a:r>
            <a:r>
              <a:rPr lang="fr-FR" sz="1800" dirty="0"/>
              <a:t> de réduction</a:t>
            </a:r>
          </a:p>
          <a:p>
            <a:pPr algn="l"/>
            <a:r>
              <a:rPr lang="fr-FR" sz="1800" u="sng" dirty="0"/>
              <a:t>Type d’anesthésie :</a:t>
            </a:r>
            <a:r>
              <a:rPr lang="fr-FR" sz="1800" dirty="0"/>
              <a:t> AG, </a:t>
            </a:r>
            <a:r>
              <a:rPr lang="fr-FR" sz="1800" dirty="0" smtClean="0"/>
              <a:t>INT</a:t>
            </a:r>
            <a:endParaRPr lang="fr-FR" sz="1800" dirty="0"/>
          </a:p>
          <a:p>
            <a:pPr algn="l"/>
            <a:r>
              <a:rPr lang="fr-FR" sz="1800" dirty="0"/>
              <a:t> 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470" y="190400"/>
            <a:ext cx="3032320" cy="404309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57" y="174226"/>
            <a:ext cx="3028611" cy="403814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991" y="174226"/>
            <a:ext cx="3028611" cy="403814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/>
          <a:srcRect l="50746" t="23396" r="7640" b="28317"/>
          <a:stretch/>
        </p:blipFill>
        <p:spPr>
          <a:xfrm>
            <a:off x="9057736" y="190400"/>
            <a:ext cx="3005607" cy="620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66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41149" y="5157650"/>
            <a:ext cx="7772400" cy="1484424"/>
          </a:xfrm>
        </p:spPr>
        <p:txBody>
          <a:bodyPr>
            <a:noAutofit/>
          </a:bodyPr>
          <a:lstStyle/>
          <a:p>
            <a:pPr algn="l"/>
            <a:r>
              <a:rPr lang="fr-FR" sz="1800" u="sng" dirty="0" smtClean="0"/>
              <a:t>Indication </a:t>
            </a:r>
            <a:r>
              <a:rPr lang="fr-FR" sz="1800" u="sng" dirty="0"/>
              <a:t>opératoire :</a:t>
            </a:r>
            <a:r>
              <a:rPr lang="fr-FR" sz="1800" dirty="0"/>
              <a:t> Ankylose ATM </a:t>
            </a:r>
            <a:r>
              <a:rPr lang="fr-FR" sz="1800" dirty="0" smtClean="0"/>
              <a:t>droite post-fracture</a:t>
            </a:r>
            <a:endParaRPr lang="fr-FR" sz="1800" dirty="0"/>
          </a:p>
          <a:p>
            <a:pPr algn="l"/>
            <a:r>
              <a:rPr lang="fr-FR" sz="1800" u="sng" dirty="0"/>
              <a:t>Intervention :</a:t>
            </a:r>
            <a:r>
              <a:rPr lang="fr-FR" sz="1800" dirty="0"/>
              <a:t> </a:t>
            </a:r>
            <a:r>
              <a:rPr lang="fr-FR" sz="1800" dirty="0" err="1"/>
              <a:t>Condylectomie</a:t>
            </a:r>
            <a:r>
              <a:rPr lang="fr-FR" sz="1800" dirty="0"/>
              <a:t> droite + lambeau de muscle temporal droite</a:t>
            </a:r>
          </a:p>
          <a:p>
            <a:pPr algn="l"/>
            <a:r>
              <a:rPr lang="fr-FR" sz="1800" u="sng" dirty="0"/>
              <a:t>Type d’anesthésie :</a:t>
            </a:r>
            <a:r>
              <a:rPr lang="fr-FR" sz="1800" dirty="0"/>
              <a:t> AG, INT au </a:t>
            </a:r>
            <a:r>
              <a:rPr lang="fr-FR" sz="1800" dirty="0" err="1"/>
              <a:t>fibro</a:t>
            </a:r>
            <a:endParaRPr lang="fr-FR" sz="1800" dirty="0"/>
          </a:p>
          <a:p>
            <a:pPr algn="l"/>
            <a:endParaRPr lang="fr-FR" sz="18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22" y="737653"/>
            <a:ext cx="5247861" cy="393589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38262"/>
            <a:ext cx="5380383" cy="403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90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Enseignement pratique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Chirurgie : </a:t>
            </a:r>
          </a:p>
          <a:p>
            <a:pPr lvl="1"/>
            <a:r>
              <a:rPr lang="fr-FR" dirty="0" smtClean="0"/>
              <a:t>Chirurgiens locaux</a:t>
            </a:r>
          </a:p>
          <a:p>
            <a:pPr lvl="1"/>
            <a:r>
              <a:rPr lang="fr-FR" dirty="0" smtClean="0"/>
              <a:t>Internes</a:t>
            </a:r>
          </a:p>
          <a:p>
            <a:pPr lvl="1"/>
            <a:r>
              <a:rPr lang="fr-FR" dirty="0" smtClean="0"/>
              <a:t>Certaines interventions en binôme</a:t>
            </a:r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r>
              <a:rPr lang="fr-FR" dirty="0" smtClean="0"/>
              <a:t>Anesthésie:</a:t>
            </a:r>
          </a:p>
          <a:p>
            <a:pPr lvl="1"/>
            <a:r>
              <a:rPr lang="fr-FR" dirty="0" smtClean="0"/>
              <a:t>Anesthésistes</a:t>
            </a:r>
          </a:p>
          <a:p>
            <a:pPr lvl="1"/>
            <a:r>
              <a:rPr lang="fr-FR" dirty="0" smtClean="0"/>
              <a:t>IADE</a:t>
            </a:r>
          </a:p>
          <a:p>
            <a:pPr lvl="1"/>
            <a:endParaRPr lang="fr-FR" dirty="0"/>
          </a:p>
          <a:p>
            <a:r>
              <a:rPr lang="fr-FR" dirty="0" smtClean="0"/>
              <a:t>Parfois un peu trop de monde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518" y="3413760"/>
            <a:ext cx="5330965" cy="299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9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Achat sur place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fr-FR" dirty="0"/>
              <a:t>Casaques chirurgicales</a:t>
            </a:r>
          </a:p>
          <a:p>
            <a:pPr lvl="0"/>
            <a:r>
              <a:rPr lang="fr-FR" dirty="0" smtClean="0"/>
              <a:t>Colliers </a:t>
            </a:r>
            <a:r>
              <a:rPr lang="fr-FR" dirty="0"/>
              <a:t>cervicaux </a:t>
            </a:r>
          </a:p>
          <a:p>
            <a:pPr lvl="0"/>
            <a:r>
              <a:rPr lang="fr-FR" dirty="0" err="1"/>
              <a:t>Kenakort</a:t>
            </a:r>
            <a:r>
              <a:rPr lang="fr-FR" dirty="0"/>
              <a:t> </a:t>
            </a:r>
          </a:p>
          <a:p>
            <a:pPr lvl="0"/>
            <a:r>
              <a:rPr lang="fr-FR" dirty="0"/>
              <a:t>Alimentation entérale </a:t>
            </a:r>
            <a:r>
              <a:rPr lang="fr-FR" dirty="0" smtClean="0"/>
              <a:t>pour sonde </a:t>
            </a:r>
            <a:r>
              <a:rPr lang="fr-FR" dirty="0"/>
              <a:t>gastrique </a:t>
            </a:r>
            <a:endParaRPr lang="fr-FR" dirty="0" smtClean="0"/>
          </a:p>
          <a:p>
            <a:pPr lvl="0"/>
            <a:endParaRPr lang="fr-FR" dirty="0"/>
          </a:p>
          <a:p>
            <a:pPr lvl="0"/>
            <a:r>
              <a:rPr lang="fr-FR" dirty="0" err="1" smtClean="0"/>
              <a:t>Sevoflurane</a:t>
            </a:r>
            <a:endParaRPr lang="fr-FR" dirty="0" smtClean="0"/>
          </a:p>
          <a:p>
            <a:pPr lvl="0"/>
            <a:r>
              <a:rPr lang="fr-FR" dirty="0" smtClean="0"/>
              <a:t>Solutés de remplissage</a:t>
            </a:r>
          </a:p>
          <a:p>
            <a:pPr lvl="0"/>
            <a:r>
              <a:rPr lang="fr-FR" dirty="0" smtClean="0"/>
              <a:t>ATB</a:t>
            </a:r>
          </a:p>
          <a:p>
            <a:pPr lvl="0"/>
            <a:r>
              <a:rPr lang="fr-FR" dirty="0" smtClean="0"/>
              <a:t>Doliprane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591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Notre équipe : 8 personnes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40664" y="2106041"/>
            <a:ext cx="10515600" cy="4351338"/>
          </a:xfrm>
        </p:spPr>
        <p:txBody>
          <a:bodyPr>
            <a:normAutofit/>
          </a:bodyPr>
          <a:lstStyle/>
          <a:p>
            <a:pPr lvl="0"/>
            <a:r>
              <a:rPr lang="fr-FR" sz="2400" dirty="0" smtClean="0"/>
              <a:t>Chirurgien </a:t>
            </a:r>
            <a:r>
              <a:rPr lang="fr-FR" sz="2400" dirty="0"/>
              <a:t>1 : </a:t>
            </a:r>
            <a:r>
              <a:rPr lang="fr-FR" sz="2400" dirty="0" smtClean="0"/>
              <a:t>Pr </a:t>
            </a:r>
            <a:r>
              <a:rPr lang="fr-FR" sz="2400" dirty="0"/>
              <a:t>Arnaud GLEIZAL </a:t>
            </a:r>
          </a:p>
          <a:p>
            <a:pPr lvl="0"/>
            <a:r>
              <a:rPr lang="fr-FR" sz="2400" dirty="0"/>
              <a:t>Chirurgien 2 : Dr Julie </a:t>
            </a:r>
            <a:r>
              <a:rPr lang="fr-FR" sz="2400" dirty="0" smtClean="0"/>
              <a:t>CHAUVEL-PICARD </a:t>
            </a:r>
          </a:p>
          <a:p>
            <a:r>
              <a:rPr lang="fr-FR" sz="2400" dirty="0" smtClean="0"/>
              <a:t>Anesthésiste 1 : Dr Martine MOUSSA (chef de mission)</a:t>
            </a:r>
          </a:p>
          <a:p>
            <a:r>
              <a:rPr lang="fr-FR" sz="2400" dirty="0" smtClean="0"/>
              <a:t>Anesthésiste 2 :  Dr Olivier VINOT</a:t>
            </a:r>
            <a:endParaRPr lang="fr-FR" sz="2400" dirty="0"/>
          </a:p>
          <a:p>
            <a:pPr lvl="0"/>
            <a:r>
              <a:rPr lang="fr-FR" sz="2400" dirty="0" smtClean="0"/>
              <a:t>Infirmière </a:t>
            </a:r>
            <a:r>
              <a:rPr lang="fr-FR" sz="2400" dirty="0"/>
              <a:t>anesthésiste : Marie Paule BADOIL </a:t>
            </a:r>
          </a:p>
          <a:p>
            <a:pPr lvl="0"/>
            <a:r>
              <a:rPr lang="fr-FR" sz="2400" dirty="0"/>
              <a:t>Infirmière de bloc 1 : Caroline LENORMAND </a:t>
            </a:r>
          </a:p>
          <a:p>
            <a:r>
              <a:rPr lang="fr-FR" sz="2400" dirty="0"/>
              <a:t>Infirmière de bloc 2 : Magali </a:t>
            </a:r>
            <a:r>
              <a:rPr lang="fr-FR" sz="2400" dirty="0" smtClean="0"/>
              <a:t>SEON</a:t>
            </a:r>
          </a:p>
          <a:p>
            <a:pPr lvl="0"/>
            <a:r>
              <a:rPr lang="fr-FR" sz="2400" dirty="0" smtClean="0"/>
              <a:t>Interne de chirurgie : Pierre GUYONVARCH</a:t>
            </a:r>
          </a:p>
          <a:p>
            <a:endParaRPr lang="fr-FR" sz="2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6" t="22426" r="23841"/>
          <a:stretch/>
        </p:blipFill>
        <p:spPr>
          <a:xfrm>
            <a:off x="8461248" y="3225504"/>
            <a:ext cx="3523488" cy="341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5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Logement et Nourriture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5862145" cy="4351338"/>
          </a:xfrm>
        </p:spPr>
        <p:txBody>
          <a:bodyPr>
            <a:normAutofit/>
          </a:bodyPr>
          <a:lstStyle/>
          <a:p>
            <a:r>
              <a:rPr lang="fr-FR" dirty="0" smtClean="0"/>
              <a:t>Villa MANOLI </a:t>
            </a:r>
          </a:p>
          <a:p>
            <a:r>
              <a:rPr lang="fr-FR" dirty="0" smtClean="0"/>
              <a:t>25 min en voiture de l’hôpital</a:t>
            </a:r>
          </a:p>
          <a:p>
            <a:r>
              <a:rPr lang="fr-FR" dirty="0"/>
              <a:t>A</a:t>
            </a:r>
            <a:r>
              <a:rPr lang="fr-FR" dirty="0" smtClean="0"/>
              <a:t>ccessibilité </a:t>
            </a:r>
            <a:r>
              <a:rPr lang="fr-FR" dirty="0"/>
              <a:t>à pied aux quais du </a:t>
            </a:r>
            <a:r>
              <a:rPr lang="fr-FR" dirty="0" smtClean="0"/>
              <a:t>Mékong</a:t>
            </a:r>
            <a:endParaRPr lang="fr-FR" dirty="0"/>
          </a:p>
          <a:p>
            <a:endParaRPr lang="fr-FR" dirty="0" smtClean="0"/>
          </a:p>
          <a:p>
            <a:r>
              <a:rPr lang="fr-FR" dirty="0" err="1" smtClean="0"/>
              <a:t>Petit-dèj</a:t>
            </a:r>
            <a:r>
              <a:rPr lang="fr-FR" dirty="0" smtClean="0"/>
              <a:t> à l’hôtel</a:t>
            </a:r>
          </a:p>
          <a:p>
            <a:r>
              <a:rPr lang="fr-FR" dirty="0" smtClean="0"/>
              <a:t>Déjeuners </a:t>
            </a:r>
            <a:r>
              <a:rPr lang="fr-FR" dirty="0"/>
              <a:t>à l’hôpital</a:t>
            </a:r>
            <a:r>
              <a:rPr lang="fr-FR" dirty="0" smtClean="0">
                <a:effectLst/>
              </a:rPr>
              <a:t> </a:t>
            </a:r>
            <a:endParaRPr lang="fr-FR" dirty="0"/>
          </a:p>
          <a:p>
            <a:r>
              <a:rPr lang="fr-FR" dirty="0" smtClean="0"/>
              <a:t>Dîners à proximité de l’hôtel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7800" y="365125"/>
            <a:ext cx="4176848" cy="294059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2041" y="3602749"/>
            <a:ext cx="4228882" cy="299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2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Moments Détente</a:t>
            </a:r>
            <a:endParaRPr lang="fr-FR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150" y="507644"/>
            <a:ext cx="3263503" cy="4351338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602" y="1690688"/>
            <a:ext cx="3044795" cy="405972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44" y="2274654"/>
            <a:ext cx="3199681" cy="426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06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0878" y="285612"/>
            <a:ext cx="10515600" cy="1325563"/>
          </a:xfrm>
        </p:spPr>
        <p:txBody>
          <a:bodyPr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444487"/>
            <a:ext cx="10515600" cy="5049078"/>
          </a:xfrm>
        </p:spPr>
        <p:txBody>
          <a:bodyPr>
            <a:normAutofit fontScale="92500" lnSpcReduction="10000"/>
          </a:bodyPr>
          <a:lstStyle/>
          <a:p>
            <a:pPr lvl="1"/>
            <a:endParaRPr lang="fr-FR" dirty="0"/>
          </a:p>
          <a:p>
            <a:r>
              <a:rPr lang="fr-FR" dirty="0" smtClean="0"/>
              <a:t>Points forts : </a:t>
            </a:r>
          </a:p>
          <a:p>
            <a:pPr lvl="1"/>
            <a:r>
              <a:rPr lang="fr-FR" dirty="0" smtClean="0"/>
              <a:t>L’équipe : </a:t>
            </a:r>
          </a:p>
          <a:p>
            <a:pPr lvl="2"/>
            <a:r>
              <a:rPr lang="fr-FR" dirty="0" smtClean="0"/>
              <a:t>3 chirurgiens : 3 tables</a:t>
            </a:r>
          </a:p>
          <a:p>
            <a:pPr lvl="2"/>
            <a:r>
              <a:rPr lang="fr-FR" dirty="0"/>
              <a:t>2</a:t>
            </a:r>
            <a:r>
              <a:rPr lang="fr-FR" dirty="0" smtClean="0"/>
              <a:t> anesthésistes</a:t>
            </a:r>
          </a:p>
          <a:p>
            <a:pPr lvl="2"/>
            <a:r>
              <a:rPr lang="fr-FR" dirty="0" smtClean="0"/>
              <a:t>1 IADE et 2 IBODE</a:t>
            </a:r>
          </a:p>
          <a:p>
            <a:pPr lvl="1">
              <a:buFont typeface="Symbol" charset="2"/>
              <a:buChar char="Þ"/>
            </a:pPr>
            <a:r>
              <a:rPr lang="fr-FR" dirty="0" smtClean="0"/>
              <a:t>permettant une optimisation du temps</a:t>
            </a:r>
          </a:p>
          <a:p>
            <a:pPr lvl="1">
              <a:buFont typeface="Symbol" charset="2"/>
              <a:buChar char="Þ"/>
            </a:pPr>
            <a:endParaRPr lang="fr-FR" dirty="0"/>
          </a:p>
          <a:p>
            <a:pPr lvl="1"/>
            <a:r>
              <a:rPr lang="fr-FR" dirty="0" smtClean="0"/>
              <a:t>Matériel en quantité suffisante et possibilité d’emprunter le matériel de l’équipe locale</a:t>
            </a:r>
          </a:p>
          <a:p>
            <a:pPr lvl="1">
              <a:buFont typeface="Symbol" charset="2"/>
              <a:buChar char="Þ"/>
            </a:pPr>
            <a:endParaRPr lang="fr-FR" dirty="0" smtClean="0"/>
          </a:p>
          <a:p>
            <a:pPr lvl="1"/>
            <a:r>
              <a:rPr lang="fr-FR" dirty="0" smtClean="0"/>
              <a:t>Le bloc opératoire: </a:t>
            </a:r>
          </a:p>
          <a:p>
            <a:pPr lvl="2"/>
            <a:r>
              <a:rPr lang="fr-FR" dirty="0" smtClean="0"/>
              <a:t>Equipe locale présente et aidante</a:t>
            </a:r>
          </a:p>
          <a:p>
            <a:pPr lvl="2"/>
            <a:endParaRPr lang="fr-FR" dirty="0"/>
          </a:p>
          <a:p>
            <a:pPr lvl="1"/>
            <a:r>
              <a:rPr lang="fr-FR" dirty="0" smtClean="0"/>
              <a:t>Les autres organismes de mission ne prennent pas en charge les enfants de 6 ans</a:t>
            </a:r>
          </a:p>
          <a:p>
            <a:pPr lvl="1">
              <a:buFont typeface="Symbol" charset="2"/>
              <a:buChar char="Þ"/>
            </a:pPr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670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77190" y="1594337"/>
            <a:ext cx="10515600" cy="4668439"/>
          </a:xfrm>
        </p:spPr>
        <p:txBody>
          <a:bodyPr>
            <a:normAutofit/>
          </a:bodyPr>
          <a:lstStyle/>
          <a:p>
            <a:r>
              <a:rPr lang="fr-FR" dirty="0"/>
              <a:t>Points faibles </a:t>
            </a:r>
            <a:r>
              <a:rPr lang="fr-FR" dirty="0" smtClean="0"/>
              <a:t>:</a:t>
            </a:r>
          </a:p>
          <a:p>
            <a:endParaRPr lang="fr-FR" dirty="0" smtClean="0"/>
          </a:p>
          <a:p>
            <a:pPr lvl="1"/>
            <a:r>
              <a:rPr lang="fr-FR" dirty="0"/>
              <a:t>Soins post-opératoires très </a:t>
            </a:r>
            <a:r>
              <a:rPr lang="fr-FR" dirty="0" smtClean="0"/>
              <a:t>insuffisants malgré les consignes données tous les matins</a:t>
            </a:r>
            <a:endParaRPr lang="fr-FR" dirty="0"/>
          </a:p>
          <a:p>
            <a:pPr lvl="2">
              <a:buFont typeface="Symbol" charset="2"/>
              <a:buChar char="Þ"/>
            </a:pPr>
            <a:r>
              <a:rPr lang="fr-FR" dirty="0"/>
              <a:t> Intégrer une IDE dans </a:t>
            </a:r>
            <a:r>
              <a:rPr lang="fr-FR" dirty="0" smtClean="0"/>
              <a:t>l’équipe pour former l’équipe locale ?</a:t>
            </a:r>
          </a:p>
          <a:p>
            <a:pPr lvl="2">
              <a:buFont typeface="Symbol" charset="2"/>
              <a:buChar char="Þ"/>
            </a:pPr>
            <a:endParaRPr lang="fr-FR" dirty="0"/>
          </a:p>
          <a:p>
            <a:pPr lvl="1"/>
            <a:r>
              <a:rPr lang="fr-FR" dirty="0"/>
              <a:t>Aspirations peu efficaces </a:t>
            </a:r>
            <a:endParaRPr lang="fr-FR" dirty="0" smtClean="0"/>
          </a:p>
          <a:p>
            <a:pPr lvl="1"/>
            <a:r>
              <a:rPr lang="fr-FR" dirty="0" smtClean="0"/>
              <a:t>Pas de moteur</a:t>
            </a:r>
          </a:p>
          <a:p>
            <a:pPr lvl="1"/>
            <a:r>
              <a:rPr lang="fr-FR" dirty="0" smtClean="0"/>
              <a:t>Manque d’écarteur de </a:t>
            </a:r>
            <a:r>
              <a:rPr lang="fr-FR" dirty="0" err="1" smtClean="0"/>
              <a:t>Dott</a:t>
            </a:r>
            <a:endParaRPr lang="fr-FR" dirty="0"/>
          </a:p>
          <a:p>
            <a:pPr lvl="1"/>
            <a:endParaRPr lang="fr-FR" dirty="0"/>
          </a:p>
          <a:p>
            <a:pPr lvl="2">
              <a:buFont typeface="Symbol" charset="2"/>
              <a:buChar char="Þ"/>
            </a:pP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799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Conseils pour les prochaines missions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2207171"/>
            <a:ext cx="10515600" cy="3969791"/>
          </a:xfrm>
        </p:spPr>
        <p:txBody>
          <a:bodyPr>
            <a:normAutofit/>
          </a:bodyPr>
          <a:lstStyle/>
          <a:p>
            <a:r>
              <a:rPr lang="fr-FR" dirty="0" smtClean="0"/>
              <a:t>Tenues de bloc </a:t>
            </a:r>
          </a:p>
          <a:p>
            <a:pPr marL="0" indent="0">
              <a:buNone/>
            </a:pPr>
            <a:r>
              <a:rPr lang="fr-FR" dirty="0"/>
              <a:t> </a:t>
            </a:r>
          </a:p>
          <a:p>
            <a:r>
              <a:rPr lang="fr-FR" dirty="0" smtClean="0"/>
              <a:t>Pas de champs ou casaques en tissu </a:t>
            </a:r>
          </a:p>
          <a:p>
            <a:pPr marL="0" indent="0">
              <a:buNone/>
            </a:pPr>
            <a:r>
              <a:rPr lang="fr-FR" dirty="0"/>
              <a:t> </a:t>
            </a:r>
            <a:endParaRPr lang="fr-FR" dirty="0" smtClean="0"/>
          </a:p>
          <a:p>
            <a:r>
              <a:rPr lang="fr-FR" dirty="0" smtClean="0"/>
              <a:t>Matériel laissé sur place</a:t>
            </a:r>
          </a:p>
          <a:p>
            <a:endParaRPr lang="fr-FR" dirty="0"/>
          </a:p>
          <a:p>
            <a:r>
              <a:rPr lang="fr-FR" dirty="0" smtClean="0"/>
              <a:t>Soins IDE </a:t>
            </a:r>
            <a:r>
              <a:rPr lang="fr-FR" smtClean="0"/>
              <a:t>post-op mal </a:t>
            </a:r>
            <a:r>
              <a:rPr lang="fr-FR" dirty="0" smtClean="0"/>
              <a:t>faits =&gt; IDN ?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714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204089"/>
            <a:ext cx="4363128" cy="3272346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659" y="1928727"/>
            <a:ext cx="2321560" cy="309541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7" y="3585654"/>
            <a:ext cx="4363128" cy="327234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859" y="3585654"/>
            <a:ext cx="4165092" cy="312381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365" y="87946"/>
            <a:ext cx="4239586" cy="317968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703" y="1773279"/>
            <a:ext cx="4334481" cy="325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6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Association partenaire : </a:t>
            </a:r>
            <a:r>
              <a:rPr lang="fr-FR" dirty="0"/>
              <a:t>Santé France-Laos</a:t>
            </a:r>
            <a:r>
              <a:rPr lang="fr-FR" dirty="0" smtClean="0">
                <a:effectLst/>
              </a:rPr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Docteur Alphonse </a:t>
            </a:r>
            <a:r>
              <a:rPr lang="fr-FR" dirty="0"/>
              <a:t>PLUCQUAILEC </a:t>
            </a:r>
            <a:endParaRPr lang="fr-FR" dirty="0" smtClean="0"/>
          </a:p>
          <a:p>
            <a:r>
              <a:rPr lang="fr-FR" dirty="0" smtClean="0"/>
              <a:t>Monsieur </a:t>
            </a:r>
            <a:r>
              <a:rPr lang="fr-FR" dirty="0" err="1"/>
              <a:t>O</a:t>
            </a:r>
            <a:r>
              <a:rPr lang="fr-FR" dirty="0" err="1" smtClean="0"/>
              <a:t>ng</a:t>
            </a:r>
            <a:r>
              <a:rPr lang="fr-FR" dirty="0" smtClean="0"/>
              <a:t> et son épouse Marie</a:t>
            </a:r>
          </a:p>
          <a:p>
            <a:endParaRPr lang="fr-FR" dirty="0"/>
          </a:p>
          <a:p>
            <a:r>
              <a:rPr lang="fr-FR" dirty="0" smtClean="0"/>
              <a:t>Leur rôle a </a:t>
            </a:r>
            <a:r>
              <a:rPr lang="fr-FR" dirty="0"/>
              <a:t>été </a:t>
            </a:r>
            <a:r>
              <a:rPr lang="fr-FR" dirty="0" smtClean="0"/>
              <a:t>essentiel </a:t>
            </a:r>
            <a:r>
              <a:rPr lang="fr-FR" dirty="0"/>
              <a:t>pour le bon déroulement de la mission :</a:t>
            </a:r>
          </a:p>
          <a:p>
            <a:pPr lvl="1"/>
            <a:r>
              <a:rPr lang="fr-FR" dirty="0"/>
              <a:t>Accueil des missionnaires</a:t>
            </a:r>
          </a:p>
          <a:p>
            <a:pPr lvl="1"/>
            <a:r>
              <a:rPr lang="fr-FR" dirty="0"/>
              <a:t>Recrutement des </a:t>
            </a:r>
            <a:r>
              <a:rPr lang="fr-FR" dirty="0" smtClean="0"/>
              <a:t>patients</a:t>
            </a:r>
          </a:p>
          <a:p>
            <a:pPr lvl="1"/>
            <a:r>
              <a:rPr lang="fr-FR" dirty="0" smtClean="0"/>
              <a:t>Organisation générale, </a:t>
            </a:r>
            <a:r>
              <a:rPr lang="fr-FR" dirty="0"/>
              <a:t>gestion des problèmes du quotidien, traduction</a:t>
            </a:r>
          </a:p>
          <a:p>
            <a:pPr lvl="1"/>
            <a:r>
              <a:rPr lang="fr-FR" dirty="0"/>
              <a:t>C</a:t>
            </a:r>
            <a:r>
              <a:rPr lang="fr-FR" dirty="0" smtClean="0"/>
              <a:t>ollaboration </a:t>
            </a:r>
            <a:r>
              <a:rPr lang="fr-FR" dirty="0"/>
              <a:t>avec les équipes </a:t>
            </a:r>
            <a:r>
              <a:rPr lang="fr-FR" dirty="0" smtClean="0"/>
              <a:t>médicales</a:t>
            </a:r>
            <a:endParaRPr lang="fr-FR" dirty="0"/>
          </a:p>
          <a:p>
            <a:pPr lvl="1"/>
            <a:r>
              <a:rPr lang="fr-FR" dirty="0"/>
              <a:t>G</a:t>
            </a:r>
            <a:r>
              <a:rPr lang="fr-FR" dirty="0" smtClean="0"/>
              <a:t>rande </a:t>
            </a:r>
            <a:r>
              <a:rPr lang="fr-FR" dirty="0"/>
              <a:t>hospitalité </a:t>
            </a:r>
            <a:r>
              <a:rPr lang="fr-FR" dirty="0" smtClean="0"/>
              <a:t>=&gt; organisation </a:t>
            </a:r>
            <a:r>
              <a:rPr lang="fr-FR" dirty="0"/>
              <a:t>de plusieurs </a:t>
            </a:r>
            <a:r>
              <a:rPr lang="fr-FR" dirty="0" smtClean="0"/>
              <a:t>repas</a:t>
            </a:r>
          </a:p>
        </p:txBody>
      </p:sp>
    </p:spTree>
    <p:extLst>
      <p:ext uri="{BB962C8B-B14F-4D97-AF65-F5344CB8AC3E}">
        <p14:creationId xmlns:p14="http://schemas.microsoft.com/office/powerpoint/2010/main" val="169347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Hôpital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128" y="246743"/>
            <a:ext cx="4751615" cy="6335486"/>
          </a:xfrm>
          <a:prstGeom prst="rect">
            <a:avLst/>
          </a:prstGeom>
        </p:spPr>
      </p:pic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508000" y="1809070"/>
            <a:ext cx="6473371" cy="4351338"/>
          </a:xfrm>
        </p:spPr>
        <p:txBody>
          <a:bodyPr/>
          <a:lstStyle/>
          <a:p>
            <a:r>
              <a:rPr lang="fr-FR" dirty="0" smtClean="0"/>
              <a:t>Hôpital </a:t>
            </a:r>
            <a:r>
              <a:rPr lang="fr-FR" dirty="0" err="1" smtClean="0"/>
              <a:t>Mittaphab</a:t>
            </a:r>
            <a:r>
              <a:rPr lang="fr-FR" dirty="0" smtClean="0"/>
              <a:t> ou Hôpital de l’Amitié</a:t>
            </a:r>
          </a:p>
          <a:p>
            <a:endParaRPr lang="fr-FR" dirty="0"/>
          </a:p>
          <a:p>
            <a:r>
              <a:rPr lang="fr-FR" dirty="0" smtClean="0"/>
              <a:t>Service de chirurgie maxillo-faciale:</a:t>
            </a:r>
          </a:p>
          <a:p>
            <a:pPr lvl="1"/>
            <a:r>
              <a:rPr lang="fr-FR" dirty="0" smtClean="0"/>
              <a:t>Dr OUTAMA</a:t>
            </a:r>
          </a:p>
          <a:p>
            <a:pPr lvl="1"/>
            <a:r>
              <a:rPr lang="fr-FR" dirty="0" smtClean="0"/>
              <a:t>Internes</a:t>
            </a:r>
          </a:p>
        </p:txBody>
      </p:sp>
    </p:spTree>
    <p:extLst>
      <p:ext uri="{BB962C8B-B14F-4D97-AF65-F5344CB8AC3E}">
        <p14:creationId xmlns:p14="http://schemas.microsoft.com/office/powerpoint/2010/main" val="101722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Le bloc 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4569372" cy="4351338"/>
          </a:xfrm>
        </p:spPr>
        <p:txBody>
          <a:bodyPr>
            <a:normAutofit fontScale="92500"/>
          </a:bodyPr>
          <a:lstStyle/>
          <a:p>
            <a:r>
              <a:rPr lang="fr-FR" dirty="0" smtClean="0"/>
              <a:t>Une salle unique </a:t>
            </a:r>
          </a:p>
          <a:p>
            <a:r>
              <a:rPr lang="fr-FR" dirty="0" smtClean="0"/>
              <a:t>2 respirateurs</a:t>
            </a:r>
          </a:p>
          <a:p>
            <a:r>
              <a:rPr lang="fr-FR" dirty="0" smtClean="0"/>
              <a:t>Un seul adapté pour &lt; 15 kg</a:t>
            </a:r>
          </a:p>
          <a:p>
            <a:r>
              <a:rPr lang="fr-FR" dirty="0" smtClean="0"/>
              <a:t>1 scialytique mural + 1 scialytique mobile</a:t>
            </a:r>
          </a:p>
          <a:p>
            <a:endParaRPr lang="fr-FR" dirty="0"/>
          </a:p>
          <a:p>
            <a:r>
              <a:rPr lang="fr-FR" dirty="0" smtClean="0"/>
              <a:t>IDE et </a:t>
            </a:r>
            <a:r>
              <a:rPr lang="fr-FR" dirty="0" err="1" smtClean="0"/>
              <a:t>Aide-soignants</a:t>
            </a:r>
            <a:r>
              <a:rPr lang="fr-FR" dirty="0" smtClean="0"/>
              <a:t> présents </a:t>
            </a:r>
          </a:p>
          <a:p>
            <a:endParaRPr lang="fr-FR" dirty="0"/>
          </a:p>
          <a:p>
            <a:r>
              <a:rPr lang="fr-FR" dirty="0" smtClean="0"/>
              <a:t>Stérilisation par l’équipe locale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572" y="1027906"/>
            <a:ext cx="6311462" cy="473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72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Le bloc </a:t>
            </a:r>
            <a:endParaRPr lang="fr-FR"/>
          </a:p>
        </p:txBody>
      </p:sp>
      <p:pic>
        <p:nvPicPr>
          <p:cNvPr id="5" name="Espace réservé du contenu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482" y="365125"/>
            <a:ext cx="4606179" cy="6141573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838200" y="1825625"/>
            <a:ext cx="4569372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mtClean="0"/>
              <a:t>Une salle unique </a:t>
            </a:r>
          </a:p>
          <a:p>
            <a:r>
              <a:rPr lang="fr-FR" smtClean="0"/>
              <a:t>2 respirateurs</a:t>
            </a:r>
          </a:p>
          <a:p>
            <a:r>
              <a:rPr lang="fr-FR" smtClean="0"/>
              <a:t>Un seul adapté pour &lt; 15 kg</a:t>
            </a:r>
          </a:p>
          <a:p>
            <a:r>
              <a:rPr lang="fr-FR" smtClean="0"/>
              <a:t>1 scialytique mural + 1 scialytique mobile</a:t>
            </a:r>
          </a:p>
          <a:p>
            <a:endParaRPr lang="fr-FR" smtClean="0"/>
          </a:p>
          <a:p>
            <a:r>
              <a:rPr lang="fr-FR" smtClean="0"/>
              <a:t>IDE et Aide-soignants présents </a:t>
            </a:r>
          </a:p>
          <a:p>
            <a:endParaRPr lang="fr-FR" smtClean="0"/>
          </a:p>
          <a:p>
            <a:r>
              <a:rPr lang="fr-FR" smtClean="0"/>
              <a:t>Stérilisation par l’équipe locale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512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2657856" y="548640"/>
            <a:ext cx="7461504" cy="75590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2926951" y="741926"/>
            <a:ext cx="6923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107 patients vus en consultation</a:t>
            </a:r>
            <a:endParaRPr lang="fr-FR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2657856" y="1615441"/>
            <a:ext cx="7461504" cy="75590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2926951" y="1808727"/>
            <a:ext cx="6923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98 programmés </a:t>
            </a:r>
            <a:endParaRPr lang="fr-FR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344072" y="3226692"/>
            <a:ext cx="5208887" cy="75590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613167" y="3419978"/>
            <a:ext cx="4833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86 opérés </a:t>
            </a:r>
            <a:endParaRPr lang="fr-FR" dirty="0"/>
          </a:p>
        </p:txBody>
      </p:sp>
      <p:sp>
        <p:nvSpPr>
          <p:cNvPr id="12" name="Rectangle à coins arrondis 11"/>
          <p:cNvSpPr/>
          <p:nvPr/>
        </p:nvSpPr>
        <p:spPr>
          <a:xfrm>
            <a:off x="6511399" y="2848740"/>
            <a:ext cx="5208887" cy="75590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6780494" y="3042026"/>
            <a:ext cx="4833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12 non opérés</a:t>
            </a:r>
            <a:endParaRPr lang="fr-FR" dirty="0"/>
          </a:p>
        </p:txBody>
      </p:sp>
      <p:sp>
        <p:nvSpPr>
          <p:cNvPr id="14" name="Rectangle à coins arrondis 13"/>
          <p:cNvSpPr/>
          <p:nvPr/>
        </p:nvSpPr>
        <p:spPr>
          <a:xfrm>
            <a:off x="937362" y="4191229"/>
            <a:ext cx="5208887" cy="75590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1125218" y="4402714"/>
            <a:ext cx="4833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64 AG</a:t>
            </a:r>
            <a:endParaRPr lang="fr-FR" dirty="0"/>
          </a:p>
        </p:txBody>
      </p:sp>
      <p:sp>
        <p:nvSpPr>
          <p:cNvPr id="16" name="Rectangle à coins arrondis 15"/>
          <p:cNvSpPr/>
          <p:nvPr/>
        </p:nvSpPr>
        <p:spPr>
          <a:xfrm>
            <a:off x="958927" y="5159911"/>
            <a:ext cx="5208887" cy="75590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1228022" y="5353197"/>
            <a:ext cx="4833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22 AL </a:t>
            </a:r>
            <a:endParaRPr lang="fr-FR" dirty="0"/>
          </a:p>
        </p:txBody>
      </p:sp>
      <p:sp>
        <p:nvSpPr>
          <p:cNvPr id="18" name="Rectangle à coins arrondis 17"/>
          <p:cNvSpPr/>
          <p:nvPr/>
        </p:nvSpPr>
        <p:spPr>
          <a:xfrm>
            <a:off x="8267087" y="3775137"/>
            <a:ext cx="3704546" cy="75590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8427675" y="3991216"/>
            <a:ext cx="3437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Non venus</a:t>
            </a:r>
            <a:endParaRPr lang="fr-FR" dirty="0"/>
          </a:p>
        </p:txBody>
      </p:sp>
      <p:sp>
        <p:nvSpPr>
          <p:cNvPr id="20" name="Rectangle à coins arrondis 19"/>
          <p:cNvSpPr/>
          <p:nvPr/>
        </p:nvSpPr>
        <p:spPr>
          <a:xfrm>
            <a:off x="8267087" y="4747120"/>
            <a:ext cx="3704546" cy="75590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8427675" y="4940406"/>
            <a:ext cx="3437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Non à </a:t>
            </a:r>
            <a:r>
              <a:rPr lang="fr-FR" dirty="0" err="1" smtClean="0"/>
              <a:t>jeûn</a:t>
            </a:r>
            <a:endParaRPr lang="fr-FR" dirty="0"/>
          </a:p>
        </p:txBody>
      </p:sp>
      <p:sp>
        <p:nvSpPr>
          <p:cNvPr id="22" name="Rectangle à coins arrondis 21"/>
          <p:cNvSpPr/>
          <p:nvPr/>
        </p:nvSpPr>
        <p:spPr>
          <a:xfrm>
            <a:off x="8267087" y="5696310"/>
            <a:ext cx="3704546" cy="75590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8427675" y="5889596"/>
            <a:ext cx="3437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Bouddha l’a dit </a:t>
            </a:r>
            <a:endParaRPr lang="fr-FR" dirty="0"/>
          </a:p>
        </p:txBody>
      </p:sp>
      <p:cxnSp>
        <p:nvCxnSpPr>
          <p:cNvPr id="5" name="Connecteur droit avec flèche 4"/>
          <p:cNvCxnSpPr/>
          <p:nvPr/>
        </p:nvCxnSpPr>
        <p:spPr>
          <a:xfrm flipH="1">
            <a:off x="3657600" y="2371345"/>
            <a:ext cx="1355834" cy="755904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>
            <a:off x="7819697" y="2371345"/>
            <a:ext cx="447390" cy="386572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781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à coins arrondis 9"/>
          <p:cNvSpPr/>
          <p:nvPr/>
        </p:nvSpPr>
        <p:spPr>
          <a:xfrm>
            <a:off x="3406585" y="418100"/>
            <a:ext cx="5208887" cy="75590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3675680" y="611386"/>
            <a:ext cx="4833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86 opérés en 7,5 jours </a:t>
            </a:r>
            <a:endParaRPr lang="fr-FR" dirty="0"/>
          </a:p>
        </p:txBody>
      </p:sp>
      <p:sp>
        <p:nvSpPr>
          <p:cNvPr id="12" name="Rectangle à coins arrondis 11"/>
          <p:cNvSpPr/>
          <p:nvPr/>
        </p:nvSpPr>
        <p:spPr>
          <a:xfrm>
            <a:off x="412738" y="2635383"/>
            <a:ext cx="5208887" cy="75590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681833" y="2828669"/>
            <a:ext cx="4833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29 reprises de Cicatrices et Brûlures</a:t>
            </a:r>
            <a:endParaRPr lang="fr-FR" dirty="0"/>
          </a:p>
        </p:txBody>
      </p:sp>
      <p:sp>
        <p:nvSpPr>
          <p:cNvPr id="14" name="Rectangle à coins arrondis 13"/>
          <p:cNvSpPr/>
          <p:nvPr/>
        </p:nvSpPr>
        <p:spPr>
          <a:xfrm>
            <a:off x="412737" y="1737483"/>
            <a:ext cx="5208887" cy="75590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600593" y="1948968"/>
            <a:ext cx="4833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44 Fentes </a:t>
            </a:r>
            <a:r>
              <a:rPr lang="fr-FR" dirty="0" err="1" smtClean="0"/>
              <a:t>Labio</a:t>
            </a:r>
            <a:r>
              <a:rPr lang="fr-FR" dirty="0" smtClean="0"/>
              <a:t>-Palatines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278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38432" y="5657671"/>
            <a:ext cx="10762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smtClean="0"/>
              <a:t>Indication </a:t>
            </a:r>
            <a:r>
              <a:rPr lang="fr-FR" u="sng" dirty="0"/>
              <a:t>opératoire :</a:t>
            </a:r>
            <a:r>
              <a:rPr lang="fr-FR" dirty="0"/>
              <a:t> FP1P2 bilatérale, voile + palais non traités</a:t>
            </a:r>
          </a:p>
          <a:p>
            <a:r>
              <a:rPr lang="fr-FR" u="sng" dirty="0"/>
              <a:t>Intervention :</a:t>
            </a:r>
            <a:r>
              <a:rPr lang="fr-FR" dirty="0"/>
              <a:t> </a:t>
            </a:r>
            <a:r>
              <a:rPr lang="fr-FR" dirty="0" err="1"/>
              <a:t>Vélopalatoplastie</a:t>
            </a:r>
            <a:r>
              <a:rPr lang="fr-FR" dirty="0"/>
              <a:t> + retouche lèvre supérieure</a:t>
            </a:r>
          </a:p>
          <a:p>
            <a:r>
              <a:rPr lang="fr-FR" u="sng" dirty="0"/>
              <a:t>Type d’anesthésie :</a:t>
            </a:r>
            <a:r>
              <a:rPr lang="fr-FR" dirty="0"/>
              <a:t> AG</a:t>
            </a:r>
          </a:p>
          <a:p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7" y="182356"/>
            <a:ext cx="2696973" cy="3595965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238" y="182356"/>
            <a:ext cx="2728962" cy="3638616"/>
          </a:xfrm>
          <a:prstGeom prst="rect">
            <a:avLst/>
          </a:prstGeom>
        </p:spPr>
      </p:pic>
      <p:pic>
        <p:nvPicPr>
          <p:cNvPr id="9" name="Espace réservé du contenu 8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834" y="1529485"/>
            <a:ext cx="2927929" cy="3903906"/>
          </a:xfr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167" y="1529485"/>
            <a:ext cx="2927930" cy="390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4523</TotalTime>
  <Words>384</Words>
  <Application>Microsoft Macintosh PowerPoint</Application>
  <PresentationFormat>Grand écran</PresentationFormat>
  <Paragraphs>158</Paragraphs>
  <Slides>25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0" baseType="lpstr">
      <vt:lpstr>Calibri</vt:lpstr>
      <vt:lpstr>Calibri Light</vt:lpstr>
      <vt:lpstr>Symbol</vt:lpstr>
      <vt:lpstr>Arial</vt:lpstr>
      <vt:lpstr>Thème Office</vt:lpstr>
      <vt:lpstr>Mission de Chirurgie Maxillo-Faciale</vt:lpstr>
      <vt:lpstr>Notre équipe : 8 personnes</vt:lpstr>
      <vt:lpstr>Association partenaire : Santé France-Laos </vt:lpstr>
      <vt:lpstr>Hôpital</vt:lpstr>
      <vt:lpstr>Le bloc </vt:lpstr>
      <vt:lpstr>Le bloc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Enseignement pratique</vt:lpstr>
      <vt:lpstr>Achat sur place</vt:lpstr>
      <vt:lpstr>Logement et Nourriture</vt:lpstr>
      <vt:lpstr>Moments Détente</vt:lpstr>
      <vt:lpstr>Conclusion</vt:lpstr>
      <vt:lpstr>Présentation PowerPoint</vt:lpstr>
      <vt:lpstr>Conseils pour les prochaines missions</vt:lpstr>
      <vt:lpstr>Présentation PowerPoint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Mission de Chirurgie Maxillo-Faciale</dc:title>
  <dc:creator>Julie CHAUVEL-PICARD</dc:creator>
  <cp:lastModifiedBy>Julie CHAUVEL-PICARD</cp:lastModifiedBy>
  <cp:revision>26</cp:revision>
  <dcterms:created xsi:type="dcterms:W3CDTF">2019-10-06T15:27:32Z</dcterms:created>
  <dcterms:modified xsi:type="dcterms:W3CDTF">2019-10-13T09:16:32Z</dcterms:modified>
</cp:coreProperties>
</file>