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63" r:id="rId5"/>
    <p:sldId id="257" r:id="rId6"/>
    <p:sldId id="262" r:id="rId7"/>
    <p:sldId id="261" r:id="rId8"/>
    <p:sldId id="259" r:id="rId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68" d="100"/>
          <a:sy n="68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6A222810-41E8-40FA-ADF1-CB6FABD9E96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39313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fr-FR"/>
              <a:t>*</a:t>
            </a:r>
            <a:endParaRPr lang="en-US" altLang="fr-FR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fr-FR"/>
              <a:t>16/07/96</a:t>
            </a:r>
            <a:endParaRPr lang="en-US" altLang="fr-FR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fr-FR"/>
              <a:t>*</a:t>
            </a:r>
            <a:endParaRPr lang="en-US" altLang="fr-FR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fr-FR"/>
              <a:t>##</a:t>
            </a:r>
            <a:endParaRPr lang="en-US" altLang="fr-FR" sz="1200" i="0"/>
          </a:p>
        </p:txBody>
      </p:sp>
    </p:spTree>
    <p:extLst>
      <p:ext uri="{BB962C8B-B14F-4D97-AF65-F5344CB8AC3E}">
        <p14:creationId xmlns:p14="http://schemas.microsoft.com/office/powerpoint/2010/main" val="366688353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fr-FR"/>
              <a:t>*</a:t>
            </a:r>
            <a:endParaRPr lang="en-US" altLang="fr-FR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fr-FR"/>
              <a:t>16/07/96</a:t>
            </a:r>
            <a:endParaRPr lang="en-US" altLang="fr-FR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fr-FR"/>
              <a:t>*</a:t>
            </a:r>
            <a:endParaRPr lang="en-US" altLang="fr-FR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fr-FR"/>
              <a:t>##</a:t>
            </a:r>
            <a:endParaRPr lang="en-US" altLang="fr-FR" sz="1200" i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Apport indéniable des 2 internes : en chirurgie pour aide opératoire et réaliser les interventions sous anesthésie locale</a:t>
            </a:r>
            <a:r>
              <a:rPr lang="fr-FR" baseline="0" dirty="0" smtClean="0"/>
              <a:t> sans arrêter les interventions sous anesthésie générale, d’anesthésie pour préparer rapidement les salles d’intervention, assurer la surveillance per opératoire et/ou des soins post opératoires (antibiotiques) </a:t>
            </a:r>
            <a:r>
              <a:rPr lang="fr-FR" dirty="0" smtClean="0"/>
              <a:t> et de l’externe (aide opératoire)</a:t>
            </a:r>
            <a:r>
              <a:rPr lang="fr-FR" baseline="0" dirty="0" smtClean="0"/>
              <a:t> permettant de « libérer » les IBODE, de maintenir en quasi permanence les 2 salles d’AG et la salle de locale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fr-FR" smtClean="0"/>
              <a:t>16/07/96</a:t>
            </a:r>
            <a:endParaRPr lang="en-US" altLang="fr-FR" sz="1200" i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fr-FR" smtClean="0"/>
              <a:t>##</a:t>
            </a:r>
            <a:endParaRPr lang="en-US" altLang="fr-FR" sz="1200" i="0"/>
          </a:p>
        </p:txBody>
      </p:sp>
    </p:spTree>
    <p:extLst>
      <p:ext uri="{BB962C8B-B14F-4D97-AF65-F5344CB8AC3E}">
        <p14:creationId xmlns:p14="http://schemas.microsoft.com/office/powerpoint/2010/main" val="49034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Grosse activité de fentes chez des enfants 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fr-FR" smtClean="0"/>
              <a:t>16/07/96</a:t>
            </a:r>
            <a:endParaRPr lang="en-US" altLang="fr-FR" sz="1200" i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fr-FR" smtClean="0"/>
              <a:t>##</a:t>
            </a:r>
            <a:endParaRPr lang="en-US" altLang="fr-FR" sz="1200" i="0"/>
          </a:p>
        </p:txBody>
      </p:sp>
    </p:spTree>
    <p:extLst>
      <p:ext uri="{BB962C8B-B14F-4D97-AF65-F5344CB8AC3E}">
        <p14:creationId xmlns:p14="http://schemas.microsoft.com/office/powerpoint/2010/main" val="261520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Intérêt de la mission aussi pour des</a:t>
            </a:r>
            <a:r>
              <a:rPr lang="fr-FR" baseline="0" dirty="0" smtClean="0"/>
              <a:t> adultes (tumeur de parotide, séquelle de </a:t>
            </a:r>
            <a:r>
              <a:rPr lang="fr-FR" baseline="0" dirty="0" err="1" smtClean="0"/>
              <a:t>noma</a:t>
            </a:r>
            <a:r>
              <a:rPr lang="fr-FR" baseline="0" dirty="0" smtClean="0"/>
              <a:t>, fentes palatines ) bénéficiant de chirurgie délicate par des experts 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fr-FR" smtClean="0"/>
              <a:t>16/07/96</a:t>
            </a:r>
            <a:endParaRPr lang="en-US" altLang="fr-FR" sz="1200" i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fr-FR" smtClean="0"/>
              <a:t>##</a:t>
            </a:r>
            <a:endParaRPr lang="en-US" altLang="fr-FR" sz="1200" i="0"/>
          </a:p>
        </p:txBody>
      </p:sp>
    </p:spTree>
    <p:extLst>
      <p:ext uri="{BB962C8B-B14F-4D97-AF65-F5344CB8AC3E}">
        <p14:creationId xmlns:p14="http://schemas.microsoft.com/office/powerpoint/2010/main" val="238345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Points positifs : grosse activité, ambiance, apport des internes et de l’externe</a:t>
            </a:r>
          </a:p>
          <a:p>
            <a:r>
              <a:rPr lang="fr-FR" dirty="0" smtClean="0"/>
              <a:t>Points négatifs : panne d’eau, suivi</a:t>
            </a:r>
            <a:r>
              <a:rPr lang="fr-FR" baseline="0" dirty="0" smtClean="0"/>
              <a:t> post opératoire, administration antibiotiques (Baby trop seule)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fr-FR" smtClean="0"/>
              <a:t>16/07/96</a:t>
            </a:r>
            <a:endParaRPr lang="en-US" altLang="fr-FR" sz="1200" i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fr-FR" smtClean="0"/>
              <a:t>##</a:t>
            </a:r>
            <a:endParaRPr lang="en-US" altLang="fr-FR" sz="1200" i="0"/>
          </a:p>
        </p:txBody>
      </p:sp>
    </p:spTree>
    <p:extLst>
      <p:ext uri="{BB962C8B-B14F-4D97-AF65-F5344CB8AC3E}">
        <p14:creationId xmlns:p14="http://schemas.microsoft.com/office/powerpoint/2010/main" val="215801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fr-FR" smtClean="0"/>
              <a:t>16/07/96</a:t>
            </a:r>
            <a:endParaRPr lang="en-US" altLang="fr-FR" sz="1200" i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fr-FR" smtClean="0"/>
              <a:t>*</a:t>
            </a:r>
            <a:endParaRPr lang="en-US" altLang="fr-FR" sz="1200" i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fr-FR" smtClean="0"/>
              <a:t>##</a:t>
            </a:r>
            <a:endParaRPr lang="en-US" altLang="fr-FR" sz="1200" i="0"/>
          </a:p>
        </p:txBody>
      </p:sp>
    </p:spTree>
    <p:extLst>
      <p:ext uri="{BB962C8B-B14F-4D97-AF65-F5344CB8AC3E}">
        <p14:creationId xmlns:p14="http://schemas.microsoft.com/office/powerpoint/2010/main" val="400790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US" altLang="fr-FR" noProof="0" smtClean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en-US" altLang="fr-FR" noProof="0" smtClean="0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fr-FR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fr-FR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BAF501-2EB3-444D-9952-EC851292D73C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3D874-3314-4EF8-B360-9857D4704F7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5474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86F5-9E4F-4966-AE69-B58F8A7FA36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841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1119C-8482-40EA-951F-D32DCBC74716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6811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9CE2-7CA5-471D-B138-10FD6E061F9F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327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508CB-5964-4CBA-B8C1-45FAD83C440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0701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FF313-EAD7-4A08-9DE7-31A82AED45AA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4193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7A5A-30E7-42B2-AF38-0BEF8DC91B19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2495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79D86-DD04-45D4-BDE0-C1645B9C9B4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0633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7DCF-6641-429C-A758-D3717B8A7AF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2732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5D1C1-17CE-4A77-BA18-7C770CF0E62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6181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fr-FR" altLang="fr-FR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fr-FR" altLang="fr-FR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fr-FR" altLang="fr-FR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fr-FR" altLang="fr-FR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fr-FR" altLang="fr-FR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fr-FR" altLang="fr-FR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fr-FR" altLang="fr-FR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Cliquer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fr-FR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fr-FR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42C1D93-CA60-4D3D-BB2C-FABF061FB035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816496"/>
          </a:xfrm>
        </p:spPr>
        <p:txBody>
          <a:bodyPr/>
          <a:lstStyle/>
          <a:p>
            <a:r>
              <a:rPr lang="en-US" altLang="fr-FR" sz="4000" dirty="0" smtClean="0"/>
              <a:t>Mission </a:t>
            </a:r>
            <a:r>
              <a:rPr lang="en-US" altLang="fr-FR" sz="4000" dirty="0" err="1" smtClean="0"/>
              <a:t>Chirurgie</a:t>
            </a:r>
            <a:r>
              <a:rPr lang="en-US" altLang="fr-FR" sz="4000" dirty="0" smtClean="0"/>
              <a:t> </a:t>
            </a:r>
            <a:r>
              <a:rPr lang="en-US" altLang="fr-FR" sz="4000" dirty="0" err="1" smtClean="0"/>
              <a:t>Maxillo</a:t>
            </a:r>
            <a:r>
              <a:rPr lang="en-US" altLang="fr-FR" sz="4000" dirty="0" smtClean="0"/>
              <a:t> </a:t>
            </a:r>
            <a:r>
              <a:rPr lang="en-US" altLang="fr-FR" sz="4000" dirty="0" err="1" smtClean="0"/>
              <a:t>faciale</a:t>
            </a:r>
            <a:r>
              <a:rPr lang="en-US" altLang="fr-FR" sz="4000" dirty="0" smtClean="0"/>
              <a:t> </a:t>
            </a:r>
            <a:endParaRPr lang="en-US" altLang="fr-FR" sz="40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2636912"/>
            <a:ext cx="6400800" cy="648072"/>
          </a:xfrm>
        </p:spPr>
        <p:txBody>
          <a:bodyPr/>
          <a:lstStyle/>
          <a:p>
            <a:r>
              <a:rPr lang="en-US" altLang="fr-FR" dirty="0" err="1" smtClean="0"/>
              <a:t>Antsirabe</a:t>
            </a:r>
            <a:r>
              <a:rPr lang="en-US" altLang="fr-FR" dirty="0" smtClean="0"/>
              <a:t>. Mars 2019</a:t>
            </a:r>
          </a:p>
          <a:p>
            <a:endParaRPr lang="en-US" altLang="fr-FR" dirty="0"/>
          </a:p>
        </p:txBody>
      </p:sp>
      <p:pic>
        <p:nvPicPr>
          <p:cNvPr id="6" name="Picture 1" descr="JB:Users:jbellity:Google Drive:EDN:Logo-Les_enfants_du_NOM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697095" cy="14751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62326"/>
              </p:ext>
            </p:extLst>
          </p:nvPr>
        </p:nvGraphicFramePr>
        <p:xfrm>
          <a:off x="971600" y="3299513"/>
          <a:ext cx="2717800" cy="3369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/>
                <a:gridCol w="1308100"/>
              </a:tblGrid>
              <a:tr h="238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BENATEAU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Hervé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</a:tr>
              <a:tr h="2387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TRAORE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Hamady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</a:tr>
              <a:tr h="367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SOUBIROU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Jean Luc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</a:tr>
              <a:tr h="2387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CARTAL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Marielle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</a:tr>
              <a:tr h="2387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JURADO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Régine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</a:tr>
              <a:tr h="4774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SOTOMAYOR DEL PRIMO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Aroa Dagmar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</a:tr>
              <a:tr h="4774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BERTHIER GUILLEMET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Clotilde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</a:tr>
              <a:tr h="36728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HAY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Marion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/>
                </a:tc>
              </a:tr>
              <a:tr h="2387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LORNAGE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Estelle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</a:tr>
              <a:tr h="486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DROUET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Julien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C:\Users\SOUBIROU\Downloads\b4f9d455-8886-4b67-8c90-4a25ddd290d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4040188" cy="3951288"/>
          </a:xfrm>
        </p:spPr>
        <p:txBody>
          <a:bodyPr/>
          <a:lstStyle/>
          <a:p>
            <a:pPr lvl="0"/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76 consultations réalisées </a:t>
            </a:r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1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 jour </a:t>
            </a:r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+ 20 </a:t>
            </a:r>
          </a:p>
          <a:p>
            <a:pPr lvl="0"/>
            <a:r>
              <a:rPr lang="fr-FR" dirty="0" smtClean="0"/>
              <a:t>4 reports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fr-F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</a:t>
            </a:r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5 kg</a:t>
            </a:r>
          </a:p>
          <a:p>
            <a:pPr lvl="1"/>
            <a:r>
              <a:rPr lang="fr-FR" dirty="0" smtClean="0">
                <a:ea typeface="+mn-ea"/>
                <a:cs typeface="+mn-cs"/>
              </a:rPr>
              <a:t>2 infections respiratoires </a:t>
            </a:r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pic>
        <p:nvPicPr>
          <p:cNvPr id="39938" name="Picture 2" descr="C:\Users\SOUBIROU\Downloads\046aa5cb-456f-4c0c-a044-5828772bc9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588" y="260648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99592" y="404664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Consultation </a:t>
            </a:r>
            <a:endParaRPr lang="fr-FR" sz="4400" dirty="0"/>
          </a:p>
        </p:txBody>
      </p:sp>
      <p:pic>
        <p:nvPicPr>
          <p:cNvPr id="39939" name="Picture 3" descr="C:\Users\SOUBIROU\Downloads\a6124808-b366-4987-ac8f-f9b6aa5f7a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625" y="3068960"/>
            <a:ext cx="19288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7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810000" cy="4114800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 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interventions sous AG, </a:t>
            </a:r>
            <a:endParaRPr lang="fr-F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soins sous sédation, </a:t>
            </a:r>
            <a:endParaRPr lang="fr-F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gestes chirurgicaux sous anesthésie locale</a:t>
            </a:r>
          </a:p>
          <a:p>
            <a:endParaRPr lang="fr-FR" dirty="0"/>
          </a:p>
        </p:txBody>
      </p:sp>
      <p:pic>
        <p:nvPicPr>
          <p:cNvPr id="40963" name="Picture 3" descr="C:\Users\SOUBIROU\Downloads\dbeb8566-bc93-4b94-a137-12cc59dd97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997" y="1628799"/>
            <a:ext cx="3282958" cy="24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C:\Users\SOUBIROU\Downloads\f41100f5-1c12-4119-b205-118ac42f61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008" y="4091017"/>
            <a:ext cx="3401279" cy="25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3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779889" y="2136775"/>
            <a:ext cx="6096000" cy="1143000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5123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56" y="1477963"/>
            <a:ext cx="2508956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1" y="1543050"/>
            <a:ext cx="1982611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279" y="115889"/>
            <a:ext cx="2384778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445" y="3756025"/>
            <a:ext cx="3104444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ZoneTexte 4"/>
          <p:cNvSpPr txBox="1">
            <a:spLocks noChangeArrowheads="1"/>
          </p:cNvSpPr>
          <p:nvPr/>
        </p:nvSpPr>
        <p:spPr bwMode="auto">
          <a:xfrm>
            <a:off x="6619523" y="6453188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Times New Roman" pitchFamily="18" charset="0"/>
              </a:rPr>
              <a:t>Juin 19</a:t>
            </a:r>
          </a:p>
        </p:txBody>
      </p:sp>
      <p:sp>
        <p:nvSpPr>
          <p:cNvPr id="5128" name="ZoneTexte 1"/>
          <p:cNvSpPr txBox="1">
            <a:spLocks noChangeArrowheads="1"/>
          </p:cNvSpPr>
          <p:nvPr/>
        </p:nvSpPr>
        <p:spPr bwMode="auto">
          <a:xfrm>
            <a:off x="323528" y="5206693"/>
            <a:ext cx="35702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800" dirty="0"/>
              <a:t>Fibrome </a:t>
            </a:r>
            <a:r>
              <a:rPr lang="fr-FR" altLang="fr-FR" sz="1800" dirty="0" err="1"/>
              <a:t>desmoide</a:t>
            </a:r>
            <a:r>
              <a:rPr lang="fr-FR" altLang="fr-FR" sz="1800" dirty="0"/>
              <a:t>.</a:t>
            </a:r>
          </a:p>
          <a:p>
            <a:pPr algn="ctr"/>
            <a:r>
              <a:rPr lang="fr-FR" altLang="fr-FR" sz="1800" dirty="0" err="1"/>
              <a:t>Chir</a:t>
            </a:r>
            <a:r>
              <a:rPr lang="fr-FR" altLang="fr-FR" sz="1800" dirty="0"/>
              <a:t> à Caen: exérèse</a:t>
            </a:r>
          </a:p>
          <a:p>
            <a:pPr algn="ctr"/>
            <a:r>
              <a:rPr lang="fr-FR" altLang="fr-FR" sz="1800" dirty="0"/>
              <a:t> et mise en place d’un </a:t>
            </a:r>
          </a:p>
          <a:p>
            <a:pPr algn="ctr"/>
            <a:r>
              <a:rPr lang="fr-FR" altLang="fr-FR" sz="1800" dirty="0" err="1"/>
              <a:t>spacer</a:t>
            </a:r>
            <a:r>
              <a:rPr lang="fr-FR" altLang="fr-FR" sz="1800" dirty="0"/>
              <a:t> en titane sur mesure, </a:t>
            </a:r>
          </a:p>
          <a:p>
            <a:pPr algn="ctr"/>
            <a:r>
              <a:rPr lang="fr-FR" altLang="fr-FR" sz="1800" dirty="0" err="1"/>
              <a:t>ds</a:t>
            </a:r>
            <a:r>
              <a:rPr lang="fr-FR" altLang="fr-FR" sz="1800" dirty="0"/>
              <a:t> l’idée d’attendre la reconstruction</a:t>
            </a:r>
          </a:p>
        </p:txBody>
      </p:sp>
      <p:sp>
        <p:nvSpPr>
          <p:cNvPr id="5129" name="ZoneTexte 8"/>
          <p:cNvSpPr txBox="1">
            <a:spLocks noChangeArrowheads="1"/>
          </p:cNvSpPr>
          <p:nvPr/>
        </p:nvSpPr>
        <p:spPr bwMode="auto">
          <a:xfrm>
            <a:off x="2600397" y="3816351"/>
            <a:ext cx="3326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800"/>
              <a:t>Reprise en mission pour section </a:t>
            </a:r>
          </a:p>
          <a:p>
            <a:pPr algn="ctr"/>
            <a:r>
              <a:rPr lang="fr-FR" altLang="fr-FR" sz="1800"/>
              <a:t>de la partie antérieur de l’implant </a:t>
            </a:r>
          </a:p>
          <a:p>
            <a:pPr algn="ctr"/>
            <a:r>
              <a:rPr lang="fr-FR" altLang="fr-FR" sz="1800"/>
              <a:t>et enfouissement</a:t>
            </a:r>
          </a:p>
        </p:txBody>
      </p:sp>
      <p:pic>
        <p:nvPicPr>
          <p:cNvPr id="5130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78" y="100013"/>
            <a:ext cx="189512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66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084" y="252399"/>
            <a:ext cx="198921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52399"/>
            <a:ext cx="2449805" cy="242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17061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17347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1802074" cy="212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55294" y="4415798"/>
            <a:ext cx="1613050" cy="2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83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44946" y="232122"/>
            <a:ext cx="2523197" cy="360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46" y="4293096"/>
            <a:ext cx="1663222" cy="21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042" y="4293096"/>
            <a:ext cx="1871159" cy="21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1378627" cy="213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3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856" y="2114624"/>
            <a:ext cx="3680048" cy="3951288"/>
          </a:xfrm>
        </p:spPr>
        <p:txBody>
          <a:bodyPr/>
          <a:lstStyle/>
          <a:p>
            <a:r>
              <a:rPr lang="fr-FR" dirty="0" smtClean="0"/>
              <a:t>1 incident : </a:t>
            </a:r>
          </a:p>
          <a:p>
            <a:pPr lvl="1"/>
            <a:r>
              <a:rPr lang="fr-FR" dirty="0">
                <a:solidFill>
                  <a:schemeClr val="tx1"/>
                </a:solidFill>
                <a:latin typeface="+mn-lt"/>
              </a:rPr>
              <a:t>bradycardie hypoxique avec difficulté d’accès </a:t>
            </a:r>
            <a:r>
              <a:rPr lang="fr-FR" dirty="0" smtClean="0">
                <a:solidFill>
                  <a:schemeClr val="tx1"/>
                </a:solidFill>
                <a:latin typeface="+mn-lt"/>
              </a:rPr>
              <a:t>vasculaire</a:t>
            </a:r>
          </a:p>
          <a:p>
            <a:pPr lvl="1"/>
            <a:r>
              <a:rPr lang="fr-FR" dirty="0" smtClean="0"/>
              <a:t>1 semaine d’hospitalisation pour pneumopathie</a:t>
            </a:r>
          </a:p>
          <a:p>
            <a:pPr lvl="2"/>
            <a:r>
              <a:rPr lang="fr-FR" dirty="0" smtClean="0">
                <a:solidFill>
                  <a:schemeClr val="tx1"/>
                </a:solidFill>
                <a:latin typeface="+mn-lt"/>
              </a:rPr>
              <a:t>Antibiothérapie, aérosol, kiné respiratoire </a:t>
            </a:r>
            <a:endParaRPr lang="fr-FR" dirty="0"/>
          </a:p>
        </p:txBody>
      </p:sp>
      <p:pic>
        <p:nvPicPr>
          <p:cNvPr id="43010" name="Picture 2" descr="C:\Users\SOUBIROU\Downloads\a4f23a47-0a56-43e7-803b-81c720e02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208569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SOUBIROU\Downloads\9b72f0b9-5e36-414b-8686-9bc0fb2f86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718048" cy="20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5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:\Users\SOUBIROU\Downloads\4e0da225-e037-42d5-b280-03934415ea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7904">
            <a:off x="5927167" y="266457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C:\Users\SOUBIROU\Downloads\26dd3564-d16c-4247-b52a-a7dceeb4f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8650">
            <a:off x="164063" y="2329722"/>
            <a:ext cx="2530685" cy="18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C:\Users\SOUBIROU\Downloads\7f781720-35b3-4af7-bc0b-11251679ea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1194">
            <a:off x="227680" y="4274825"/>
            <a:ext cx="2398805" cy="17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OUBIROU\Downloads\b4f9d455-8886-4b67-8c90-4a25ddd290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3117">
            <a:off x="5801408" y="289061"/>
            <a:ext cx="3131840" cy="24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OUBIROU\Downloads\142a736f-eef9-4811-820c-b1b934d8aee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7999">
            <a:off x="251132" y="342706"/>
            <a:ext cx="2907815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SOUBIROU\Downloads\c7249b5a-76f2-4d9b-8323-f3bb8209a9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5557"/>
            <a:ext cx="5040560" cy="67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4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ff training presentation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 training presentation</Template>
  <TotalTime>76</TotalTime>
  <Words>309</Words>
  <Application>Microsoft Macintosh PowerPoint</Application>
  <PresentationFormat>Présentation à l'écran (4:3)</PresentationFormat>
  <Paragraphs>73</Paragraphs>
  <Slides>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Staff training presentation</vt:lpstr>
      <vt:lpstr>Mission Chirurgie Maxillo faciale </vt:lpstr>
      <vt:lpstr>Présentation PowerPoint</vt:lpstr>
      <vt:lpstr>Activité opératoire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Centre Léon Bérard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Chirurgie Maxillo faciale</dc:title>
  <dc:creator>SOUBIROU Jean Luc</dc:creator>
  <cp:lastModifiedBy>Maude BADEL</cp:lastModifiedBy>
  <cp:revision>9</cp:revision>
  <dcterms:created xsi:type="dcterms:W3CDTF">2019-09-13T14:14:57Z</dcterms:created>
  <dcterms:modified xsi:type="dcterms:W3CDTF">2019-10-11T06:41:11Z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</Properties>
</file>