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66" r:id="rId5"/>
    <p:sldId id="267" r:id="rId6"/>
    <p:sldId id="268" r:id="rId7"/>
    <p:sldId id="269" r:id="rId8"/>
    <p:sldId id="270" r:id="rId9"/>
    <p:sldId id="272" r:id="rId10"/>
    <p:sldId id="322" r:id="rId11"/>
    <p:sldId id="261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2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59" r:id="rId30"/>
    <p:sldId id="291" r:id="rId31"/>
    <p:sldId id="289" r:id="rId32"/>
    <p:sldId id="290" r:id="rId33"/>
    <p:sldId id="292" r:id="rId34"/>
    <p:sldId id="296" r:id="rId35"/>
    <p:sldId id="293" r:id="rId36"/>
    <p:sldId id="294" r:id="rId37"/>
    <p:sldId id="295" r:id="rId38"/>
    <p:sldId id="260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263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264" r:id="rId66"/>
    <p:sldId id="323" r:id="rId67"/>
    <p:sldId id="324" r:id="rId68"/>
    <p:sldId id="325" r:id="rId69"/>
    <p:sldId id="326" r:id="rId70"/>
    <p:sldId id="327" r:id="rId71"/>
    <p:sldId id="328" r:id="rId72"/>
    <p:sldId id="330" r:id="rId73"/>
    <p:sldId id="331" r:id="rId74"/>
    <p:sldId id="332" r:id="rId75"/>
    <p:sldId id="339" r:id="rId76"/>
    <p:sldId id="333" r:id="rId77"/>
    <p:sldId id="334" r:id="rId78"/>
    <p:sldId id="338" r:id="rId79"/>
    <p:sldId id="335" r:id="rId80"/>
    <p:sldId id="336" r:id="rId81"/>
    <p:sldId id="337" r:id="rId8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2623"/>
  </p:normalViewPr>
  <p:slideViewPr>
    <p:cSldViewPr snapToGrid="0" snapToObjects="1">
      <p:cViewPr>
        <p:scale>
          <a:sx n="61" d="100"/>
          <a:sy n="61" d="100"/>
        </p:scale>
        <p:origin x="8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svg"/><Relationship Id="rId1" Type="http://schemas.openxmlformats.org/officeDocument/2006/relationships/image" Target="../media/image131.png"/><Relationship Id="rId4" Type="http://schemas.openxmlformats.org/officeDocument/2006/relationships/image" Target="../media/image1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svg"/><Relationship Id="rId1" Type="http://schemas.openxmlformats.org/officeDocument/2006/relationships/image" Target="../media/image131.png"/><Relationship Id="rId4" Type="http://schemas.openxmlformats.org/officeDocument/2006/relationships/image" Target="../media/image1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49D369-A38B-4B73-B2DC-BD36016BC38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A37485A-0E52-42CC-A4D4-8A72281AA9F6}">
      <dgm:prSet/>
      <dgm:spPr/>
      <dgm:t>
        <a:bodyPr/>
        <a:lstStyle/>
        <a:p>
          <a:pPr>
            <a:defRPr b="1"/>
          </a:pPr>
          <a:r>
            <a:rPr lang="fr-FR" dirty="0"/>
            <a:t>141 consultations</a:t>
          </a:r>
          <a:endParaRPr lang="en-US" dirty="0"/>
        </a:p>
      </dgm:t>
    </dgm:pt>
    <dgm:pt modelId="{3F2D4F12-FE27-4F06-BE61-7EDD33380D15}" type="parTrans" cxnId="{7926E48F-4E90-4EE3-9B54-AA6995C31002}">
      <dgm:prSet/>
      <dgm:spPr/>
      <dgm:t>
        <a:bodyPr/>
        <a:lstStyle/>
        <a:p>
          <a:endParaRPr lang="en-US"/>
        </a:p>
      </dgm:t>
    </dgm:pt>
    <dgm:pt modelId="{2088A4F5-EEC3-4532-A484-1BD21108BEBB}" type="sibTrans" cxnId="{7926E48F-4E90-4EE3-9B54-AA6995C31002}">
      <dgm:prSet/>
      <dgm:spPr/>
      <dgm:t>
        <a:bodyPr/>
        <a:lstStyle/>
        <a:p>
          <a:endParaRPr lang="en-US"/>
        </a:p>
      </dgm:t>
    </dgm:pt>
    <dgm:pt modelId="{3F30606F-1A78-414B-92DC-6B9EBBA03F86}">
      <dgm:prSet/>
      <dgm:spPr/>
      <dgm:t>
        <a:bodyPr/>
        <a:lstStyle/>
        <a:p>
          <a:pPr>
            <a:defRPr b="1"/>
          </a:pPr>
          <a:r>
            <a:rPr lang="fr-FR" dirty="0"/>
            <a:t>106 chirurgies</a:t>
          </a:r>
          <a:endParaRPr lang="en-US" dirty="0"/>
        </a:p>
      </dgm:t>
    </dgm:pt>
    <dgm:pt modelId="{55CFCB3B-80AB-4C1A-88E0-A288DB080BE1}" type="parTrans" cxnId="{E18BD45D-D155-4B2E-B8F7-69A15D2AB234}">
      <dgm:prSet/>
      <dgm:spPr/>
      <dgm:t>
        <a:bodyPr/>
        <a:lstStyle/>
        <a:p>
          <a:endParaRPr lang="en-US"/>
        </a:p>
      </dgm:t>
    </dgm:pt>
    <dgm:pt modelId="{6888982F-B0A7-4D1D-BA6D-D4FD15102025}" type="sibTrans" cxnId="{E18BD45D-D155-4B2E-B8F7-69A15D2AB234}">
      <dgm:prSet/>
      <dgm:spPr/>
      <dgm:t>
        <a:bodyPr/>
        <a:lstStyle/>
        <a:p>
          <a:endParaRPr lang="en-US"/>
        </a:p>
      </dgm:t>
    </dgm:pt>
    <dgm:pt modelId="{86AABE15-3545-4A9B-8298-DD8A824453C2}">
      <dgm:prSet custT="1"/>
      <dgm:spPr/>
      <dgm:t>
        <a:bodyPr/>
        <a:lstStyle/>
        <a:p>
          <a:pPr algn="l"/>
          <a:r>
            <a:rPr lang="fr-FR" sz="2000" dirty="0"/>
            <a:t>54 AG</a:t>
          </a:r>
          <a:endParaRPr lang="en-US" sz="2000" dirty="0"/>
        </a:p>
      </dgm:t>
    </dgm:pt>
    <dgm:pt modelId="{FDF9E2C3-4E5D-4EDD-8E5C-BF10BD86E5BF}" type="parTrans" cxnId="{33111780-1889-438D-9E13-282B67A871D8}">
      <dgm:prSet/>
      <dgm:spPr/>
      <dgm:t>
        <a:bodyPr/>
        <a:lstStyle/>
        <a:p>
          <a:endParaRPr lang="en-US"/>
        </a:p>
      </dgm:t>
    </dgm:pt>
    <dgm:pt modelId="{8B7053FC-1CAF-47B2-B03B-C1C3AC9AC1A8}" type="sibTrans" cxnId="{33111780-1889-438D-9E13-282B67A871D8}">
      <dgm:prSet/>
      <dgm:spPr/>
      <dgm:t>
        <a:bodyPr/>
        <a:lstStyle/>
        <a:p>
          <a:endParaRPr lang="en-US"/>
        </a:p>
      </dgm:t>
    </dgm:pt>
    <dgm:pt modelId="{738298F3-D28B-4F0D-AD30-EEBCD16803F2}">
      <dgm:prSet custT="1"/>
      <dgm:spPr/>
      <dgm:t>
        <a:bodyPr/>
        <a:lstStyle/>
        <a:p>
          <a:pPr algn="l"/>
          <a:r>
            <a:rPr lang="fr-FR" sz="2000" dirty="0"/>
            <a:t>52 AL dont 9 hypnoses</a:t>
          </a:r>
          <a:endParaRPr lang="en-US" sz="2000" dirty="0"/>
        </a:p>
      </dgm:t>
    </dgm:pt>
    <dgm:pt modelId="{748C96DE-C275-4D99-A330-451F38152769}" type="parTrans" cxnId="{5BEAC7A6-DE11-4949-80ED-D84A4C11F6A3}">
      <dgm:prSet/>
      <dgm:spPr/>
      <dgm:t>
        <a:bodyPr/>
        <a:lstStyle/>
        <a:p>
          <a:endParaRPr lang="en-US"/>
        </a:p>
      </dgm:t>
    </dgm:pt>
    <dgm:pt modelId="{63C023BA-A447-4C5D-AC7C-78433AC242A5}" type="sibTrans" cxnId="{5BEAC7A6-DE11-4949-80ED-D84A4C11F6A3}">
      <dgm:prSet/>
      <dgm:spPr/>
      <dgm:t>
        <a:bodyPr/>
        <a:lstStyle/>
        <a:p>
          <a:endParaRPr lang="en-US"/>
        </a:p>
      </dgm:t>
    </dgm:pt>
    <dgm:pt modelId="{ED5BD7AD-7274-4CAB-973D-7A42D6A4358A}" type="pres">
      <dgm:prSet presAssocID="{8249D369-A38B-4B73-B2DC-BD36016BC38C}" presName="root" presStyleCnt="0">
        <dgm:presLayoutVars>
          <dgm:dir/>
          <dgm:resizeHandles val="exact"/>
        </dgm:presLayoutVars>
      </dgm:prSet>
      <dgm:spPr/>
    </dgm:pt>
    <dgm:pt modelId="{2951D2EB-C050-4DD7-A273-C2FCB6834D8E}" type="pres">
      <dgm:prSet presAssocID="{2A37485A-0E52-42CC-A4D4-8A72281AA9F6}" presName="compNode" presStyleCnt="0"/>
      <dgm:spPr/>
    </dgm:pt>
    <dgm:pt modelId="{DFD103D3-54D7-4CE2-9668-9D32F00473D5}" type="pres">
      <dgm:prSet presAssocID="{2A37485A-0E52-42CC-A4D4-8A72281AA9F6}" presName="iconRect" presStyleLbl="node1" presStyleIdx="0" presStyleCnt="2" custLinFactNeighborX="-11214" custLinFactNeighborY="-421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A2252ED-4ACA-4779-A597-6A48BF0A87B3}" type="pres">
      <dgm:prSet presAssocID="{2A37485A-0E52-42CC-A4D4-8A72281AA9F6}" presName="iconSpace" presStyleCnt="0"/>
      <dgm:spPr/>
    </dgm:pt>
    <dgm:pt modelId="{27BF1444-1997-4B5D-9B30-C20251E1DDB4}" type="pres">
      <dgm:prSet presAssocID="{2A37485A-0E52-42CC-A4D4-8A72281AA9F6}" presName="parTx" presStyleLbl="revTx" presStyleIdx="0" presStyleCnt="4" custLinFactNeighborX="2766" custLinFactNeighborY="-15441">
        <dgm:presLayoutVars>
          <dgm:chMax val="0"/>
          <dgm:chPref val="0"/>
        </dgm:presLayoutVars>
      </dgm:prSet>
      <dgm:spPr/>
    </dgm:pt>
    <dgm:pt modelId="{F6301642-3785-450E-8BC2-17AFEC8D0624}" type="pres">
      <dgm:prSet presAssocID="{2A37485A-0E52-42CC-A4D4-8A72281AA9F6}" presName="txSpace" presStyleCnt="0"/>
      <dgm:spPr/>
    </dgm:pt>
    <dgm:pt modelId="{5EF38532-3150-4D29-AB53-835201CF1F5D}" type="pres">
      <dgm:prSet presAssocID="{2A37485A-0E52-42CC-A4D4-8A72281AA9F6}" presName="desTx" presStyleLbl="revTx" presStyleIdx="1" presStyleCnt="4">
        <dgm:presLayoutVars/>
      </dgm:prSet>
      <dgm:spPr/>
    </dgm:pt>
    <dgm:pt modelId="{0AB4000F-902A-499A-811B-50344B217845}" type="pres">
      <dgm:prSet presAssocID="{2088A4F5-EEC3-4532-A484-1BD21108BEBB}" presName="sibTrans" presStyleCnt="0"/>
      <dgm:spPr/>
    </dgm:pt>
    <dgm:pt modelId="{D947D312-58F7-4BC2-ABB8-16BF48ECF22F}" type="pres">
      <dgm:prSet presAssocID="{3F30606F-1A78-414B-92DC-6B9EBBA03F86}" presName="compNode" presStyleCnt="0"/>
      <dgm:spPr/>
    </dgm:pt>
    <dgm:pt modelId="{5CF2D963-6084-4640-B377-FACCCFFF7A0A}" type="pres">
      <dgm:prSet presAssocID="{3F30606F-1A78-414B-92DC-6B9EBBA03F86}" presName="iconRect" presStyleLbl="node1" presStyleIdx="1" presStyleCnt="2" custLinFactX="-289" custLinFactNeighborX="-100000" custLinFactNeighborY="-1454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B1D3FBCF-9281-47DD-B6C2-E7DA5A9BB97B}" type="pres">
      <dgm:prSet presAssocID="{3F30606F-1A78-414B-92DC-6B9EBBA03F86}" presName="iconSpace" presStyleCnt="0"/>
      <dgm:spPr/>
    </dgm:pt>
    <dgm:pt modelId="{9AE12437-2CB3-4D80-838A-C0E681F64110}" type="pres">
      <dgm:prSet presAssocID="{3F30606F-1A78-414B-92DC-6B9EBBA03F86}" presName="parTx" presStyleLbl="revTx" presStyleIdx="2" presStyleCnt="4" custLinFactNeighborX="-27531" custLinFactNeighborY="-15441">
        <dgm:presLayoutVars>
          <dgm:chMax val="0"/>
          <dgm:chPref val="0"/>
        </dgm:presLayoutVars>
      </dgm:prSet>
      <dgm:spPr/>
    </dgm:pt>
    <dgm:pt modelId="{F9E486BF-3FEF-416D-8DFD-804A1DC5741C}" type="pres">
      <dgm:prSet presAssocID="{3F30606F-1A78-414B-92DC-6B9EBBA03F86}" presName="txSpace" presStyleCnt="0"/>
      <dgm:spPr/>
    </dgm:pt>
    <dgm:pt modelId="{BC6FBAF0-3CA6-450D-B750-19B72E74DDF9}" type="pres">
      <dgm:prSet presAssocID="{3F30606F-1A78-414B-92DC-6B9EBBA03F86}" presName="desTx" presStyleLbl="revTx" presStyleIdx="3" presStyleCnt="4" custLinFactNeighborX="-4125" custLinFactNeighborY="-50218">
        <dgm:presLayoutVars/>
      </dgm:prSet>
      <dgm:spPr/>
    </dgm:pt>
  </dgm:ptLst>
  <dgm:cxnLst>
    <dgm:cxn modelId="{CA0F1E28-F612-453A-9F40-5F858578CDE1}" type="presOf" srcId="{3F30606F-1A78-414B-92DC-6B9EBBA03F86}" destId="{9AE12437-2CB3-4D80-838A-C0E681F64110}" srcOrd="0" destOrd="0" presId="urn:microsoft.com/office/officeart/2018/5/layout/CenteredIconLabelDescriptionList"/>
    <dgm:cxn modelId="{E18BD45D-D155-4B2E-B8F7-69A15D2AB234}" srcId="{8249D369-A38B-4B73-B2DC-BD36016BC38C}" destId="{3F30606F-1A78-414B-92DC-6B9EBBA03F86}" srcOrd="1" destOrd="0" parTransId="{55CFCB3B-80AB-4C1A-88E0-A288DB080BE1}" sibTransId="{6888982F-B0A7-4D1D-BA6D-D4FD15102025}"/>
    <dgm:cxn modelId="{80A34F5E-4408-4201-B4A4-51804D87F743}" type="presOf" srcId="{8249D369-A38B-4B73-B2DC-BD36016BC38C}" destId="{ED5BD7AD-7274-4CAB-973D-7A42D6A4358A}" srcOrd="0" destOrd="0" presId="urn:microsoft.com/office/officeart/2018/5/layout/CenteredIconLabelDescriptionList"/>
    <dgm:cxn modelId="{3898C867-C2CB-4222-9FBC-B526D5E1E6C5}" type="presOf" srcId="{2A37485A-0E52-42CC-A4D4-8A72281AA9F6}" destId="{27BF1444-1997-4B5D-9B30-C20251E1DDB4}" srcOrd="0" destOrd="0" presId="urn:microsoft.com/office/officeart/2018/5/layout/CenteredIconLabelDescriptionList"/>
    <dgm:cxn modelId="{659BFD70-4FCC-49A4-BBC9-4D62E12D7B59}" type="presOf" srcId="{738298F3-D28B-4F0D-AD30-EEBCD16803F2}" destId="{BC6FBAF0-3CA6-450D-B750-19B72E74DDF9}" srcOrd="0" destOrd="1" presId="urn:microsoft.com/office/officeart/2018/5/layout/CenteredIconLabelDescriptionList"/>
    <dgm:cxn modelId="{413A5E71-8D6B-455D-B20A-FD760F7D3D53}" type="presOf" srcId="{86AABE15-3545-4A9B-8298-DD8A824453C2}" destId="{BC6FBAF0-3CA6-450D-B750-19B72E74DDF9}" srcOrd="0" destOrd="0" presId="urn:microsoft.com/office/officeart/2018/5/layout/CenteredIconLabelDescriptionList"/>
    <dgm:cxn modelId="{33111780-1889-438D-9E13-282B67A871D8}" srcId="{3F30606F-1A78-414B-92DC-6B9EBBA03F86}" destId="{86AABE15-3545-4A9B-8298-DD8A824453C2}" srcOrd="0" destOrd="0" parTransId="{FDF9E2C3-4E5D-4EDD-8E5C-BF10BD86E5BF}" sibTransId="{8B7053FC-1CAF-47B2-B03B-C1C3AC9AC1A8}"/>
    <dgm:cxn modelId="{7926E48F-4E90-4EE3-9B54-AA6995C31002}" srcId="{8249D369-A38B-4B73-B2DC-BD36016BC38C}" destId="{2A37485A-0E52-42CC-A4D4-8A72281AA9F6}" srcOrd="0" destOrd="0" parTransId="{3F2D4F12-FE27-4F06-BE61-7EDD33380D15}" sibTransId="{2088A4F5-EEC3-4532-A484-1BD21108BEBB}"/>
    <dgm:cxn modelId="{5BEAC7A6-DE11-4949-80ED-D84A4C11F6A3}" srcId="{3F30606F-1A78-414B-92DC-6B9EBBA03F86}" destId="{738298F3-D28B-4F0D-AD30-EEBCD16803F2}" srcOrd="1" destOrd="0" parTransId="{748C96DE-C275-4D99-A330-451F38152769}" sibTransId="{63C023BA-A447-4C5D-AC7C-78433AC242A5}"/>
    <dgm:cxn modelId="{1EAE9754-74C5-448B-A3DD-294C18405660}" type="presParOf" srcId="{ED5BD7AD-7274-4CAB-973D-7A42D6A4358A}" destId="{2951D2EB-C050-4DD7-A273-C2FCB6834D8E}" srcOrd="0" destOrd="0" presId="urn:microsoft.com/office/officeart/2018/5/layout/CenteredIconLabelDescriptionList"/>
    <dgm:cxn modelId="{D2873D7F-8C0A-416B-8B10-0BE1D1005A2F}" type="presParOf" srcId="{2951D2EB-C050-4DD7-A273-C2FCB6834D8E}" destId="{DFD103D3-54D7-4CE2-9668-9D32F00473D5}" srcOrd="0" destOrd="0" presId="urn:microsoft.com/office/officeart/2018/5/layout/CenteredIconLabelDescriptionList"/>
    <dgm:cxn modelId="{2762C969-3954-41BD-9664-E3682AE350FB}" type="presParOf" srcId="{2951D2EB-C050-4DD7-A273-C2FCB6834D8E}" destId="{8A2252ED-4ACA-4779-A597-6A48BF0A87B3}" srcOrd="1" destOrd="0" presId="urn:microsoft.com/office/officeart/2018/5/layout/CenteredIconLabelDescriptionList"/>
    <dgm:cxn modelId="{604B40F6-E279-43DF-A60D-CE3594174DCC}" type="presParOf" srcId="{2951D2EB-C050-4DD7-A273-C2FCB6834D8E}" destId="{27BF1444-1997-4B5D-9B30-C20251E1DDB4}" srcOrd="2" destOrd="0" presId="urn:microsoft.com/office/officeart/2018/5/layout/CenteredIconLabelDescriptionList"/>
    <dgm:cxn modelId="{BE304C74-01ED-4AD8-AADD-3C8C28905F29}" type="presParOf" srcId="{2951D2EB-C050-4DD7-A273-C2FCB6834D8E}" destId="{F6301642-3785-450E-8BC2-17AFEC8D0624}" srcOrd="3" destOrd="0" presId="urn:microsoft.com/office/officeart/2018/5/layout/CenteredIconLabelDescriptionList"/>
    <dgm:cxn modelId="{4F4AD982-0F32-4A0E-BF5E-C2BE27C2C834}" type="presParOf" srcId="{2951D2EB-C050-4DD7-A273-C2FCB6834D8E}" destId="{5EF38532-3150-4D29-AB53-835201CF1F5D}" srcOrd="4" destOrd="0" presId="urn:microsoft.com/office/officeart/2018/5/layout/CenteredIconLabelDescriptionList"/>
    <dgm:cxn modelId="{A88DBA1B-A85E-44C9-B2C3-9B2147565084}" type="presParOf" srcId="{ED5BD7AD-7274-4CAB-973D-7A42D6A4358A}" destId="{0AB4000F-902A-499A-811B-50344B217845}" srcOrd="1" destOrd="0" presId="urn:microsoft.com/office/officeart/2018/5/layout/CenteredIconLabelDescriptionList"/>
    <dgm:cxn modelId="{CB51B366-E7F9-4269-882E-8D2291DC9677}" type="presParOf" srcId="{ED5BD7AD-7274-4CAB-973D-7A42D6A4358A}" destId="{D947D312-58F7-4BC2-ABB8-16BF48ECF22F}" srcOrd="2" destOrd="0" presId="urn:microsoft.com/office/officeart/2018/5/layout/CenteredIconLabelDescriptionList"/>
    <dgm:cxn modelId="{D088FF8E-2463-4C2C-9F36-80E61990F258}" type="presParOf" srcId="{D947D312-58F7-4BC2-ABB8-16BF48ECF22F}" destId="{5CF2D963-6084-4640-B377-FACCCFFF7A0A}" srcOrd="0" destOrd="0" presId="urn:microsoft.com/office/officeart/2018/5/layout/CenteredIconLabelDescriptionList"/>
    <dgm:cxn modelId="{7EC3965D-1B05-4CC5-99CB-EE1D4C820620}" type="presParOf" srcId="{D947D312-58F7-4BC2-ABB8-16BF48ECF22F}" destId="{B1D3FBCF-9281-47DD-B6C2-E7DA5A9BB97B}" srcOrd="1" destOrd="0" presId="urn:microsoft.com/office/officeart/2018/5/layout/CenteredIconLabelDescriptionList"/>
    <dgm:cxn modelId="{25FFAB5B-9CA8-4BFA-9906-DFBFD1ADD794}" type="presParOf" srcId="{D947D312-58F7-4BC2-ABB8-16BF48ECF22F}" destId="{9AE12437-2CB3-4D80-838A-C0E681F64110}" srcOrd="2" destOrd="0" presId="urn:microsoft.com/office/officeart/2018/5/layout/CenteredIconLabelDescriptionList"/>
    <dgm:cxn modelId="{9AF031BE-C206-4DA0-8215-7EA28F14415F}" type="presParOf" srcId="{D947D312-58F7-4BC2-ABB8-16BF48ECF22F}" destId="{F9E486BF-3FEF-416D-8DFD-804A1DC5741C}" srcOrd="3" destOrd="0" presId="urn:microsoft.com/office/officeart/2018/5/layout/CenteredIconLabelDescriptionList"/>
    <dgm:cxn modelId="{419A8801-0BFE-4625-9F78-D6327170541E}" type="presParOf" srcId="{D947D312-58F7-4BC2-ABB8-16BF48ECF22F}" destId="{BC6FBAF0-3CA6-450D-B750-19B72E74DDF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103D3-54D7-4CE2-9668-9D32F00473D5}">
      <dsp:nvSpPr>
        <dsp:cNvPr id="0" name=""/>
        <dsp:cNvSpPr/>
      </dsp:nvSpPr>
      <dsp:spPr>
        <a:xfrm>
          <a:off x="2213344" y="59927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F1444-1997-4B5D-9B30-C20251E1DDB4}">
      <dsp:nvSpPr>
        <dsp:cNvPr id="0" name=""/>
        <dsp:cNvSpPr/>
      </dsp:nvSpPr>
      <dsp:spPr>
        <a:xfrm>
          <a:off x="1098391" y="220509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3600" kern="1200" dirty="0"/>
            <a:t>141 consultations</a:t>
          </a:r>
          <a:endParaRPr lang="en-US" sz="3600" kern="1200" dirty="0"/>
        </a:p>
      </dsp:txBody>
      <dsp:txXfrm>
        <a:off x="1098391" y="2205095"/>
        <a:ext cx="4320000" cy="648000"/>
      </dsp:txXfrm>
    </dsp:sp>
    <dsp:sp modelId="{5EF38532-3150-4D29-AB53-835201CF1F5D}">
      <dsp:nvSpPr>
        <dsp:cNvPr id="0" name=""/>
        <dsp:cNvSpPr/>
      </dsp:nvSpPr>
      <dsp:spPr>
        <a:xfrm>
          <a:off x="978899" y="3013657"/>
          <a:ext cx="4320000" cy="67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F2D963-6084-4640-B377-FACCCFFF7A0A}">
      <dsp:nvSpPr>
        <dsp:cNvPr id="0" name=""/>
        <dsp:cNvSpPr/>
      </dsp:nvSpPr>
      <dsp:spPr>
        <a:xfrm>
          <a:off x="5942530" y="44319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12437-2CB3-4D80-838A-C0E681F64110}">
      <dsp:nvSpPr>
        <dsp:cNvPr id="0" name=""/>
        <dsp:cNvSpPr/>
      </dsp:nvSpPr>
      <dsp:spPr>
        <a:xfrm>
          <a:off x="4865560" y="220509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3600" kern="1200" dirty="0"/>
            <a:t>106 chirurgies</a:t>
          </a:r>
          <a:endParaRPr lang="en-US" sz="3600" kern="1200" dirty="0"/>
        </a:p>
      </dsp:txBody>
      <dsp:txXfrm>
        <a:off x="4865560" y="2205095"/>
        <a:ext cx="4320000" cy="648000"/>
      </dsp:txXfrm>
    </dsp:sp>
    <dsp:sp modelId="{BC6FBAF0-3CA6-450D-B750-19B72E74DDF9}">
      <dsp:nvSpPr>
        <dsp:cNvPr id="0" name=""/>
        <dsp:cNvSpPr/>
      </dsp:nvSpPr>
      <dsp:spPr>
        <a:xfrm>
          <a:off x="5876700" y="2674881"/>
          <a:ext cx="4320000" cy="674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54 AG</a:t>
          </a:r>
          <a:endParaRPr lang="en-US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52 AL dont 9 hypnoses</a:t>
          </a:r>
          <a:endParaRPr lang="en-US" sz="2000" kern="1200" dirty="0"/>
        </a:p>
      </dsp:txBody>
      <dsp:txXfrm>
        <a:off x="5876700" y="2674881"/>
        <a:ext cx="4320000" cy="674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7DA90-7C35-E640-9CD2-5C4D6703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F8735A-A41E-1E46-9570-71FCFF89F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4882BC-B400-EA43-B77F-700BCC34C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DC52C0-7280-9244-BB20-0BBACE9B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783D7B-743A-0648-BE02-37691678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24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0BAA1-4763-BC48-A656-60E8C377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0D1808-95EB-B64D-AFDA-7A19BD94F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DDBC16-7C29-4143-8135-A67CF4382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2E201C-E3B4-F542-B3D7-B73EDB3DF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2CC5F9-AFE8-BC4B-97AC-D305772A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49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2E710C6-F8B8-944F-A096-1E3282A0B4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121D7A-0059-EB4F-B95E-3A5F5FB1B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C606BF-FF5C-0642-98E7-41ECDD218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6F86E6-0FB0-7243-B2C1-C4D4EB6D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F4C695-E788-5448-8565-E74EA601F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94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5681D4-75DA-D94C-9599-13FFEF6A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564048-C83C-B740-BCA8-A3CF0A6FE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53FBAD-7C6A-464E-8A6C-9FCD46DD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F9D796-3B37-F14B-A35E-940B0DBB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AA9BBE-55D7-A94F-96D5-DD756004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868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D363BA-9A55-C24C-91A3-86230692E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B96CD4-77BB-2A4C-8426-55F41ABE5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DFFE70-49FF-774A-92AE-E69F522B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797036-AD08-F546-9F1E-68A3CC30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8B4AC0-CC5B-B340-85A2-55D71C02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65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EB94F-3DBB-A643-9466-4F4CD0AC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ABEC02-0971-AF44-ADD1-121CC0C47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EC3F42-47E2-9F4C-AA7E-3B14408EE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5E7A85-5433-4C44-B668-18AD21946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0F9B05-8C66-6C4B-A316-CAB8CCEB9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86A176-3637-8D48-B000-7CA8EF98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72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5FE8B-ACAA-FB47-AB5A-79634F50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DA316B-15A7-3D4E-ADFF-31C9D5F2A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35C8A19-E77E-A84D-80EC-C21E49EA0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01C49E9-3641-8443-81D9-F4F4179E2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37A29AE-29B8-3240-88D5-E18110B1E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E305D6-CD4F-6442-B3BC-76869B92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076E93-DBA9-0647-BADD-4F942058E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5AE659F-A132-324B-BE62-0325A4B36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22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1FFE2-BBC4-5F42-8277-7F2E21B4F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81B85F9-6A8A-C346-931C-F3070099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172390-5EDA-7E4D-A00E-77504F61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41990C-5B89-CD41-950A-11123A9A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147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688FDD4-BC29-5642-8102-C3603AF50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4A6B287-A381-2448-B529-EF92B2BD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3029C7-79DE-024D-B315-82963B54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09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E820B5-B3FA-804B-A3AD-825530E4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8CCCAD-DD47-4E47-B76F-DE5689ED6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7D2F66-3B07-7441-96A3-5CC956474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43C7E4-3D7F-9E43-BA5E-C63475AF9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4FD015-7951-C040-85B5-B3521025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AE4228-E82B-804C-AA11-324B37B56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91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FBD7E7-466B-F848-B8EB-7B56E32B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576F927-3F62-8145-BE27-808C0F198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926285-AC7C-9943-BC5A-2CBA5C31B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10F6EC-317A-4B4F-BA79-27A40D4A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79AFEC-DE45-984A-B9CD-443E9E42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77DDD3-D97E-5E41-9995-E968E10B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831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760DBD-C102-6E4B-B616-C2FA0857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B0A462-0C47-C34B-B36E-CE3CD6AC1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051BBF-666C-F449-993E-7D935A7DF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FB80B-6980-BC43-A857-F363E70B07D2}" type="datetimeFigureOut">
              <a:rPr lang="fr-FR" smtClean="0"/>
              <a:t>06/01/2020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833B34-3953-AA4A-882E-F4FDD6832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D88DEA-E6A9-9A48-899B-9E705C0C4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EDB57-D9B2-F244-B0B9-9FAC3C98DF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03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13" Type="http://schemas.openxmlformats.org/officeDocument/2006/relationships/image" Target="../media/image140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94.png"/><Relationship Id="rId12" Type="http://schemas.openxmlformats.org/officeDocument/2006/relationships/image" Target="../media/image139.JPG"/><Relationship Id="rId17" Type="http://schemas.openxmlformats.org/officeDocument/2006/relationships/image" Target="../media/image144.JPG"/><Relationship Id="rId2" Type="http://schemas.openxmlformats.org/officeDocument/2006/relationships/diagramData" Target="../diagrams/data1.xml"/><Relationship Id="rId16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38.jp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2.JPG"/><Relationship Id="rId10" Type="http://schemas.openxmlformats.org/officeDocument/2006/relationships/image" Target="../media/image137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6.jpg"/><Relationship Id="rId14" Type="http://schemas.openxmlformats.org/officeDocument/2006/relationships/image" Target="../media/image141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B5D5DCA-5022-FC46-A2E4-0FA79E088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267832"/>
            <a:ext cx="4805996" cy="1401448"/>
          </a:xfrm>
        </p:spPr>
        <p:txBody>
          <a:bodyPr anchor="t">
            <a:normAutofit fontScale="90000"/>
          </a:bodyPr>
          <a:lstStyle/>
          <a:p>
            <a:pPr algn="l"/>
            <a:r>
              <a:rPr lang="fr-FR" sz="4400" dirty="0">
                <a:solidFill>
                  <a:srgbClr val="000000"/>
                </a:solidFill>
              </a:rPr>
              <a:t>Mission </a:t>
            </a:r>
            <a:r>
              <a:rPr lang="fr-FR" sz="4400" dirty="0" err="1">
                <a:solidFill>
                  <a:srgbClr val="000000"/>
                </a:solidFill>
              </a:rPr>
              <a:t>Gleizal</a:t>
            </a:r>
            <a:br>
              <a:rPr lang="fr-FR" sz="4400" dirty="0">
                <a:solidFill>
                  <a:srgbClr val="000000"/>
                </a:solidFill>
              </a:rPr>
            </a:br>
            <a:r>
              <a:rPr lang="fr-FR" sz="4400" dirty="0">
                <a:solidFill>
                  <a:srgbClr val="000000"/>
                </a:solidFill>
              </a:rPr>
              <a:t>Antsirabe </a:t>
            </a:r>
            <a:r>
              <a:rPr lang="fr-FR" sz="4400" dirty="0" err="1">
                <a:solidFill>
                  <a:srgbClr val="000000"/>
                </a:solidFill>
              </a:rPr>
              <a:t>Nov</a:t>
            </a:r>
            <a:r>
              <a:rPr lang="fr-FR" sz="4400" dirty="0">
                <a:solidFill>
                  <a:srgbClr val="000000"/>
                </a:solidFill>
              </a:rPr>
              <a:t> 2019</a:t>
            </a:r>
            <a:br>
              <a:rPr lang="fr-FR" sz="4400" dirty="0">
                <a:solidFill>
                  <a:srgbClr val="000000"/>
                </a:solidFill>
              </a:rPr>
            </a:br>
            <a:r>
              <a:rPr lang="fr-FR" sz="4400" dirty="0">
                <a:solidFill>
                  <a:srgbClr val="000000"/>
                </a:solidFill>
              </a:rPr>
              <a:t>CR chirurgie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88DCDC-0325-9840-A3CD-848E9A995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9" r="3" b="3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1115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FAE76-C59E-1C48-9249-168A5801F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1626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Ranaivobary</a:t>
            </a:r>
            <a:r>
              <a:rPr lang="fr-FR" sz="3600" dirty="0"/>
              <a:t> (26)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726719-8767-3743-907D-2B26D7BD7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5949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Lipome frontal</a:t>
            </a:r>
          </a:p>
          <a:p>
            <a:r>
              <a:rPr lang="fr-FR" sz="1800" dirty="0"/>
              <a:t>Op le 12/11 : </a:t>
            </a:r>
            <a:r>
              <a:rPr lang="fr-FR" sz="1800" dirty="0" err="1"/>
              <a:t>Exerese</a:t>
            </a:r>
            <a:r>
              <a:rPr lang="fr-FR" sz="1800" dirty="0"/>
              <a:t> sous 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BED344-D875-8E48-84CC-ED078DD29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7" y="2081512"/>
            <a:ext cx="4969683" cy="372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7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2CD821-0349-6640-851B-381B99C8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Mercredi 13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C92B3D-9C38-5F43-8F38-F298887E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6313150" cy="454151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fr-FR" sz="1600" dirty="0"/>
              <a:t>15 fermeture </a:t>
            </a:r>
            <a:r>
              <a:rPr lang="fr-FR" sz="1600" dirty="0" err="1"/>
              <a:t>levre</a:t>
            </a:r>
            <a:r>
              <a:rPr lang="fr-FR" sz="1600" dirty="0"/>
              <a:t> + voile + palais AG</a:t>
            </a:r>
          </a:p>
          <a:p>
            <a:pPr lvl="1"/>
            <a:r>
              <a:rPr lang="fr-FR" sz="1600" dirty="0"/>
              <a:t>17 fermeture lèvre AG</a:t>
            </a:r>
          </a:p>
          <a:p>
            <a:pPr lvl="1"/>
            <a:r>
              <a:rPr lang="fr-FR" sz="1600" dirty="0"/>
              <a:t>25 voile + palais AG</a:t>
            </a:r>
          </a:p>
          <a:p>
            <a:pPr lvl="1"/>
            <a:r>
              <a:rPr lang="fr-FR" sz="1600" dirty="0"/>
              <a:t>32 tumeur maxillaire AG</a:t>
            </a:r>
          </a:p>
          <a:p>
            <a:pPr lvl="1"/>
            <a:r>
              <a:rPr lang="fr-FR" sz="1600" dirty="0"/>
              <a:t>34 tumeur maxillaire AG</a:t>
            </a:r>
          </a:p>
          <a:p>
            <a:pPr lvl="1"/>
            <a:r>
              <a:rPr lang="fr-FR" sz="1600" dirty="0"/>
              <a:t>39 </a:t>
            </a:r>
            <a:r>
              <a:rPr lang="fr-FR" sz="1600" dirty="0" err="1"/>
              <a:t>Améloblastome</a:t>
            </a:r>
            <a:r>
              <a:rPr lang="fr-FR" sz="1600" dirty="0"/>
              <a:t> maxillaire AG</a:t>
            </a:r>
          </a:p>
          <a:p>
            <a:pPr lvl="1"/>
            <a:r>
              <a:rPr lang="fr-FR" sz="1600" dirty="0"/>
              <a:t>47 voile + palais + retouche lèvre AG</a:t>
            </a:r>
          </a:p>
          <a:p>
            <a:pPr lvl="1"/>
            <a:r>
              <a:rPr lang="fr-FR" sz="1600" dirty="0"/>
              <a:t>59 voile + palais AG</a:t>
            </a:r>
          </a:p>
          <a:p>
            <a:pPr lvl="1"/>
            <a:r>
              <a:rPr lang="fr-FR" sz="1600" dirty="0"/>
              <a:t>43kyste sébacé temporal AL</a:t>
            </a:r>
          </a:p>
          <a:p>
            <a:pPr lvl="1"/>
            <a:r>
              <a:rPr lang="fr-FR" sz="1600" dirty="0"/>
              <a:t>45 kyste </a:t>
            </a:r>
            <a:r>
              <a:rPr lang="fr-FR" sz="1600" dirty="0" err="1"/>
              <a:t>pretragien</a:t>
            </a:r>
            <a:r>
              <a:rPr lang="fr-FR" sz="1600" dirty="0"/>
              <a:t> AL</a:t>
            </a:r>
          </a:p>
          <a:p>
            <a:pPr lvl="1"/>
            <a:r>
              <a:rPr lang="fr-FR" sz="1600" dirty="0"/>
              <a:t>40 kyste occipital AL</a:t>
            </a:r>
          </a:p>
          <a:p>
            <a:pPr lvl="1"/>
            <a:r>
              <a:rPr lang="fr-FR" sz="1600" dirty="0"/>
              <a:t>49 Kyste Sébacé Sillon nasogénien AL</a:t>
            </a:r>
          </a:p>
          <a:p>
            <a:pPr lvl="1"/>
            <a:r>
              <a:rPr lang="fr-FR" sz="1600" dirty="0"/>
              <a:t>51 kyste occipital AL hypnose</a:t>
            </a:r>
          </a:p>
          <a:p>
            <a:pPr lvl="1"/>
            <a:r>
              <a:rPr lang="fr-FR" sz="1600" dirty="0"/>
              <a:t>52 kyste joue droite AL</a:t>
            </a:r>
          </a:p>
          <a:p>
            <a:pPr lvl="1"/>
            <a:r>
              <a:rPr lang="fr-FR" sz="1600" dirty="0"/>
              <a:t>54 lipome nuque AL</a:t>
            </a:r>
          </a:p>
          <a:p>
            <a:pPr lvl="1"/>
            <a:r>
              <a:rPr lang="fr-FR" sz="1600" dirty="0"/>
              <a:t>55 kyste retro auriculaire AL</a:t>
            </a:r>
          </a:p>
          <a:p>
            <a:pPr lvl="1"/>
            <a:r>
              <a:rPr lang="fr-FR" sz="1600" dirty="0"/>
              <a:t>58 </a:t>
            </a:r>
            <a:r>
              <a:rPr lang="fr-FR" sz="1600" dirty="0" err="1"/>
              <a:t>diapneusie</a:t>
            </a:r>
            <a:r>
              <a:rPr lang="fr-FR" sz="1600" dirty="0"/>
              <a:t> + doigt surnuméraire AL</a:t>
            </a:r>
          </a:p>
          <a:p>
            <a:pPr lvl="1"/>
            <a:endParaRPr lang="fr-FR" sz="900" dirty="0"/>
          </a:p>
          <a:p>
            <a:pPr lvl="1"/>
            <a:endParaRPr lang="fr-FR" sz="900" dirty="0"/>
          </a:p>
          <a:p>
            <a:pPr lvl="1"/>
            <a:endParaRPr lang="fr-FR" sz="900" dirty="0"/>
          </a:p>
          <a:p>
            <a:pPr lvl="1"/>
            <a:endParaRPr lang="fr-FR" sz="900" dirty="0"/>
          </a:p>
          <a:p>
            <a:endParaRPr lang="fr-FR" sz="900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B5981642-253B-ED4E-8D7B-627D3E708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0" r="854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6324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9DC54A-DC16-B342-ABF8-E22E61FB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Parfait 7 ans (15)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0B3966-AFF1-BB44-8940-20D70095E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1225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Fente totale unilatérale gauche</a:t>
            </a:r>
          </a:p>
          <a:p>
            <a:r>
              <a:rPr lang="fr-FR" sz="1800" dirty="0"/>
              <a:t>Op le 13/11 : </a:t>
            </a:r>
            <a:r>
              <a:rPr lang="fr-FR" sz="1800" dirty="0" err="1"/>
              <a:t>Chéilorhinoplastie</a:t>
            </a:r>
            <a:r>
              <a:rPr lang="fr-FR" sz="1800" dirty="0"/>
              <a:t> (tracé </a:t>
            </a:r>
            <a:r>
              <a:rPr lang="fr-FR" sz="1800" dirty="0" err="1"/>
              <a:t>Millard</a:t>
            </a:r>
            <a:r>
              <a:rPr lang="fr-FR" sz="1800" dirty="0"/>
              <a:t>) + fermeture palatine (contre-incision) + </a:t>
            </a:r>
            <a:r>
              <a:rPr lang="fr-FR" sz="1800" dirty="0" err="1"/>
              <a:t>véloplastie</a:t>
            </a:r>
            <a:r>
              <a:rPr lang="fr-FR" sz="1800" dirty="0"/>
              <a:t> </a:t>
            </a:r>
            <a:r>
              <a:rPr lang="fr-FR" sz="1800" dirty="0" err="1"/>
              <a:t>intravélaire</a:t>
            </a:r>
            <a:endParaRPr lang="fr-FR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BE8BAA-989B-2143-B02C-DB72F00A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27" t="4665" r="24651" b="43418"/>
          <a:stretch/>
        </p:blipFill>
        <p:spPr>
          <a:xfrm>
            <a:off x="1284570" y="2230873"/>
            <a:ext cx="4667996" cy="3927320"/>
          </a:xfrm>
          <a:prstGeom prst="rect">
            <a:avLst/>
          </a:prstGeom>
        </p:spPr>
      </p:pic>
      <p:pic>
        <p:nvPicPr>
          <p:cNvPr id="7" name="Image 6" descr="Une image contenant personne, intérieur, homme, portant&#10;&#10;Description générée automatiquement">
            <a:extLst>
              <a:ext uri="{FF2B5EF4-FFF2-40B4-BE49-F238E27FC236}">
                <a16:creationId xmlns:a16="http://schemas.microsoft.com/office/drawing/2014/main" id="{48FE9060-A13E-8141-AC9D-B36AD25FA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31" y="2221193"/>
            <a:ext cx="5255995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93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06F81-1128-2E4A-97EB-FDABA330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110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Nomenjanahary</a:t>
            </a:r>
            <a:r>
              <a:rPr lang="fr-FR" sz="3600" dirty="0"/>
              <a:t> 1an (17)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C9EB07-6DCB-E441-8243-4BC7ACBBD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2279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Fente labiale isolée gauche</a:t>
            </a:r>
          </a:p>
          <a:p>
            <a:r>
              <a:rPr lang="fr-FR" sz="1800" dirty="0"/>
              <a:t>Op le 13/11 : </a:t>
            </a:r>
            <a:r>
              <a:rPr lang="fr-FR" sz="1800" dirty="0" err="1"/>
              <a:t>Chéilorhinoplastie</a:t>
            </a:r>
            <a:r>
              <a:rPr lang="fr-FR" sz="1800" dirty="0"/>
              <a:t> </a:t>
            </a:r>
          </a:p>
          <a:p>
            <a:r>
              <a:rPr lang="fr-FR" sz="1800" dirty="0"/>
              <a:t>Suites marquée par chute à J5 avec une désunion nécessitant reprise sous AG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1F4CCF-1695-3048-BE7A-4565222ED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5" t="18983" r="34921" b="39401"/>
          <a:stretch/>
        </p:blipFill>
        <p:spPr>
          <a:xfrm>
            <a:off x="1111622" y="2257842"/>
            <a:ext cx="3801035" cy="3554673"/>
          </a:xfrm>
          <a:prstGeom prst="rect">
            <a:avLst/>
          </a:prstGeom>
        </p:spPr>
      </p:pic>
      <p:pic>
        <p:nvPicPr>
          <p:cNvPr id="7" name="Image 6" descr="Une image contenant personne, intérieur, petit, enfant&#10;&#10;Description générée automatiquement">
            <a:extLst>
              <a:ext uri="{FF2B5EF4-FFF2-40B4-BE49-F238E27FC236}">
                <a16:creationId xmlns:a16="http://schemas.microsoft.com/office/drawing/2014/main" id="{C2F69DF4-3931-974A-BF40-A50CF4808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88" t="-1697" r="20597" b="41483"/>
          <a:stretch/>
        </p:blipFill>
        <p:spPr>
          <a:xfrm>
            <a:off x="6858003" y="2119302"/>
            <a:ext cx="3657597" cy="37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40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997635-D0A9-9545-831F-20AEE8E2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9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Braian</a:t>
            </a:r>
            <a:r>
              <a:rPr lang="fr-FR" sz="3600" dirty="0"/>
              <a:t> 3ans (25)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2D44AF-ADD7-F749-8452-CA93033F8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8929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Fente totale unilatérale gauche</a:t>
            </a:r>
          </a:p>
          <a:p>
            <a:r>
              <a:rPr lang="fr-FR" sz="1800" dirty="0"/>
              <a:t>Op le 13/11 : fermeture voile + palais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7E5290-6E1D-C842-BC63-7C6E33567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80" t="1369"/>
          <a:stretch/>
        </p:blipFill>
        <p:spPr>
          <a:xfrm>
            <a:off x="293298" y="2109396"/>
            <a:ext cx="4170896" cy="372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9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FC1862-34AC-CE48-953E-7EA1B9287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158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Jacqueline (32)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DA9BE9-26CC-834A-BFF5-4DD34FC4F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997489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Tumeur maxillaire</a:t>
            </a:r>
          </a:p>
          <a:p>
            <a:r>
              <a:rPr lang="fr-FR" sz="1800" dirty="0"/>
              <a:t>Résection (énucléation) par voie </a:t>
            </a:r>
            <a:r>
              <a:rPr lang="fr-FR" sz="1800" dirty="0" err="1"/>
              <a:t>endobuccale</a:t>
            </a:r>
            <a:r>
              <a:rPr lang="fr-FR" sz="1800" dirty="0"/>
              <a:t> (décollement papillaire)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ECD9F6-F329-554B-B1DA-0FDEF1D82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00" r="20464" b="38866"/>
          <a:stretch/>
        </p:blipFill>
        <p:spPr>
          <a:xfrm>
            <a:off x="901679" y="2323051"/>
            <a:ext cx="3670321" cy="3528280"/>
          </a:xfrm>
          <a:prstGeom prst="rect">
            <a:avLst/>
          </a:prstGeom>
        </p:spPr>
      </p:pic>
      <p:pic>
        <p:nvPicPr>
          <p:cNvPr id="9" name="Image 8" descr="Une image contenant personne, intérieur, cravate, chemise&#10;&#10;Description générée automatiquement">
            <a:extLst>
              <a:ext uri="{FF2B5EF4-FFF2-40B4-BE49-F238E27FC236}">
                <a16:creationId xmlns:a16="http://schemas.microsoft.com/office/drawing/2014/main" id="{342E861D-2A1E-1044-B19E-5DF45A673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23051"/>
            <a:ext cx="4441286" cy="33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3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83DA06-7B20-0247-8ECE-A457C72F7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Silvain 9 ans (34)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37F04-4E07-F247-B022-E0D0CD7E5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9247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Tumeur maxillaire</a:t>
            </a:r>
          </a:p>
          <a:p>
            <a:r>
              <a:rPr lang="fr-FR" sz="1800" dirty="0"/>
              <a:t>Op le 13/11 : Enucléation par voie </a:t>
            </a:r>
            <a:r>
              <a:rPr lang="fr-FR" sz="1800" dirty="0" err="1"/>
              <a:t>endobuccale</a:t>
            </a:r>
            <a:r>
              <a:rPr lang="fr-FR" sz="1800" dirty="0"/>
              <a:t> (décollement papillaire)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E804C7-C1ED-4144-8212-B3128A22F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00" y="2374809"/>
            <a:ext cx="4584401" cy="343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01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E7C42-FE85-E24C-ACC4-0816638B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0" y="3360"/>
            <a:ext cx="5054960" cy="677677"/>
          </a:xfrm>
        </p:spPr>
        <p:txBody>
          <a:bodyPr>
            <a:normAutofit/>
          </a:bodyPr>
          <a:lstStyle/>
          <a:p>
            <a:r>
              <a:rPr lang="fr-FR" sz="3600" dirty="0" err="1"/>
              <a:t>Lisraele</a:t>
            </a:r>
            <a:r>
              <a:rPr lang="fr-FR" sz="3600" dirty="0"/>
              <a:t> 12 ans (39)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92CF02-8C2A-4D49-9665-CE91E7397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4" y="878681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Tumeur géante du maxillaire (</a:t>
            </a:r>
            <a:r>
              <a:rPr lang="fr-FR" sz="1800" dirty="0" err="1"/>
              <a:t>amélo</a:t>
            </a:r>
            <a:r>
              <a:rPr lang="fr-FR" sz="1800" dirty="0"/>
              <a:t> ou </a:t>
            </a:r>
            <a:r>
              <a:rPr lang="fr-FR" sz="1800" dirty="0" err="1"/>
              <a:t>firbrome</a:t>
            </a:r>
            <a:r>
              <a:rPr lang="fr-FR" sz="1800" dirty="0"/>
              <a:t> ossifiant?)</a:t>
            </a:r>
          </a:p>
          <a:p>
            <a:r>
              <a:rPr lang="fr-FR" sz="1800" dirty="0"/>
              <a:t>Op le 13/11</a:t>
            </a:r>
          </a:p>
          <a:p>
            <a:r>
              <a:rPr lang="fr-FR" sz="1800" dirty="0" err="1"/>
              <a:t>Maxillectomie</a:t>
            </a:r>
            <a:r>
              <a:rPr lang="fr-FR" sz="1800" dirty="0"/>
              <a:t> par voie </a:t>
            </a:r>
            <a:r>
              <a:rPr lang="fr-FR" sz="1800" dirty="0" err="1"/>
              <a:t>paralatéronasale</a:t>
            </a:r>
            <a:r>
              <a:rPr lang="fr-FR" sz="1800" dirty="0"/>
              <a:t> </a:t>
            </a:r>
          </a:p>
          <a:p>
            <a:r>
              <a:rPr lang="fr-FR" sz="1800" dirty="0"/>
              <a:t>Suites post opératoires marquées par une désunion </a:t>
            </a:r>
            <a:r>
              <a:rPr lang="fr-FR" sz="1800" dirty="0" err="1"/>
              <a:t>endobuccale</a:t>
            </a:r>
            <a:r>
              <a:rPr lang="fr-FR" sz="1800" dirty="0"/>
              <a:t> avec reprise (parage + suture) à J8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F22077-F081-CE48-9735-6B87FFFC2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4" t="3749" r="19564" b="20786"/>
          <a:stretch/>
        </p:blipFill>
        <p:spPr>
          <a:xfrm>
            <a:off x="354125" y="2605179"/>
            <a:ext cx="4188428" cy="40518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84DEB3-EF4A-0C4B-9FA7-813D176CE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8" t="20387" r="4883" b="26106"/>
          <a:stretch/>
        </p:blipFill>
        <p:spPr>
          <a:xfrm>
            <a:off x="5203680" y="2605179"/>
            <a:ext cx="2449902" cy="20352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C7D6EE-71C8-8249-A204-EB5C82C43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8" t="21182" r="4633" b="28340"/>
          <a:stretch/>
        </p:blipFill>
        <p:spPr>
          <a:xfrm>
            <a:off x="5203680" y="4597442"/>
            <a:ext cx="2445769" cy="2260557"/>
          </a:xfrm>
          <a:prstGeom prst="rect">
            <a:avLst/>
          </a:prstGeom>
        </p:spPr>
      </p:pic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81B1DFD5-B347-8C49-9E9C-394E1C7C4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91265" y="3113873"/>
            <a:ext cx="4051850" cy="303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43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1440F4-757F-CF4E-BE45-6D068EE29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59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Olivier 18mois (47)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53397F-E968-E442-A56D-E1012E3B2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3972"/>
            <a:ext cx="10515600" cy="4351338"/>
          </a:xfrm>
        </p:spPr>
        <p:txBody>
          <a:bodyPr/>
          <a:lstStyle/>
          <a:p>
            <a:r>
              <a:rPr lang="fr-FR" dirty="0"/>
              <a:t>Fente complète bilatérale</a:t>
            </a:r>
          </a:p>
          <a:p>
            <a:r>
              <a:rPr lang="fr-FR" dirty="0"/>
              <a:t>Op le 13/11 : Fermeture voile + palais + retouche lèvre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536835-EFA8-2345-A6C2-2B3993F3F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6" t="3010" r="14738" b="19907"/>
          <a:stretch/>
        </p:blipFill>
        <p:spPr>
          <a:xfrm>
            <a:off x="810883" y="2319346"/>
            <a:ext cx="4192438" cy="364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28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09BAE-FACA-2B40-8C6D-84C9D5177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9712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Sitrakiniavo</a:t>
            </a:r>
            <a:r>
              <a:rPr lang="fr-FR" sz="3600" dirty="0"/>
              <a:t> 1 an (59)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A2AAD0-0E50-544D-9767-A11D8E32D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05" y="927100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Fente vélopalatine </a:t>
            </a:r>
          </a:p>
          <a:p>
            <a:r>
              <a:rPr lang="fr-FR" sz="1800" dirty="0"/>
              <a:t>Op le 13/11 : Fermeture voile + palais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80B688-2796-2442-AC25-86B8E18A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60" y="2114640"/>
            <a:ext cx="4910540" cy="36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2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397B6-5D93-E349-BF56-8707D527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Mardi 12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518E10-2CED-E243-B3D3-298771F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6064456" cy="3917833"/>
          </a:xfrm>
        </p:spPr>
        <p:txBody>
          <a:bodyPr>
            <a:noAutofit/>
          </a:bodyPr>
          <a:lstStyle/>
          <a:p>
            <a:endParaRPr lang="fr-FR" sz="1600" dirty="0"/>
          </a:p>
          <a:p>
            <a:pPr lvl="1"/>
            <a:r>
              <a:rPr lang="fr-FR" sz="1600" dirty="0"/>
              <a:t>2 </a:t>
            </a:r>
            <a:r>
              <a:rPr lang="fr-FR" sz="1600" dirty="0" err="1"/>
              <a:t>pharyngoplastie</a:t>
            </a:r>
            <a:r>
              <a:rPr lang="fr-FR" sz="1600" dirty="0"/>
              <a:t> AG</a:t>
            </a:r>
          </a:p>
          <a:p>
            <a:pPr lvl="1"/>
            <a:r>
              <a:rPr lang="fr-FR" sz="1600" dirty="0"/>
              <a:t>10 </a:t>
            </a:r>
            <a:r>
              <a:rPr lang="fr-FR" sz="1600" dirty="0" err="1"/>
              <a:t>mucocele</a:t>
            </a:r>
            <a:r>
              <a:rPr lang="fr-FR" sz="1600" dirty="0"/>
              <a:t> frontal AG</a:t>
            </a:r>
          </a:p>
          <a:p>
            <a:pPr lvl="1"/>
            <a:r>
              <a:rPr lang="fr-FR" sz="1600" dirty="0"/>
              <a:t>48 chéiloplastie post traumatique AG</a:t>
            </a:r>
          </a:p>
          <a:p>
            <a:pPr lvl="1"/>
            <a:r>
              <a:rPr lang="fr-FR" sz="1600" dirty="0"/>
              <a:t>64 reconstruction </a:t>
            </a:r>
            <a:r>
              <a:rPr lang="fr-FR" sz="1600" dirty="0" err="1"/>
              <a:t>levre</a:t>
            </a:r>
            <a:r>
              <a:rPr lang="fr-FR" sz="1600" dirty="0"/>
              <a:t> </a:t>
            </a:r>
            <a:r>
              <a:rPr lang="fr-FR" sz="1600" dirty="0" err="1"/>
              <a:t>inf</a:t>
            </a:r>
            <a:r>
              <a:rPr lang="fr-FR" sz="1600" dirty="0"/>
              <a:t> « Camille Bernard » AG</a:t>
            </a:r>
          </a:p>
          <a:p>
            <a:pPr lvl="1"/>
            <a:r>
              <a:rPr lang="fr-FR" sz="1600" dirty="0"/>
              <a:t>6 </a:t>
            </a:r>
            <a:r>
              <a:rPr lang="fr-FR" sz="1600" dirty="0" err="1"/>
              <a:t>Cheloide</a:t>
            </a:r>
            <a:r>
              <a:rPr lang="fr-FR" sz="1600" dirty="0"/>
              <a:t> lobe AL</a:t>
            </a:r>
          </a:p>
          <a:p>
            <a:pPr lvl="1"/>
            <a:r>
              <a:rPr lang="fr-FR" sz="1600" dirty="0"/>
              <a:t>7 kyste cervical AL</a:t>
            </a:r>
          </a:p>
          <a:p>
            <a:pPr lvl="1"/>
            <a:r>
              <a:rPr lang="fr-FR" sz="1600" dirty="0"/>
              <a:t>8 kyste joue AL</a:t>
            </a:r>
          </a:p>
          <a:p>
            <a:pPr lvl="1"/>
            <a:r>
              <a:rPr lang="fr-FR" sz="1600" dirty="0"/>
              <a:t>11 lipome frontal AL</a:t>
            </a:r>
          </a:p>
          <a:p>
            <a:pPr lvl="1"/>
            <a:r>
              <a:rPr lang="fr-FR" sz="1600" dirty="0"/>
              <a:t>12 kyste </a:t>
            </a:r>
            <a:r>
              <a:rPr lang="fr-FR" sz="1600" dirty="0" err="1"/>
              <a:t>levre</a:t>
            </a:r>
            <a:r>
              <a:rPr lang="fr-FR" sz="1600" dirty="0"/>
              <a:t> AL</a:t>
            </a:r>
          </a:p>
          <a:p>
            <a:pPr lvl="1"/>
            <a:r>
              <a:rPr lang="fr-FR" sz="1600" dirty="0"/>
              <a:t>26 lipome frontal AL</a:t>
            </a:r>
          </a:p>
          <a:p>
            <a:pPr lvl="1"/>
            <a:r>
              <a:rPr lang="fr-FR" sz="1600" dirty="0"/>
              <a:t>31 </a:t>
            </a:r>
            <a:r>
              <a:rPr lang="fr-FR" sz="1600" dirty="0" err="1"/>
              <a:t>cheloide</a:t>
            </a:r>
            <a:r>
              <a:rPr lang="fr-FR" sz="1600" dirty="0"/>
              <a:t> oreille AL</a:t>
            </a:r>
          </a:p>
          <a:p>
            <a:pPr lvl="1"/>
            <a:r>
              <a:rPr lang="fr-FR" sz="1600" dirty="0"/>
              <a:t>18 Adénome muqueux 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CC00A8B-76B5-0B47-9AEB-4031FE170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40" r="1732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3292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6312A-BFBA-EE4F-A301-BAFFA379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2624"/>
            <a:ext cx="10515600" cy="1325563"/>
          </a:xfrm>
        </p:spPr>
        <p:txBody>
          <a:bodyPr/>
          <a:lstStyle/>
          <a:p>
            <a:r>
              <a:rPr lang="fr-FR" dirty="0"/>
              <a:t>Jacques (55)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0A420D-4584-F645-8FB4-A3D02F315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7708"/>
            <a:ext cx="10515600" cy="4351338"/>
          </a:xfrm>
        </p:spPr>
        <p:txBody>
          <a:bodyPr/>
          <a:lstStyle/>
          <a:p>
            <a:r>
              <a:rPr lang="fr-FR" dirty="0"/>
              <a:t>Kyste </a:t>
            </a:r>
            <a:r>
              <a:rPr lang="fr-FR" dirty="0" err="1"/>
              <a:t>dermoide</a:t>
            </a:r>
            <a:r>
              <a:rPr lang="fr-FR" dirty="0"/>
              <a:t> rétro-auriculaire</a:t>
            </a:r>
          </a:p>
          <a:p>
            <a:r>
              <a:rPr lang="fr-FR" dirty="0"/>
              <a:t>Op le 13/11 sous AL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9D7762-F67B-E343-B809-D26595BF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61" r="27518" b="30626"/>
          <a:stretch/>
        </p:blipFill>
        <p:spPr>
          <a:xfrm>
            <a:off x="1147481" y="1972515"/>
            <a:ext cx="4284575" cy="4121445"/>
          </a:xfrm>
          <a:prstGeom prst="rect">
            <a:avLst/>
          </a:prstGeom>
        </p:spPr>
      </p:pic>
      <p:pic>
        <p:nvPicPr>
          <p:cNvPr id="7" name="Image 6" descr="Une image contenant intérieur, regardant, homme, blanc&#10;&#10;Description générée automatiquement">
            <a:extLst>
              <a:ext uri="{FF2B5EF4-FFF2-40B4-BE49-F238E27FC236}">
                <a16:creationId xmlns:a16="http://schemas.microsoft.com/office/drawing/2014/main" id="{8C7857FC-309E-0E40-B0CB-39CE3EB0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46455" y="2486005"/>
            <a:ext cx="4092352" cy="30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8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22C160-3880-1C40-946E-0D186860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Jeudi 14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62707C-206D-6C47-BF29-FFC507A09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745479" cy="3917825"/>
          </a:xfrm>
        </p:spPr>
        <p:txBody>
          <a:bodyPr>
            <a:normAutofit/>
          </a:bodyPr>
          <a:lstStyle/>
          <a:p>
            <a:pPr lvl="1"/>
            <a:r>
              <a:rPr lang="fr-FR" sz="1600" dirty="0"/>
              <a:t>1 fermeture voile AG</a:t>
            </a:r>
          </a:p>
          <a:p>
            <a:pPr lvl="1"/>
            <a:r>
              <a:rPr lang="fr-FR" sz="1600" dirty="0"/>
              <a:t>14 libération syndactylie AG</a:t>
            </a:r>
          </a:p>
          <a:p>
            <a:pPr lvl="1"/>
            <a:r>
              <a:rPr lang="fr-FR" sz="1600" dirty="0"/>
              <a:t>27 voile + palais fente </a:t>
            </a:r>
            <a:r>
              <a:rPr lang="fr-FR" sz="1600" dirty="0" err="1"/>
              <a:t>bilat</a:t>
            </a:r>
            <a:r>
              <a:rPr lang="fr-FR" sz="1600" dirty="0"/>
              <a:t> AG</a:t>
            </a:r>
          </a:p>
          <a:p>
            <a:pPr lvl="1"/>
            <a:r>
              <a:rPr lang="fr-FR" sz="1600" dirty="0"/>
              <a:t>28 curage </a:t>
            </a:r>
            <a:r>
              <a:rPr lang="fr-FR" sz="1600" dirty="0" err="1"/>
              <a:t>jugulo</a:t>
            </a:r>
            <a:r>
              <a:rPr lang="fr-FR" sz="1600" dirty="0"/>
              <a:t> carotidien AG</a:t>
            </a:r>
          </a:p>
          <a:p>
            <a:pPr lvl="1"/>
            <a:r>
              <a:rPr lang="fr-FR" sz="1600" dirty="0"/>
              <a:t>35 curage </a:t>
            </a:r>
            <a:r>
              <a:rPr lang="fr-FR" sz="1600" dirty="0" err="1"/>
              <a:t>jugulo</a:t>
            </a:r>
            <a:r>
              <a:rPr lang="fr-FR" sz="1600" dirty="0"/>
              <a:t> carotidien AG</a:t>
            </a:r>
          </a:p>
          <a:p>
            <a:pPr lvl="1"/>
            <a:r>
              <a:rPr lang="fr-FR" sz="1600" dirty="0"/>
              <a:t>60 </a:t>
            </a:r>
            <a:r>
              <a:rPr lang="fr-FR" sz="1600" dirty="0" err="1"/>
              <a:t>cheloide</a:t>
            </a:r>
            <a:r>
              <a:rPr lang="fr-FR" sz="1600" dirty="0"/>
              <a:t> oreille D AL</a:t>
            </a:r>
          </a:p>
          <a:p>
            <a:pPr lvl="1"/>
            <a:r>
              <a:rPr lang="fr-FR" sz="1600" dirty="0"/>
              <a:t>61 kyste cutané orbitaire D AL</a:t>
            </a:r>
          </a:p>
          <a:p>
            <a:pPr lvl="1"/>
            <a:r>
              <a:rPr lang="fr-FR" sz="1600" dirty="0"/>
              <a:t>62 loupes cuir chevelu multiples AL</a:t>
            </a:r>
          </a:p>
          <a:p>
            <a:pPr lvl="1"/>
            <a:r>
              <a:rPr lang="fr-FR" sz="1600" dirty="0"/>
              <a:t>63 kyste paupière AG</a:t>
            </a:r>
          </a:p>
          <a:p>
            <a:pPr lvl="1"/>
            <a:r>
              <a:rPr lang="fr-FR" sz="1600" dirty="0"/>
              <a:t>65 </a:t>
            </a:r>
            <a:r>
              <a:rPr lang="fr-FR" sz="1600" dirty="0" err="1"/>
              <a:t>Adécectomie</a:t>
            </a:r>
            <a:r>
              <a:rPr lang="fr-FR" sz="1600" dirty="0"/>
              <a:t> cervicale (début sous AL, conversion le lendemain)</a:t>
            </a:r>
          </a:p>
          <a:p>
            <a:pPr lvl="1"/>
            <a:endParaRPr lang="fr-FR" sz="1600" dirty="0"/>
          </a:p>
          <a:p>
            <a:pPr lvl="1"/>
            <a:endParaRPr lang="fr-FR" sz="1500" dirty="0"/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E6650419-FAC0-5E4A-BF45-73F1016DA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7" r="1234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6699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A10098-6F16-874D-A17F-B85394A3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" y="-180974"/>
            <a:ext cx="10515600" cy="1325563"/>
          </a:xfrm>
        </p:spPr>
        <p:txBody>
          <a:bodyPr/>
          <a:lstStyle/>
          <a:p>
            <a:r>
              <a:rPr lang="fr-FR" dirty="0"/>
              <a:t>Alex 9 mois (1)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23029D-119F-A745-9DB5-356CF3D5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" y="757311"/>
            <a:ext cx="10515600" cy="4351338"/>
          </a:xfrm>
        </p:spPr>
        <p:txBody>
          <a:bodyPr/>
          <a:lstStyle/>
          <a:p>
            <a:r>
              <a:rPr lang="fr-FR" dirty="0"/>
              <a:t>Fente vélaire isolée</a:t>
            </a:r>
          </a:p>
          <a:p>
            <a:r>
              <a:rPr lang="fr-FR" dirty="0"/>
              <a:t>Op le 14/11 : </a:t>
            </a:r>
            <a:r>
              <a:rPr lang="fr-FR" dirty="0" err="1"/>
              <a:t>véloplastie</a:t>
            </a:r>
            <a:r>
              <a:rPr lang="fr-FR" dirty="0"/>
              <a:t> </a:t>
            </a:r>
            <a:r>
              <a:rPr lang="fr-FR" dirty="0" err="1"/>
              <a:t>intravélaire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CDF1CC-9EAF-604B-A6B2-95781B53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" y="2655665"/>
            <a:ext cx="4527430" cy="33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0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CE3D2D-3A0B-4647-A64E-6FFBA331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351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Fanekena</a:t>
            </a:r>
            <a:r>
              <a:rPr lang="fr-FR" sz="3600" dirty="0"/>
              <a:t> (14)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7422D5-0C30-6149-ACD8-335695C4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771092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Syndrome d’Appert</a:t>
            </a:r>
          </a:p>
          <a:p>
            <a:r>
              <a:rPr lang="fr-FR" sz="1800" dirty="0"/>
              <a:t>Syndactylie </a:t>
            </a:r>
          </a:p>
          <a:p>
            <a:r>
              <a:rPr lang="fr-FR" sz="1800" dirty="0"/>
              <a:t>Op le 14/11 : libération pouce + auriculaire D avec plasties en Z et greffe de peau totale (prélèvement inguinal)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AFA868-A3C6-D341-AC7F-FA0701563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4" y="2294871"/>
            <a:ext cx="5556438" cy="41620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2E4E84-169B-614A-9728-2CB641CC2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994" y="2294871"/>
            <a:ext cx="5549660" cy="42562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B18084-0F44-714D-9397-040C35E0FD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65"/>
          <a:stretch/>
        </p:blipFill>
        <p:spPr>
          <a:xfrm>
            <a:off x="8165261" y="2294871"/>
            <a:ext cx="3549410" cy="42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2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C2E89-C242-A447-8DAD-62AA25647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207"/>
            <a:ext cx="10515600" cy="1325563"/>
          </a:xfrm>
        </p:spPr>
        <p:txBody>
          <a:bodyPr/>
          <a:lstStyle/>
          <a:p>
            <a:r>
              <a:rPr lang="fr-FR" dirty="0"/>
              <a:t>Lucas </a:t>
            </a:r>
            <a:r>
              <a:rPr lang="fr-FR" dirty="0" err="1"/>
              <a:t>Eric</a:t>
            </a:r>
            <a:r>
              <a:rPr lang="fr-FR" dirty="0"/>
              <a:t> 1 an (27)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6B31B3-8C0F-E641-9C9F-249014AC5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8" y="829968"/>
            <a:ext cx="10515600" cy="4351338"/>
          </a:xfrm>
        </p:spPr>
        <p:txBody>
          <a:bodyPr/>
          <a:lstStyle/>
          <a:p>
            <a:r>
              <a:rPr lang="fr-FR" dirty="0"/>
              <a:t>Fente  bilatérale complète</a:t>
            </a:r>
          </a:p>
          <a:p>
            <a:r>
              <a:rPr lang="fr-FR" dirty="0"/>
              <a:t>Op le 14/11 = Fermeture voile + palais (</a:t>
            </a:r>
            <a:r>
              <a:rPr lang="fr-FR" dirty="0" err="1"/>
              <a:t>véloplastie</a:t>
            </a:r>
            <a:r>
              <a:rPr lang="fr-FR" dirty="0"/>
              <a:t> </a:t>
            </a:r>
            <a:r>
              <a:rPr lang="fr-FR" dirty="0" err="1"/>
              <a:t>intravélaire</a:t>
            </a:r>
            <a:r>
              <a:rPr lang="fr-FR" dirty="0"/>
              <a:t> et contre incision palatine)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22B946-3B47-8C42-B2DB-7FC5CB262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9" y="2583008"/>
            <a:ext cx="4367242" cy="32712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7F1B46-7003-D643-887D-7FA5887E8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81" t="45934" r="29312" b="17223"/>
          <a:stretch/>
        </p:blipFill>
        <p:spPr>
          <a:xfrm>
            <a:off x="4529681" y="2583008"/>
            <a:ext cx="4052981" cy="33912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42DBD3-832B-614F-83DC-C36063B3F9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2" r="24573"/>
          <a:stretch/>
        </p:blipFill>
        <p:spPr>
          <a:xfrm>
            <a:off x="8645470" y="2583008"/>
            <a:ext cx="3014317" cy="35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135F8-BCE4-084A-8DEE-F446A307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Parfait (28)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0E9F86-FB17-024F-8EA6-4B8A0F9D3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7100"/>
            <a:ext cx="10515600" cy="4351338"/>
          </a:xfrm>
        </p:spPr>
        <p:txBody>
          <a:bodyPr/>
          <a:lstStyle/>
          <a:p>
            <a:r>
              <a:rPr lang="fr-FR" dirty="0"/>
              <a:t>Adénopathie cervicale</a:t>
            </a:r>
          </a:p>
          <a:p>
            <a:r>
              <a:rPr lang="fr-FR" dirty="0"/>
              <a:t>Op le 14/11 : Curage </a:t>
            </a:r>
            <a:r>
              <a:rPr lang="fr-FR" dirty="0" err="1"/>
              <a:t>jugulo</a:t>
            </a:r>
            <a:r>
              <a:rPr lang="fr-FR" dirty="0"/>
              <a:t>-carotidien gauche (II à IV)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04D17E-7ACC-0A4F-AE9E-95BCBFA63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1" y="2252663"/>
            <a:ext cx="4685648" cy="3509782"/>
          </a:xfrm>
          <a:prstGeom prst="rect">
            <a:avLst/>
          </a:prstGeom>
        </p:spPr>
      </p:pic>
      <p:pic>
        <p:nvPicPr>
          <p:cNvPr id="7" name="Image 6" descr="Une image contenant personne, homme, portant, chapeau&#10;&#10;Description générée automatiquement">
            <a:extLst>
              <a:ext uri="{FF2B5EF4-FFF2-40B4-BE49-F238E27FC236}">
                <a16:creationId xmlns:a16="http://schemas.microsoft.com/office/drawing/2014/main" id="{DFD1C0E2-C85D-DC4A-BB67-30EDB0B17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76900" y="2671763"/>
            <a:ext cx="3340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2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7BA969-A7AE-EE4E-AC1C-6B14C20C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Lucienne (35)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7EB144-8C86-1141-916B-F3495DC3E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34" y="1209862"/>
            <a:ext cx="10515600" cy="4351338"/>
          </a:xfrm>
        </p:spPr>
        <p:txBody>
          <a:bodyPr/>
          <a:lstStyle/>
          <a:p>
            <a:r>
              <a:rPr lang="fr-FR" dirty="0"/>
              <a:t>Adénopathie cervicale gauche</a:t>
            </a:r>
          </a:p>
          <a:p>
            <a:r>
              <a:rPr lang="fr-FR" dirty="0"/>
              <a:t>Op le 14/11 Curage fonctionnel cervical gauche (IB + II à IV)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78FA39-19C2-744F-BAB2-AE78EA009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3" r="24978" b="41088"/>
          <a:stretch/>
        </p:blipFill>
        <p:spPr>
          <a:xfrm>
            <a:off x="1322915" y="2294247"/>
            <a:ext cx="3877733" cy="4375329"/>
          </a:xfrm>
          <a:prstGeom prst="rect">
            <a:avLst/>
          </a:prstGeom>
        </p:spPr>
      </p:pic>
      <p:pic>
        <p:nvPicPr>
          <p:cNvPr id="7" name="Image 6" descr="Une image contenant personne, homme, portant, assis&#10;&#10;Description générée automatiquement">
            <a:extLst>
              <a:ext uri="{FF2B5EF4-FFF2-40B4-BE49-F238E27FC236}">
                <a16:creationId xmlns:a16="http://schemas.microsoft.com/office/drawing/2014/main" id="{6D697124-29CD-BE47-BC4D-ED5C8702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14849" y="3054158"/>
            <a:ext cx="4134152" cy="309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95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6146F0-2D2C-7347-9358-E518BE73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6692"/>
            <a:ext cx="10515600" cy="1325563"/>
          </a:xfrm>
        </p:spPr>
        <p:txBody>
          <a:bodyPr/>
          <a:lstStyle/>
          <a:p>
            <a:r>
              <a:rPr lang="fr-FR" dirty="0" err="1"/>
              <a:t>Hamitra</a:t>
            </a:r>
            <a:r>
              <a:rPr lang="fr-FR" dirty="0"/>
              <a:t> (60)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3DAD06-0B62-0348-BA67-9808DBFA0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1006"/>
            <a:ext cx="10515600" cy="4351338"/>
          </a:xfrm>
        </p:spPr>
        <p:txBody>
          <a:bodyPr/>
          <a:lstStyle/>
          <a:p>
            <a:r>
              <a:rPr lang="fr-FR" dirty="0"/>
              <a:t>Cicatrice </a:t>
            </a:r>
            <a:r>
              <a:rPr lang="fr-FR" dirty="0" err="1"/>
              <a:t>chéloide</a:t>
            </a:r>
            <a:r>
              <a:rPr lang="fr-FR" dirty="0"/>
              <a:t> </a:t>
            </a:r>
            <a:r>
              <a:rPr lang="fr-FR" dirty="0" err="1"/>
              <a:t>prétragienne</a:t>
            </a:r>
            <a:endParaRPr lang="fr-FR" dirty="0"/>
          </a:p>
          <a:p>
            <a:r>
              <a:rPr lang="fr-FR" dirty="0"/>
              <a:t>Op le 14/11 : </a:t>
            </a:r>
            <a:r>
              <a:rPr lang="fr-FR" dirty="0" err="1"/>
              <a:t>exerese</a:t>
            </a:r>
            <a:r>
              <a:rPr lang="fr-FR" dirty="0"/>
              <a:t> + </a:t>
            </a:r>
            <a:r>
              <a:rPr lang="fr-FR" dirty="0" err="1"/>
              <a:t>kénacort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D94C76-5052-484C-9CE0-2896AFBB4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366" b="37267"/>
          <a:stretch/>
        </p:blipFill>
        <p:spPr>
          <a:xfrm>
            <a:off x="276474" y="2282920"/>
            <a:ext cx="5396305" cy="3694547"/>
          </a:xfrm>
          <a:prstGeom prst="rect">
            <a:avLst/>
          </a:prstGeom>
        </p:spPr>
      </p:pic>
      <p:pic>
        <p:nvPicPr>
          <p:cNvPr id="7" name="Image 6" descr="Une image contenant personne, homme, assis, mangeant&#10;&#10;Description générée automatiquement">
            <a:extLst>
              <a:ext uri="{FF2B5EF4-FFF2-40B4-BE49-F238E27FC236}">
                <a16:creationId xmlns:a16="http://schemas.microsoft.com/office/drawing/2014/main" id="{324E4181-3DDB-314A-9C31-BB041DA03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78409" y="2747750"/>
            <a:ext cx="3704554" cy="277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0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EDD61D-F70A-F746-8BF0-40FE98D70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1913"/>
            <a:ext cx="10515600" cy="1325563"/>
          </a:xfrm>
        </p:spPr>
        <p:txBody>
          <a:bodyPr/>
          <a:lstStyle/>
          <a:p>
            <a:r>
              <a:rPr lang="fr-FR" dirty="0" err="1"/>
              <a:t>Idealy</a:t>
            </a:r>
            <a:r>
              <a:rPr lang="fr-FR" dirty="0"/>
              <a:t> 4 ans (63)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1235EC-6D78-CB46-BA49-853B7EEB2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83753"/>
            <a:ext cx="10515600" cy="4351338"/>
          </a:xfrm>
        </p:spPr>
        <p:txBody>
          <a:bodyPr/>
          <a:lstStyle/>
          <a:p>
            <a:r>
              <a:rPr lang="fr-FR" dirty="0"/>
              <a:t>Kyste </a:t>
            </a:r>
            <a:r>
              <a:rPr lang="fr-FR" dirty="0" err="1"/>
              <a:t>paupiere</a:t>
            </a:r>
            <a:r>
              <a:rPr lang="fr-FR" dirty="0"/>
              <a:t> inférieure</a:t>
            </a:r>
          </a:p>
          <a:p>
            <a:r>
              <a:rPr lang="fr-FR" dirty="0"/>
              <a:t>Op le 14/11 sous AG : </a:t>
            </a:r>
            <a:r>
              <a:rPr lang="fr-FR" dirty="0" err="1"/>
              <a:t>Exerese</a:t>
            </a:r>
            <a:r>
              <a:rPr lang="fr-FR" dirty="0"/>
              <a:t> par voie cutanée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74DAD3-9AF2-3F42-BC2C-EF10D1D8F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2" t="4068" r="23015" b="33114"/>
          <a:stretch/>
        </p:blipFill>
        <p:spPr>
          <a:xfrm>
            <a:off x="1245080" y="2409316"/>
            <a:ext cx="3434098" cy="38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31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D1B334-9DE3-784F-9150-8D424DE3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Vendredi 15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ED860A-1315-7C46-81B1-AC915A3DA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lvl="1"/>
            <a:r>
              <a:rPr lang="fr-FR" sz="1800" dirty="0"/>
              <a:t>13 polype nasal AG</a:t>
            </a:r>
          </a:p>
          <a:p>
            <a:pPr lvl="1"/>
            <a:r>
              <a:rPr lang="fr-FR" sz="1800" dirty="0"/>
              <a:t>29 pharyngo + retouche aile </a:t>
            </a:r>
            <a:r>
              <a:rPr lang="fr-FR" sz="1800" dirty="0" err="1"/>
              <a:t>narinaire</a:t>
            </a:r>
            <a:r>
              <a:rPr lang="fr-FR" sz="1800" dirty="0"/>
              <a:t> AG</a:t>
            </a:r>
          </a:p>
          <a:p>
            <a:pPr lvl="1"/>
            <a:r>
              <a:rPr lang="fr-FR" sz="1800" dirty="0"/>
              <a:t>66 adénome parotidien AG</a:t>
            </a:r>
          </a:p>
          <a:p>
            <a:pPr lvl="1"/>
            <a:r>
              <a:rPr lang="fr-FR" sz="1800" dirty="0"/>
              <a:t>70 </a:t>
            </a:r>
            <a:r>
              <a:rPr lang="fr-FR" sz="1800" dirty="0" err="1"/>
              <a:t>chéloide</a:t>
            </a:r>
            <a:r>
              <a:rPr lang="fr-FR" sz="1800" dirty="0"/>
              <a:t> droite AL</a:t>
            </a:r>
          </a:p>
          <a:p>
            <a:pPr lvl="1"/>
            <a:r>
              <a:rPr lang="fr-FR" sz="1800" dirty="0"/>
              <a:t>71 </a:t>
            </a:r>
            <a:r>
              <a:rPr lang="fr-FR" sz="1800" dirty="0" err="1"/>
              <a:t>Malforamation</a:t>
            </a:r>
            <a:r>
              <a:rPr lang="fr-FR" sz="1800" dirty="0"/>
              <a:t> veineuse paupière AG</a:t>
            </a:r>
          </a:p>
          <a:p>
            <a:pPr lvl="1"/>
            <a:r>
              <a:rPr lang="fr-FR" sz="1800" dirty="0"/>
              <a:t>38 Folliculite vertex AL hypnose</a:t>
            </a:r>
          </a:p>
          <a:p>
            <a:pPr lvl="1"/>
            <a:r>
              <a:rPr lang="fr-FR" sz="1800" dirty="0"/>
              <a:t>65 Adénopathie cervicale AG</a:t>
            </a:r>
          </a:p>
          <a:p>
            <a:pPr lvl="1"/>
            <a:r>
              <a:rPr lang="fr-FR" sz="1800" dirty="0"/>
              <a:t>69 </a:t>
            </a:r>
            <a:r>
              <a:rPr lang="fr-FR" sz="1800" dirty="0" err="1"/>
              <a:t>chéloide</a:t>
            </a:r>
            <a:r>
              <a:rPr lang="fr-FR" sz="1800" dirty="0"/>
              <a:t> oreille AL</a:t>
            </a:r>
          </a:p>
          <a:p>
            <a:pPr lvl="1"/>
            <a:r>
              <a:rPr lang="fr-FR" sz="1800" dirty="0"/>
              <a:t>111 </a:t>
            </a:r>
            <a:r>
              <a:rPr lang="fr-FR" sz="1800" dirty="0" err="1"/>
              <a:t>naevus</a:t>
            </a:r>
            <a:r>
              <a:rPr lang="fr-FR" sz="1800" dirty="0"/>
              <a:t> scalp Hypnose</a:t>
            </a:r>
          </a:p>
          <a:p>
            <a:pPr lvl="1"/>
            <a:r>
              <a:rPr lang="fr-FR" sz="1800" dirty="0"/>
              <a:t>105 </a:t>
            </a:r>
            <a:r>
              <a:rPr lang="fr-FR" sz="1800" dirty="0" err="1"/>
              <a:t>ankyloglossie</a:t>
            </a:r>
            <a:r>
              <a:rPr lang="fr-FR" sz="1800" dirty="0"/>
              <a:t> AL</a:t>
            </a:r>
          </a:p>
          <a:p>
            <a:endParaRPr lang="fr-FR" sz="1800" dirty="0"/>
          </a:p>
          <a:p>
            <a:endParaRPr lang="fr-FR" sz="1800" dirty="0"/>
          </a:p>
        </p:txBody>
      </p:sp>
      <p:pic>
        <p:nvPicPr>
          <p:cNvPr id="7" name="Image 6" descr="Une image contenant personne, préparation, coupant, intérieur&#10;&#10;Description générée automatiquement">
            <a:extLst>
              <a:ext uri="{FF2B5EF4-FFF2-40B4-BE49-F238E27FC236}">
                <a16:creationId xmlns:a16="http://schemas.microsoft.com/office/drawing/2014/main" id="{96F93F78-F73E-5B4D-BF04-E6311228A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10" r="934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05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0040C8-0B9F-AB44-9154-B0476AAC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91" y="-29048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Valisoa</a:t>
            </a:r>
            <a:r>
              <a:rPr lang="fr-FR" sz="3600" dirty="0"/>
              <a:t> Sonia 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3FF445-5355-E34D-A890-B1FFCE49B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08" y="872331"/>
            <a:ext cx="10515600" cy="4351338"/>
          </a:xfrm>
        </p:spPr>
        <p:txBody>
          <a:bodyPr/>
          <a:lstStyle/>
          <a:p>
            <a:r>
              <a:rPr lang="fr-FR" sz="1800" dirty="0"/>
              <a:t>Fente vélopalatine</a:t>
            </a:r>
          </a:p>
          <a:p>
            <a:r>
              <a:rPr lang="fr-FR" sz="1800" dirty="0"/>
              <a:t>Insuffisance vélaire</a:t>
            </a:r>
          </a:p>
          <a:p>
            <a:r>
              <a:rPr lang="fr-FR" sz="1800" dirty="0"/>
              <a:t>Op le 12/11 sous AG : </a:t>
            </a:r>
            <a:r>
              <a:rPr lang="fr-FR" sz="1800" dirty="0" err="1"/>
              <a:t>Pharyngolpastie</a:t>
            </a:r>
            <a:r>
              <a:rPr lang="fr-FR" sz="1800" dirty="0"/>
              <a:t> selon </a:t>
            </a:r>
            <a:r>
              <a:rPr lang="fr-FR" sz="1800" dirty="0" err="1"/>
              <a:t>Orticochéa</a:t>
            </a:r>
            <a:endParaRPr lang="fr-FR" sz="18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9D7A2F-DAA0-A24D-940C-CC6EF7365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91" y="2503233"/>
            <a:ext cx="4649140" cy="348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02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53C98-8E7D-D54C-A2C9-208FD35D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6923"/>
            <a:ext cx="10515600" cy="1325563"/>
          </a:xfrm>
        </p:spPr>
        <p:txBody>
          <a:bodyPr/>
          <a:lstStyle/>
          <a:p>
            <a:r>
              <a:rPr lang="fr-FR" dirty="0" err="1"/>
              <a:t>Robetsivo</a:t>
            </a:r>
            <a:r>
              <a:rPr lang="fr-FR" dirty="0"/>
              <a:t> 9 ans (13)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51FCA2-3F64-7848-B76E-62CA0B393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1037"/>
            <a:ext cx="10515600" cy="4351338"/>
          </a:xfrm>
        </p:spPr>
        <p:txBody>
          <a:bodyPr/>
          <a:lstStyle/>
          <a:p>
            <a:r>
              <a:rPr lang="fr-FR" dirty="0"/>
              <a:t>Polype nasal</a:t>
            </a:r>
          </a:p>
          <a:p>
            <a:r>
              <a:rPr lang="fr-FR" dirty="0"/>
              <a:t>Op le 15/11 : </a:t>
            </a:r>
            <a:r>
              <a:rPr lang="fr-FR" dirty="0" err="1"/>
              <a:t>exerese</a:t>
            </a:r>
            <a:r>
              <a:rPr lang="fr-FR" dirty="0"/>
              <a:t> par voie </a:t>
            </a:r>
            <a:r>
              <a:rPr lang="fr-FR" dirty="0" err="1"/>
              <a:t>endonasale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3F5690-95FC-6B4B-89C6-FBEB2B9398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2" t="1443"/>
          <a:stretch/>
        </p:blipFill>
        <p:spPr>
          <a:xfrm>
            <a:off x="414068" y="2551386"/>
            <a:ext cx="3516582" cy="33795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1485D71-5FD7-9E42-9598-E274C0584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94" y="2576127"/>
            <a:ext cx="2534636" cy="33795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619431-F233-9E45-8B3F-003864E73A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6" r="7902" b="17485"/>
          <a:stretch/>
        </p:blipFill>
        <p:spPr>
          <a:xfrm>
            <a:off x="3445894" y="2551386"/>
            <a:ext cx="2438400" cy="337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52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F1AFE-D405-534E-932B-DBA1DCD4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4510"/>
            <a:ext cx="10515600" cy="1325563"/>
          </a:xfrm>
        </p:spPr>
        <p:txBody>
          <a:bodyPr/>
          <a:lstStyle/>
          <a:p>
            <a:r>
              <a:rPr lang="fr-FR" dirty="0"/>
              <a:t>Jean </a:t>
            </a:r>
            <a:r>
              <a:rPr lang="fr-FR" dirty="0" err="1"/>
              <a:t>Bolise</a:t>
            </a:r>
            <a:r>
              <a:rPr lang="fr-FR" dirty="0"/>
              <a:t> (65)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0555EA-7416-CC45-AEBF-A92C9E195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9100"/>
            <a:ext cx="10515600" cy="4351338"/>
          </a:xfrm>
        </p:spPr>
        <p:txBody>
          <a:bodyPr/>
          <a:lstStyle/>
          <a:p>
            <a:r>
              <a:rPr lang="fr-FR" dirty="0"/>
              <a:t>Adénopathie cervicale</a:t>
            </a:r>
          </a:p>
          <a:p>
            <a:r>
              <a:rPr lang="fr-FR" dirty="0"/>
              <a:t>Op le 15/11 Curage cervical fonctionnel (</a:t>
            </a:r>
            <a:r>
              <a:rPr lang="fr-FR" dirty="0" err="1"/>
              <a:t>Ib</a:t>
            </a:r>
            <a:r>
              <a:rPr lang="fr-FR" dirty="0"/>
              <a:t> + II à IV)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0E169B-3CED-664C-8F5E-BC80EB001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25" t="-3036" r="30472" b="32294"/>
          <a:stretch/>
        </p:blipFill>
        <p:spPr>
          <a:xfrm>
            <a:off x="227161" y="2454350"/>
            <a:ext cx="3208941" cy="42612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3BAD0-C6BD-1540-8995-00DBC20DD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5" t="18808" r="26734" b="29135"/>
          <a:stretch/>
        </p:blipFill>
        <p:spPr>
          <a:xfrm>
            <a:off x="3322522" y="4449897"/>
            <a:ext cx="3095361" cy="2106104"/>
          </a:xfrm>
          <a:prstGeom prst="rect">
            <a:avLst/>
          </a:prstGeom>
        </p:spPr>
      </p:pic>
      <p:pic>
        <p:nvPicPr>
          <p:cNvPr id="9" name="Image 8" descr="Une image contenant personne, homme, intérieur, regardant&#10;&#10;Description générée automatiquement">
            <a:extLst>
              <a:ext uri="{FF2B5EF4-FFF2-40B4-BE49-F238E27FC236}">
                <a16:creationId xmlns:a16="http://schemas.microsoft.com/office/drawing/2014/main" id="{9D1C296F-02E0-8340-AB2C-5303DD315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984" y="3071446"/>
            <a:ext cx="4288160" cy="32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30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82392-6349-6847-9011-8E12C905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9218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Bismk</a:t>
            </a:r>
            <a:r>
              <a:rPr lang="fr-FR" sz="3600" dirty="0"/>
              <a:t> 10 ans (29)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B2397F-45ED-5547-87A7-03D566D02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6" y="789781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Fente totale unilatérale</a:t>
            </a:r>
          </a:p>
          <a:p>
            <a:r>
              <a:rPr lang="fr-FR" sz="1800" dirty="0"/>
              <a:t>Insuffisance vélaire + </a:t>
            </a:r>
            <a:r>
              <a:rPr lang="fr-FR" sz="1800" dirty="0" err="1"/>
              <a:t>sétnose</a:t>
            </a:r>
            <a:r>
              <a:rPr lang="fr-FR" sz="1800" dirty="0"/>
              <a:t> </a:t>
            </a:r>
            <a:r>
              <a:rPr lang="fr-FR" sz="1800" dirty="0" err="1"/>
              <a:t>narinaire</a:t>
            </a:r>
            <a:r>
              <a:rPr lang="fr-FR" sz="1800" dirty="0"/>
              <a:t> </a:t>
            </a:r>
          </a:p>
          <a:p>
            <a:r>
              <a:rPr lang="fr-FR" sz="1800" dirty="0"/>
              <a:t>Op le 15/11 : </a:t>
            </a:r>
            <a:r>
              <a:rPr lang="fr-FR" sz="1800" dirty="0" err="1"/>
              <a:t>Pharyngoplastie</a:t>
            </a:r>
            <a:r>
              <a:rPr lang="fr-FR" sz="1800" dirty="0"/>
              <a:t> dynamique selon </a:t>
            </a:r>
            <a:r>
              <a:rPr lang="fr-FR" sz="1800" dirty="0" err="1"/>
              <a:t>Orticochéa</a:t>
            </a:r>
            <a:r>
              <a:rPr lang="fr-FR" sz="1800" dirty="0"/>
              <a:t> + retouche </a:t>
            </a:r>
            <a:r>
              <a:rPr lang="fr-FR" sz="1800" dirty="0" err="1"/>
              <a:t>narinaire</a:t>
            </a:r>
            <a:endParaRPr lang="fr-FR" sz="18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C4883D7-B401-C245-B020-1F154DDB2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86" t="2161" r="35127" b="52516"/>
          <a:stretch/>
        </p:blipFill>
        <p:spPr>
          <a:xfrm>
            <a:off x="330979" y="2639683"/>
            <a:ext cx="2622430" cy="36961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9EDD769-3326-A54D-B201-D9F6DA5F2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7" t="52429" r="17044"/>
          <a:stretch/>
        </p:blipFill>
        <p:spPr>
          <a:xfrm>
            <a:off x="2953409" y="3593305"/>
            <a:ext cx="3108386" cy="27425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2D732E-0E99-BE43-9B50-BAB7BF3DC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3593305"/>
            <a:ext cx="3144885" cy="2742560"/>
          </a:xfrm>
          <a:prstGeom prst="rect">
            <a:avLst/>
          </a:prstGeom>
        </p:spPr>
      </p:pic>
      <p:pic>
        <p:nvPicPr>
          <p:cNvPr id="17" name="Image 16" descr="Une image contenant personne, intérieur, tenant, regardant&#10;&#10;Description générée automatiquement">
            <a:extLst>
              <a:ext uri="{FF2B5EF4-FFF2-40B4-BE49-F238E27FC236}">
                <a16:creationId xmlns:a16="http://schemas.microsoft.com/office/drawing/2014/main" id="{5AA404D5-4BFF-AE49-93EF-8C05C6582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698" y="3725332"/>
            <a:ext cx="2948728" cy="220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53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C30843-D31E-6C46-815B-5752A9E4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9231"/>
            <a:ext cx="10515600" cy="1325563"/>
          </a:xfrm>
        </p:spPr>
        <p:txBody>
          <a:bodyPr/>
          <a:lstStyle/>
          <a:p>
            <a:r>
              <a:rPr lang="fr-FR" dirty="0"/>
              <a:t>Jean Rodin (66)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092146-BF54-1D43-9157-40564A23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10101"/>
            <a:ext cx="10515600" cy="4351338"/>
          </a:xfrm>
        </p:spPr>
        <p:txBody>
          <a:bodyPr/>
          <a:lstStyle/>
          <a:p>
            <a:r>
              <a:rPr lang="fr-FR" dirty="0"/>
              <a:t>Tumeur parotidienne, adénome </a:t>
            </a:r>
            <a:r>
              <a:rPr lang="fr-FR" dirty="0" err="1"/>
              <a:t>pléiomorphe</a:t>
            </a:r>
            <a:r>
              <a:rPr lang="fr-FR" dirty="0"/>
              <a:t>?</a:t>
            </a:r>
          </a:p>
          <a:p>
            <a:r>
              <a:rPr lang="fr-FR" dirty="0"/>
              <a:t>Op le 15/11 : </a:t>
            </a:r>
            <a:r>
              <a:rPr lang="fr-FR" dirty="0" err="1"/>
              <a:t>parotidectomie</a:t>
            </a:r>
            <a:r>
              <a:rPr lang="fr-FR" dirty="0"/>
              <a:t> superficielle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02FBA0-E2BE-784C-AE32-14AA31AE9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80" t="223" r="21600" b="40375"/>
          <a:stretch/>
        </p:blipFill>
        <p:spPr>
          <a:xfrm>
            <a:off x="863600" y="1981199"/>
            <a:ext cx="3881264" cy="4179571"/>
          </a:xfrm>
          <a:prstGeom prst="rect">
            <a:avLst/>
          </a:prstGeom>
        </p:spPr>
      </p:pic>
      <p:pic>
        <p:nvPicPr>
          <p:cNvPr id="7" name="Image 6" descr="Une image contenant personne, homme, regardant, debout&#10;&#10;Description générée automatiquement">
            <a:extLst>
              <a:ext uri="{FF2B5EF4-FFF2-40B4-BE49-F238E27FC236}">
                <a16:creationId xmlns:a16="http://schemas.microsoft.com/office/drawing/2014/main" id="{13E0EECB-1E2B-524B-8D8E-7E08C7ADC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5"/>
          <a:stretch/>
        </p:blipFill>
        <p:spPr>
          <a:xfrm>
            <a:off x="6088315" y="2378868"/>
            <a:ext cx="4212247" cy="36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15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F27C3-D7C1-E248-B477-5650E6E7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 err="1"/>
              <a:t>Raharipsimba</a:t>
            </a:r>
            <a:r>
              <a:rPr lang="fr-FR" dirty="0"/>
              <a:t> (69)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1D77D-8F3A-C741-B6ED-2BE636C32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9248"/>
            <a:ext cx="10515600" cy="4351338"/>
          </a:xfrm>
        </p:spPr>
        <p:txBody>
          <a:bodyPr/>
          <a:lstStyle/>
          <a:p>
            <a:r>
              <a:rPr lang="fr-FR" dirty="0" err="1"/>
              <a:t>Chéloide</a:t>
            </a:r>
            <a:r>
              <a:rPr lang="fr-FR" dirty="0"/>
              <a:t> oreille gauche</a:t>
            </a:r>
          </a:p>
          <a:p>
            <a:r>
              <a:rPr lang="fr-FR" dirty="0"/>
              <a:t>Op le 15/11 : </a:t>
            </a:r>
            <a:r>
              <a:rPr lang="fr-FR" dirty="0" err="1"/>
              <a:t>exerese</a:t>
            </a:r>
            <a:r>
              <a:rPr lang="fr-FR" dirty="0"/>
              <a:t> </a:t>
            </a:r>
            <a:r>
              <a:rPr lang="fr-FR" dirty="0" err="1"/>
              <a:t>intrachéloidienne</a:t>
            </a:r>
            <a:r>
              <a:rPr lang="fr-FR" dirty="0"/>
              <a:t>+ </a:t>
            </a:r>
            <a:r>
              <a:rPr lang="fr-FR" dirty="0" err="1"/>
              <a:t>kénacort</a:t>
            </a:r>
            <a:r>
              <a:rPr lang="fr-FR" dirty="0"/>
              <a:t> = compressif</a:t>
            </a:r>
          </a:p>
        </p:txBody>
      </p:sp>
      <p:pic>
        <p:nvPicPr>
          <p:cNvPr id="5" name="Image 4" descr="Une image contenant personne, intérieur, femme, regardant&#10;&#10;Description générée automatiquement">
            <a:extLst>
              <a:ext uri="{FF2B5EF4-FFF2-40B4-BE49-F238E27FC236}">
                <a16:creationId xmlns:a16="http://schemas.microsoft.com/office/drawing/2014/main" id="{5BA0F672-7A48-C447-80BF-9922E4DC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632" y="3012547"/>
            <a:ext cx="3733005" cy="27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80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9E82E0-A211-9B41-814B-8E5CF0542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4218"/>
            <a:ext cx="10515600" cy="1325563"/>
          </a:xfrm>
        </p:spPr>
        <p:txBody>
          <a:bodyPr/>
          <a:lstStyle/>
          <a:p>
            <a:r>
              <a:rPr lang="fr-FR" dirty="0" err="1"/>
              <a:t>Frederique</a:t>
            </a:r>
            <a:r>
              <a:rPr lang="fr-FR" dirty="0"/>
              <a:t> (70)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74B255-2E78-A349-8A06-F9CB53C85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34" y="859467"/>
            <a:ext cx="10515600" cy="4351338"/>
          </a:xfrm>
        </p:spPr>
        <p:txBody>
          <a:bodyPr/>
          <a:lstStyle/>
          <a:p>
            <a:r>
              <a:rPr lang="fr-FR" dirty="0" err="1"/>
              <a:t>Chéloide</a:t>
            </a:r>
            <a:r>
              <a:rPr lang="fr-FR" dirty="0"/>
              <a:t> oreille droite </a:t>
            </a:r>
          </a:p>
          <a:p>
            <a:r>
              <a:rPr lang="fr-FR" dirty="0"/>
              <a:t>Op le 15/11 </a:t>
            </a:r>
            <a:r>
              <a:rPr lang="fr-FR" dirty="0" err="1"/>
              <a:t>ss</a:t>
            </a:r>
            <a:r>
              <a:rPr lang="fr-FR" dirty="0"/>
              <a:t> AL : résection </a:t>
            </a:r>
            <a:r>
              <a:rPr lang="fr-FR" dirty="0" err="1"/>
              <a:t>intrachéloidienne</a:t>
            </a:r>
            <a:r>
              <a:rPr lang="fr-FR" dirty="0"/>
              <a:t> + </a:t>
            </a:r>
            <a:r>
              <a:rPr lang="fr-FR" dirty="0" err="1"/>
              <a:t>kénacort</a:t>
            </a:r>
            <a:r>
              <a:rPr lang="fr-FR" dirty="0"/>
              <a:t> + compressif</a:t>
            </a:r>
          </a:p>
        </p:txBody>
      </p:sp>
      <p:pic>
        <p:nvPicPr>
          <p:cNvPr id="5" name="Image 4" descr="Une image contenant personne, femme, visage, mangeant&#10;&#10;Description générée automatiquement">
            <a:extLst>
              <a:ext uri="{FF2B5EF4-FFF2-40B4-BE49-F238E27FC236}">
                <a16:creationId xmlns:a16="http://schemas.microsoft.com/office/drawing/2014/main" id="{BCD575D5-7F35-1248-A768-B1368509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565" y="2523067"/>
            <a:ext cx="4032421" cy="302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45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E33597-C406-214F-9A7E-5B976634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-169712"/>
            <a:ext cx="10515600" cy="1325563"/>
          </a:xfrm>
        </p:spPr>
        <p:txBody>
          <a:bodyPr/>
          <a:lstStyle/>
          <a:p>
            <a:r>
              <a:rPr lang="fr-FR" dirty="0" err="1"/>
              <a:t>Ismael</a:t>
            </a:r>
            <a:r>
              <a:rPr lang="fr-FR" dirty="0"/>
              <a:t> 2 ans (71)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6AB549-F62C-C546-A801-9665B15C0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7" y="1014741"/>
            <a:ext cx="10515600" cy="4351338"/>
          </a:xfrm>
        </p:spPr>
        <p:txBody>
          <a:bodyPr/>
          <a:lstStyle/>
          <a:p>
            <a:r>
              <a:rPr lang="fr-FR" dirty="0"/>
              <a:t>Angiome paupière </a:t>
            </a:r>
          </a:p>
          <a:p>
            <a:r>
              <a:rPr lang="fr-FR" dirty="0"/>
              <a:t>Déjà opéré, séquelle ou récidive?</a:t>
            </a:r>
          </a:p>
          <a:p>
            <a:r>
              <a:rPr lang="fr-FR" dirty="0"/>
              <a:t>Op le 15/11 sous AG : </a:t>
            </a:r>
            <a:r>
              <a:rPr lang="fr-FR" dirty="0" err="1"/>
              <a:t>exerese</a:t>
            </a:r>
            <a:r>
              <a:rPr lang="fr-FR" dirty="0"/>
              <a:t> par voie cutanée, fermeture pts séparés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294B05-23B8-5E4C-8B67-6EC83B9A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7" y="2915730"/>
            <a:ext cx="4493482" cy="3370112"/>
          </a:xfrm>
          <a:prstGeom prst="rect">
            <a:avLst/>
          </a:prstGeom>
        </p:spPr>
      </p:pic>
      <p:pic>
        <p:nvPicPr>
          <p:cNvPr id="7" name="Image 6" descr="Une image contenant personne, intérieur, rouge, jeune&#10;&#10;Description générée automatiquement">
            <a:extLst>
              <a:ext uri="{FF2B5EF4-FFF2-40B4-BE49-F238E27FC236}">
                <a16:creationId xmlns:a16="http://schemas.microsoft.com/office/drawing/2014/main" id="{9FC1736B-3474-D245-9198-57373EFE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87" y="2915730"/>
            <a:ext cx="4493482" cy="336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1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A439BF-6380-2440-BA2F-C076B142F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6" y="27474"/>
            <a:ext cx="9729902" cy="845389"/>
          </a:xfrm>
        </p:spPr>
        <p:txBody>
          <a:bodyPr/>
          <a:lstStyle/>
          <a:p>
            <a:r>
              <a:rPr lang="fr-FR" dirty="0"/>
              <a:t>Jean Claude (38)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8BB193-8B2B-E141-8444-2C2CC0CB8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6" y="812006"/>
            <a:ext cx="10515600" cy="4351338"/>
          </a:xfrm>
        </p:spPr>
        <p:txBody>
          <a:bodyPr/>
          <a:lstStyle/>
          <a:p>
            <a:r>
              <a:rPr lang="fr-FR" dirty="0"/>
              <a:t>Folliculite étendue occipitale</a:t>
            </a:r>
          </a:p>
          <a:p>
            <a:r>
              <a:rPr lang="fr-FR" dirty="0"/>
              <a:t>Op le 15/11 sous hypnose : </a:t>
            </a:r>
            <a:r>
              <a:rPr lang="fr-FR" dirty="0" err="1"/>
              <a:t>exerese</a:t>
            </a:r>
            <a:r>
              <a:rPr lang="fr-FR" dirty="0"/>
              <a:t> + couverture par lambeau de rotation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F154BC-188C-0143-B135-61212A531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2" r="8648" b="4073"/>
          <a:stretch/>
        </p:blipFill>
        <p:spPr>
          <a:xfrm>
            <a:off x="1088248" y="2299309"/>
            <a:ext cx="3689508" cy="4428124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90FEB4FD-4945-2746-B291-1CB04B478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41968" y="2871310"/>
            <a:ext cx="4558692" cy="34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63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A04D3-06FC-5F4F-9314-BD4032D1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251024"/>
          </a:xfrm>
        </p:spPr>
        <p:txBody>
          <a:bodyPr>
            <a:normAutofit/>
          </a:bodyPr>
          <a:lstStyle/>
          <a:p>
            <a:r>
              <a:rPr lang="fr-FR" dirty="0"/>
              <a:t>Lundi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DD1249-FA18-8C49-9450-26DD9634E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316477"/>
            <a:ext cx="5873070" cy="4541513"/>
          </a:xfrm>
        </p:spPr>
        <p:txBody>
          <a:bodyPr>
            <a:noAutofit/>
          </a:bodyPr>
          <a:lstStyle/>
          <a:p>
            <a:pPr lvl="1"/>
            <a:r>
              <a:rPr lang="fr-FR" sz="1400" dirty="0"/>
              <a:t>17 reprise </a:t>
            </a:r>
            <a:r>
              <a:rPr lang="fr-FR" sz="1400" dirty="0" err="1"/>
              <a:t>desunion</a:t>
            </a:r>
            <a:endParaRPr lang="fr-FR" sz="1400" dirty="0"/>
          </a:p>
          <a:p>
            <a:pPr lvl="1"/>
            <a:r>
              <a:rPr lang="fr-FR" sz="1400" dirty="0"/>
              <a:t>19 fermeture palais AG</a:t>
            </a:r>
          </a:p>
          <a:p>
            <a:pPr lvl="1"/>
            <a:r>
              <a:rPr lang="fr-FR" sz="1400" dirty="0"/>
              <a:t>24 reprise </a:t>
            </a:r>
            <a:r>
              <a:rPr lang="fr-FR" sz="1400" dirty="0" err="1"/>
              <a:t>levre</a:t>
            </a:r>
            <a:r>
              <a:rPr lang="fr-FR" sz="1400" dirty="0"/>
              <a:t> + fistule + </a:t>
            </a:r>
            <a:r>
              <a:rPr lang="fr-FR" sz="1400" dirty="0" err="1"/>
              <a:t>pharyngoplastie</a:t>
            </a:r>
            <a:r>
              <a:rPr lang="fr-FR" sz="1400" dirty="0"/>
              <a:t> AG</a:t>
            </a:r>
          </a:p>
          <a:p>
            <a:pPr lvl="1"/>
            <a:r>
              <a:rPr lang="fr-FR" sz="1400" dirty="0"/>
              <a:t>41 fermeture palais AG</a:t>
            </a:r>
          </a:p>
          <a:p>
            <a:pPr lvl="1"/>
            <a:r>
              <a:rPr lang="fr-FR" sz="1400" dirty="0"/>
              <a:t>72 </a:t>
            </a:r>
            <a:r>
              <a:rPr lang="fr-FR" sz="1400" dirty="0" err="1"/>
              <a:t>Améloblastome</a:t>
            </a:r>
            <a:r>
              <a:rPr lang="fr-FR" sz="1400" dirty="0"/>
              <a:t> maxillaire AG</a:t>
            </a:r>
          </a:p>
          <a:p>
            <a:pPr lvl="1"/>
            <a:r>
              <a:rPr lang="fr-FR" sz="1400" dirty="0"/>
              <a:t>74 Amygdale AG</a:t>
            </a:r>
          </a:p>
          <a:p>
            <a:pPr lvl="1"/>
            <a:r>
              <a:rPr lang="fr-FR" sz="1400" dirty="0"/>
              <a:t>80 </a:t>
            </a:r>
            <a:r>
              <a:rPr lang="fr-FR" sz="1400" dirty="0" err="1"/>
              <a:t>Fibrochondrome</a:t>
            </a:r>
            <a:r>
              <a:rPr lang="fr-FR" sz="1400" dirty="0"/>
              <a:t> oreille AG</a:t>
            </a:r>
          </a:p>
          <a:p>
            <a:pPr lvl="1"/>
            <a:r>
              <a:rPr lang="fr-FR" sz="1400" dirty="0"/>
              <a:t>91 Mise a plat parotidienne AG</a:t>
            </a:r>
          </a:p>
          <a:p>
            <a:pPr lvl="1"/>
            <a:r>
              <a:rPr lang="fr-FR" sz="1400" dirty="0"/>
              <a:t>92 Fente palpébrale AG</a:t>
            </a:r>
          </a:p>
          <a:p>
            <a:pPr lvl="1"/>
            <a:r>
              <a:rPr lang="fr-FR" sz="1400" dirty="0"/>
              <a:t>94 Sténose </a:t>
            </a:r>
            <a:r>
              <a:rPr lang="fr-FR" sz="1400" dirty="0" err="1"/>
              <a:t>narinaire</a:t>
            </a:r>
            <a:r>
              <a:rPr lang="fr-FR" sz="1400" dirty="0"/>
              <a:t> greffe composée AG</a:t>
            </a:r>
          </a:p>
          <a:p>
            <a:pPr lvl="1"/>
            <a:r>
              <a:rPr lang="fr-FR" sz="1400" dirty="0"/>
              <a:t>73 Lipomes </a:t>
            </a:r>
            <a:r>
              <a:rPr lang="fr-FR" sz="1400" dirty="0" err="1"/>
              <a:t>mutiples</a:t>
            </a:r>
            <a:r>
              <a:rPr lang="fr-FR" sz="1400" dirty="0"/>
              <a:t> AL hypnose</a:t>
            </a:r>
          </a:p>
          <a:p>
            <a:pPr lvl="1"/>
            <a:r>
              <a:rPr lang="fr-FR" sz="1400" dirty="0"/>
              <a:t>82 Kyste sébacé joue droite AL</a:t>
            </a:r>
          </a:p>
          <a:p>
            <a:pPr lvl="1"/>
            <a:r>
              <a:rPr lang="fr-FR" sz="1400" dirty="0"/>
              <a:t>83 Kyste sébacé cervical droit AL</a:t>
            </a:r>
          </a:p>
          <a:p>
            <a:pPr lvl="1"/>
            <a:r>
              <a:rPr lang="fr-FR" sz="1400" dirty="0"/>
              <a:t>84 lipomes multiples AL hypnose</a:t>
            </a:r>
          </a:p>
          <a:p>
            <a:pPr lvl="1"/>
            <a:r>
              <a:rPr lang="fr-FR" sz="1400" dirty="0"/>
              <a:t>98 kyste gingival AL</a:t>
            </a:r>
          </a:p>
          <a:p>
            <a:pPr lvl="1"/>
            <a:r>
              <a:rPr lang="fr-FR" sz="1400" dirty="0"/>
              <a:t>99 lipomes multiples AL</a:t>
            </a:r>
          </a:p>
          <a:p>
            <a:pPr lvl="1"/>
            <a:r>
              <a:rPr lang="fr-FR" sz="1400" dirty="0"/>
              <a:t>100 lipome occipital AL</a:t>
            </a:r>
          </a:p>
          <a:p>
            <a:pPr lvl="1"/>
            <a:r>
              <a:rPr lang="fr-FR" sz="1400" dirty="0"/>
              <a:t>106 lipome </a:t>
            </a:r>
            <a:r>
              <a:rPr lang="fr-FR" sz="1400" dirty="0" err="1"/>
              <a:t>parietal</a:t>
            </a:r>
            <a:r>
              <a:rPr lang="fr-FR" sz="1400" dirty="0"/>
              <a:t>  AL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043C04EB-701D-004F-B4EC-434FA8023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1" r="1734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1726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CC605-6467-1643-AA20-F9FEEDD1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1471"/>
            <a:ext cx="10515600" cy="1325563"/>
          </a:xfrm>
        </p:spPr>
        <p:txBody>
          <a:bodyPr/>
          <a:lstStyle/>
          <a:p>
            <a:r>
              <a:rPr lang="fr-FR" dirty="0" err="1"/>
              <a:t>Lydica</a:t>
            </a:r>
            <a:r>
              <a:rPr lang="fr-FR" dirty="0"/>
              <a:t> 2 ans (19)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D72C56-AB8E-4148-BA70-2CDD01B11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7" y="928478"/>
            <a:ext cx="10515600" cy="4351338"/>
          </a:xfrm>
        </p:spPr>
        <p:txBody>
          <a:bodyPr/>
          <a:lstStyle/>
          <a:p>
            <a:r>
              <a:rPr lang="fr-FR" dirty="0"/>
              <a:t>Fente unilatérale totale droite</a:t>
            </a:r>
          </a:p>
          <a:p>
            <a:r>
              <a:rPr lang="fr-FR" dirty="0"/>
              <a:t>Op le 18/11 sous AG : 2</a:t>
            </a:r>
            <a:r>
              <a:rPr lang="fr-FR" baseline="30000" dirty="0"/>
              <a:t>ème</a:t>
            </a:r>
            <a:r>
              <a:rPr lang="fr-FR" dirty="0"/>
              <a:t> temps Fermeture palatine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707306-2723-AF49-9F6F-A3D57F2B6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77" y="2286000"/>
            <a:ext cx="5008310" cy="375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3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03B04-E44E-774B-84D6-B552119A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Jean Raymond (10)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B05F2E-B243-D64B-A7A8-4FC28AF9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1" y="1118259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 err="1"/>
              <a:t>Mucocoele</a:t>
            </a:r>
            <a:r>
              <a:rPr lang="fr-FR" sz="1800" dirty="0"/>
              <a:t> frontal</a:t>
            </a:r>
          </a:p>
          <a:p>
            <a:r>
              <a:rPr lang="fr-FR" sz="1800" dirty="0"/>
              <a:t>Abord par voie coronale</a:t>
            </a:r>
          </a:p>
          <a:p>
            <a:r>
              <a:rPr lang="fr-FR" sz="1800" dirty="0"/>
              <a:t>Op le 12/11 : Résection + curetage + interposition de périoste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FB8FC78-F643-E349-B9D2-6A579F3F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56" y="2443822"/>
            <a:ext cx="5226983" cy="3915269"/>
          </a:xfrm>
          <a:prstGeom prst="rect">
            <a:avLst/>
          </a:prstGeom>
        </p:spPr>
      </p:pic>
      <p:pic>
        <p:nvPicPr>
          <p:cNvPr id="7" name="Image 6" descr="Une image contenant personne, homme, assis, regardant&#10;&#10;Description générée automatiquement">
            <a:extLst>
              <a:ext uri="{FF2B5EF4-FFF2-40B4-BE49-F238E27FC236}">
                <a16:creationId xmlns:a16="http://schemas.microsoft.com/office/drawing/2014/main" id="{6E6822D9-F26B-CB43-9BE5-2B6DDDBC1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544" y="3141785"/>
            <a:ext cx="4295185" cy="32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91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9FADC-95F8-B74B-AB0A-CF74676F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7" y="25429"/>
            <a:ext cx="10515600" cy="1325563"/>
          </a:xfrm>
        </p:spPr>
        <p:txBody>
          <a:bodyPr/>
          <a:lstStyle/>
          <a:p>
            <a:r>
              <a:rPr lang="fr-FR" dirty="0" err="1"/>
              <a:t>Fidelice</a:t>
            </a:r>
            <a:r>
              <a:rPr lang="fr-FR" dirty="0"/>
              <a:t> 19 ans (24)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00F033-3268-1A4F-97D1-DA9CFCABF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7" y="1253331"/>
            <a:ext cx="10515600" cy="4351338"/>
          </a:xfrm>
        </p:spPr>
        <p:txBody>
          <a:bodyPr/>
          <a:lstStyle/>
          <a:p>
            <a:r>
              <a:rPr lang="fr-FR" sz="1800" dirty="0"/>
              <a:t>Fente unilatérale totale gauche</a:t>
            </a:r>
          </a:p>
          <a:p>
            <a:r>
              <a:rPr lang="fr-FR" sz="1800" dirty="0"/>
              <a:t>Fistule palatine + incompétence vélaire </a:t>
            </a:r>
          </a:p>
          <a:p>
            <a:r>
              <a:rPr lang="fr-FR" sz="1800" dirty="0"/>
              <a:t>Op le 18/11 : fermeture fistule + </a:t>
            </a:r>
            <a:r>
              <a:rPr lang="fr-FR" sz="1800" dirty="0" err="1"/>
              <a:t>pharyngoplastie</a:t>
            </a:r>
            <a:r>
              <a:rPr lang="fr-FR" sz="1800" dirty="0"/>
              <a:t> selon </a:t>
            </a:r>
            <a:r>
              <a:rPr lang="fr-FR" sz="1800" dirty="0" err="1"/>
              <a:t>Orticochéa</a:t>
            </a:r>
            <a:r>
              <a:rPr lang="fr-FR" sz="1800" dirty="0"/>
              <a:t> + reprise lèvre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EACED2-8C9E-1F4D-8ACD-49A030C86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6" t="360" r="22949" b="48098"/>
          <a:stretch/>
        </p:blipFill>
        <p:spPr>
          <a:xfrm>
            <a:off x="1155218" y="2745052"/>
            <a:ext cx="3427165" cy="3217334"/>
          </a:xfrm>
          <a:prstGeom prst="rect">
            <a:avLst/>
          </a:prstGeom>
        </p:spPr>
      </p:pic>
      <p:pic>
        <p:nvPicPr>
          <p:cNvPr id="7" name="Image 6" descr="Une image contenant personne, intérieur, habits, cravate&#10;&#10;Description générée automatiquement">
            <a:extLst>
              <a:ext uri="{FF2B5EF4-FFF2-40B4-BE49-F238E27FC236}">
                <a16:creationId xmlns:a16="http://schemas.microsoft.com/office/drawing/2014/main" id="{11705F6A-7620-9F47-A579-870F032C2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86" b="29093"/>
          <a:stretch/>
        </p:blipFill>
        <p:spPr>
          <a:xfrm>
            <a:off x="5723465" y="2806325"/>
            <a:ext cx="4326699" cy="31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24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F8E0D-27C1-6142-97EB-59EA97845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0453"/>
            <a:ext cx="10515600" cy="1325563"/>
          </a:xfrm>
        </p:spPr>
        <p:txBody>
          <a:bodyPr/>
          <a:lstStyle/>
          <a:p>
            <a:r>
              <a:rPr lang="fr-FR" dirty="0" err="1"/>
              <a:t>Heriniaina</a:t>
            </a:r>
            <a:r>
              <a:rPr lang="fr-FR" dirty="0"/>
              <a:t> 1 an (41)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928D0E-816A-454D-A474-E608B659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2" y="989446"/>
            <a:ext cx="10515600" cy="4351338"/>
          </a:xfrm>
        </p:spPr>
        <p:txBody>
          <a:bodyPr/>
          <a:lstStyle/>
          <a:p>
            <a:r>
              <a:rPr lang="fr-FR" dirty="0"/>
              <a:t>Fente totale unilatérale droite </a:t>
            </a:r>
          </a:p>
          <a:p>
            <a:r>
              <a:rPr lang="fr-FR" dirty="0"/>
              <a:t>Op le 18/11 : 2</a:t>
            </a:r>
            <a:r>
              <a:rPr lang="fr-FR" baseline="30000" dirty="0"/>
              <a:t>ème</a:t>
            </a:r>
            <a:r>
              <a:rPr lang="fr-FR" dirty="0"/>
              <a:t> temps Fermeture palatine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6D2564-D1FA-954C-AC2F-8D2E66BB2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14" y="2607529"/>
            <a:ext cx="3786789" cy="28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833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503E4-9955-0B4C-87B7-F0C862673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34" y="-265979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Raymond (72)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89EB2B-9F50-6944-9454-EB2075E1B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7" y="750888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Tumeur maxillaire géante (</a:t>
            </a:r>
            <a:r>
              <a:rPr lang="fr-FR" sz="1800" dirty="0" err="1"/>
              <a:t>amélo</a:t>
            </a:r>
            <a:r>
              <a:rPr lang="fr-FR" sz="1800" dirty="0"/>
              <a:t> ou fibrome ossifiant)</a:t>
            </a:r>
          </a:p>
          <a:p>
            <a:r>
              <a:rPr lang="fr-FR" sz="1800" dirty="0"/>
              <a:t>Op le 18/11 : </a:t>
            </a:r>
            <a:r>
              <a:rPr lang="fr-FR" sz="1800" dirty="0" err="1"/>
              <a:t>Maxillectomie</a:t>
            </a:r>
            <a:r>
              <a:rPr lang="fr-FR" sz="1800" dirty="0"/>
              <a:t> par voie para-</a:t>
            </a:r>
            <a:r>
              <a:rPr lang="fr-FR" sz="1800" dirty="0" err="1"/>
              <a:t>latéro</a:t>
            </a:r>
            <a:r>
              <a:rPr lang="fr-FR" sz="1800" dirty="0"/>
              <a:t>-nasale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49C996-E90A-BB46-AE7D-0A4AAFAD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62" y="1611811"/>
            <a:ext cx="3251704" cy="24356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C1E888-502A-E846-9168-1C3638440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66" y="4047498"/>
            <a:ext cx="3340100" cy="25019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94E61F3-0AEE-434F-8ECD-3D947F6B4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398372" y="3066128"/>
            <a:ext cx="2583691" cy="19353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70013E-7AD6-1B49-9225-2847A776F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2" t="10359" b="10505"/>
          <a:stretch/>
        </p:blipFill>
        <p:spPr>
          <a:xfrm>
            <a:off x="6131697" y="4604765"/>
            <a:ext cx="2604105" cy="1601490"/>
          </a:xfrm>
          <a:prstGeom prst="rect">
            <a:avLst/>
          </a:prstGeom>
        </p:spPr>
      </p:pic>
      <p:pic>
        <p:nvPicPr>
          <p:cNvPr id="14" name="Espace réservé du contenu 8" descr="Une image contenant alimentation, intérieur, pizza, table&#10;&#10;Description générée automatiquement">
            <a:extLst>
              <a:ext uri="{FF2B5EF4-FFF2-40B4-BE49-F238E27FC236}">
                <a16:creationId xmlns:a16="http://schemas.microsoft.com/office/drawing/2014/main" id="{38131D4D-3984-D647-8E45-820AC8697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96" y="2549829"/>
            <a:ext cx="2532531" cy="1989846"/>
          </a:xfrm>
          <a:prstGeom prst="rect">
            <a:avLst/>
          </a:prstGeom>
        </p:spPr>
      </p:pic>
      <p:pic>
        <p:nvPicPr>
          <p:cNvPr id="18" name="Image 17" descr="Une image contenant personne, intérieur, homme, dents&#10;&#10;Description générée automatiquement">
            <a:extLst>
              <a:ext uri="{FF2B5EF4-FFF2-40B4-BE49-F238E27FC236}">
                <a16:creationId xmlns:a16="http://schemas.microsoft.com/office/drawing/2014/main" id="{EBD8CC43-7780-CF47-A9E3-A026AFCBF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1900" y="2927821"/>
            <a:ext cx="3340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F9C32-87B9-6D43-AA6E-D4F94391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 err="1"/>
              <a:t>Narovaniaina</a:t>
            </a:r>
            <a:r>
              <a:rPr lang="fr-FR" dirty="0"/>
              <a:t> 18 mois (80)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487AAD-5B33-F242-B0F7-F428AEB02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593" y="1253331"/>
            <a:ext cx="10515600" cy="4351338"/>
          </a:xfrm>
        </p:spPr>
        <p:txBody>
          <a:bodyPr/>
          <a:lstStyle/>
          <a:p>
            <a:r>
              <a:rPr lang="fr-FR" dirty="0" err="1"/>
              <a:t>Enchondrome</a:t>
            </a:r>
            <a:r>
              <a:rPr lang="fr-FR" dirty="0"/>
              <a:t> oreille</a:t>
            </a:r>
          </a:p>
          <a:p>
            <a:r>
              <a:rPr lang="fr-FR" dirty="0"/>
              <a:t>Op le 18/11 sous AG : </a:t>
            </a:r>
            <a:r>
              <a:rPr lang="fr-FR" dirty="0" err="1"/>
              <a:t>exerese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4A037A-1962-944B-A8BD-2B4FEA823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93" y="2562724"/>
            <a:ext cx="4617203" cy="3458514"/>
          </a:xfrm>
          <a:prstGeom prst="rect">
            <a:avLst/>
          </a:prstGeom>
        </p:spPr>
      </p:pic>
      <p:pic>
        <p:nvPicPr>
          <p:cNvPr id="11" name="Image 10" descr="Une image contenant personne, intérieur, jeune, femme&#10;&#10;Description générée automatiquement">
            <a:extLst>
              <a:ext uri="{FF2B5EF4-FFF2-40B4-BE49-F238E27FC236}">
                <a16:creationId xmlns:a16="http://schemas.microsoft.com/office/drawing/2014/main" id="{429D5297-3320-8F45-99EA-79BC9E4E1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017" y="2562723"/>
            <a:ext cx="4807438" cy="36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15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4EB1A-5458-FE48-894C-07FBB03D6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Fanjanirina</a:t>
            </a:r>
            <a:r>
              <a:rPr lang="fr-FR" dirty="0"/>
              <a:t> 13 ans (91)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5B3978-87CC-3045-9FC3-B0354A979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Abcès chroniques </a:t>
            </a:r>
            <a:r>
              <a:rPr lang="fr-FR" dirty="0" err="1"/>
              <a:t>prétragiens</a:t>
            </a:r>
            <a:r>
              <a:rPr lang="fr-FR" dirty="0"/>
              <a:t>, fistules cutanées multiples</a:t>
            </a:r>
          </a:p>
          <a:p>
            <a:r>
              <a:rPr lang="fr-FR" dirty="0"/>
              <a:t>Op le 18/11 : Mise à plat avec </a:t>
            </a:r>
            <a:r>
              <a:rPr lang="fr-FR" dirty="0" err="1"/>
              <a:t>exerese</a:t>
            </a:r>
            <a:r>
              <a:rPr lang="fr-FR" dirty="0"/>
              <a:t> cutanée et fascia superficiel, fermeture par points séparés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BB0485-A2FF-204F-A606-160D358CE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28" y="3270171"/>
            <a:ext cx="3944582" cy="2954687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5C9C8E01-2EA1-D246-B05B-80E50EAB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221" y="3270171"/>
            <a:ext cx="3944582" cy="295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66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E00F8-2CD3-194B-AEEE-97DF1C10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 err="1"/>
              <a:t>Ericah</a:t>
            </a:r>
            <a:r>
              <a:rPr lang="fr-FR" dirty="0"/>
              <a:t> 17 ans (92)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9B0B84-1970-FB42-AE47-4D3E1057F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268"/>
            <a:ext cx="10515600" cy="4351338"/>
          </a:xfrm>
        </p:spPr>
        <p:txBody>
          <a:bodyPr/>
          <a:lstStyle/>
          <a:p>
            <a:r>
              <a:rPr lang="fr-FR" dirty="0"/>
              <a:t>Fente palpébrale</a:t>
            </a:r>
          </a:p>
          <a:p>
            <a:r>
              <a:rPr lang="fr-FR" dirty="0"/>
              <a:t>Op le 18/11 sous AG : Résection cunéiforme et fermeture directe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DB9252-C0F6-9E44-9F14-08D18BC4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2667795"/>
            <a:ext cx="4249302" cy="3182937"/>
          </a:xfrm>
          <a:prstGeom prst="rect">
            <a:avLst/>
          </a:prstGeom>
        </p:spPr>
      </p:pic>
      <p:pic>
        <p:nvPicPr>
          <p:cNvPr id="9" name="Image 8" descr="Une image contenant personne, intérieur, femme, tenant&#10;&#10;Description générée automatiquement">
            <a:extLst>
              <a:ext uri="{FF2B5EF4-FFF2-40B4-BE49-F238E27FC236}">
                <a16:creationId xmlns:a16="http://schemas.microsoft.com/office/drawing/2014/main" id="{BFCA90C1-D2AC-0F42-8D42-FBE6AF34F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30" b="39224"/>
          <a:stretch/>
        </p:blipFill>
        <p:spPr>
          <a:xfrm>
            <a:off x="6468533" y="2667795"/>
            <a:ext cx="3911600" cy="323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14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BA0A8-AAFB-6145-A0A9-880D39EA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Ange Colombe (94)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218C5B-DA04-F840-90FF-D10FA5D1E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8228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Sténose </a:t>
            </a:r>
            <a:r>
              <a:rPr lang="fr-FR" sz="1800" dirty="0" err="1"/>
              <a:t>narinaire</a:t>
            </a:r>
            <a:r>
              <a:rPr lang="fr-FR" sz="1800" dirty="0"/>
              <a:t> post traumatique </a:t>
            </a:r>
          </a:p>
          <a:p>
            <a:r>
              <a:rPr lang="fr-FR" sz="1800" dirty="0"/>
              <a:t>Op le 18/11 : </a:t>
            </a:r>
            <a:r>
              <a:rPr lang="fr-FR" sz="1800" dirty="0" err="1"/>
              <a:t>Bridectomie</a:t>
            </a:r>
            <a:r>
              <a:rPr lang="fr-FR" sz="1800" dirty="0"/>
              <a:t> + greffe composée </a:t>
            </a:r>
            <a:r>
              <a:rPr lang="fr-FR" sz="1800" dirty="0" err="1"/>
              <a:t>chondro</a:t>
            </a:r>
            <a:r>
              <a:rPr lang="fr-FR" sz="1800" dirty="0"/>
              <a:t>-cutanée prélevée en auriculaire (insertion hélix)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8D2053-19BA-EE43-9C1E-3E8B2653A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33" t="1758" r="28413" b="28987"/>
          <a:stretch/>
        </p:blipFill>
        <p:spPr>
          <a:xfrm>
            <a:off x="875824" y="1765411"/>
            <a:ext cx="2835750" cy="28479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DD50B4-9F6A-6C4D-B308-107188399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72" b="30744"/>
          <a:stretch/>
        </p:blipFill>
        <p:spPr>
          <a:xfrm>
            <a:off x="875824" y="4613356"/>
            <a:ext cx="2835750" cy="2290387"/>
          </a:xfrm>
          <a:prstGeom prst="rect">
            <a:avLst/>
          </a:prstGeom>
        </p:spPr>
      </p:pic>
      <p:pic>
        <p:nvPicPr>
          <p:cNvPr id="9" name="Image 8" descr="Une image contenant personne, intérieur, chapeau, chien&#10;&#10;Description générée automatiquement">
            <a:extLst>
              <a:ext uri="{FF2B5EF4-FFF2-40B4-BE49-F238E27FC236}">
                <a16:creationId xmlns:a16="http://schemas.microsoft.com/office/drawing/2014/main" id="{A4E15E3F-2D94-4C44-A8B2-AFDBE3DEA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41016" y="2812891"/>
            <a:ext cx="3340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22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0F663C-88ED-C246-8307-41AB0B726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417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Razafimarovavy</a:t>
            </a:r>
            <a:r>
              <a:rPr lang="fr-FR" sz="3600" dirty="0"/>
              <a:t> (84)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AC6766-651B-F744-AAC8-30D66A76D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6" y="635179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Lipomes cervicaux multiples</a:t>
            </a:r>
          </a:p>
          <a:p>
            <a:r>
              <a:rPr lang="fr-FR" sz="1800" dirty="0"/>
              <a:t>Op le 18/11 </a:t>
            </a:r>
            <a:r>
              <a:rPr lang="fr-FR" sz="1800" dirty="0" err="1"/>
              <a:t>Exerese</a:t>
            </a:r>
            <a:r>
              <a:rPr lang="fr-FR" sz="1800" dirty="0"/>
              <a:t> sous hypnose.</a:t>
            </a:r>
          </a:p>
          <a:p>
            <a:r>
              <a:rPr lang="fr-FR" sz="1800" dirty="0"/>
              <a:t>Suites opératoires : Evacuation hématome à J3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B49457-613C-3140-A766-51535DCD9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6" y="1738005"/>
            <a:ext cx="5630952" cy="4217861"/>
          </a:xfrm>
          <a:prstGeom prst="rect">
            <a:avLst/>
          </a:prstGeom>
        </p:spPr>
      </p:pic>
      <p:pic>
        <p:nvPicPr>
          <p:cNvPr id="7" name="Image 6" descr="Une image contenant brun, regardant, tenant, grand&#10;&#10;Description générée automatiquement">
            <a:extLst>
              <a:ext uri="{FF2B5EF4-FFF2-40B4-BE49-F238E27FC236}">
                <a16:creationId xmlns:a16="http://schemas.microsoft.com/office/drawing/2014/main" id="{B03BD93F-B81C-6A4E-A038-9DDB3C1F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718341"/>
            <a:ext cx="5630951" cy="42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629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8C75E-CA2B-464D-A70B-D3BD7679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557"/>
            <a:ext cx="10515600" cy="1325563"/>
          </a:xfrm>
        </p:spPr>
        <p:txBody>
          <a:bodyPr/>
          <a:lstStyle/>
          <a:p>
            <a:r>
              <a:rPr lang="fr-FR" dirty="0" err="1"/>
              <a:t>Olivien</a:t>
            </a:r>
            <a:r>
              <a:rPr lang="fr-FR" dirty="0"/>
              <a:t> (98)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937B03-07B9-644A-88E9-38870CE1A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870" y="1083753"/>
            <a:ext cx="10515600" cy="4351338"/>
          </a:xfrm>
        </p:spPr>
        <p:txBody>
          <a:bodyPr/>
          <a:lstStyle/>
          <a:p>
            <a:r>
              <a:rPr lang="fr-FR" dirty="0"/>
              <a:t>Epulis inflammatoire</a:t>
            </a:r>
          </a:p>
          <a:p>
            <a:r>
              <a:rPr lang="fr-FR" dirty="0"/>
              <a:t>Op le 18/11 : résection sous anesthésie locale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57FA3C-29D1-2748-B73A-D232B10B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654" b="14947"/>
          <a:stretch/>
        </p:blipFill>
        <p:spPr>
          <a:xfrm rot="5400000">
            <a:off x="706371" y="2427561"/>
            <a:ext cx="3684707" cy="36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657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2DF6D-A2C3-5545-9863-330B8F2A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Martin (99)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590B3D-03F1-6347-BF9A-6923A1EB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7" y="977106"/>
            <a:ext cx="10515600" cy="4351338"/>
          </a:xfrm>
        </p:spPr>
        <p:txBody>
          <a:bodyPr/>
          <a:lstStyle/>
          <a:p>
            <a:r>
              <a:rPr lang="fr-FR" dirty="0"/>
              <a:t>Loupes multiples cuir chevelu</a:t>
            </a:r>
          </a:p>
          <a:p>
            <a:r>
              <a:rPr lang="fr-FR" dirty="0"/>
              <a:t>Op le 18/11 : </a:t>
            </a:r>
            <a:r>
              <a:rPr lang="fr-FR" dirty="0" err="1"/>
              <a:t>exerese</a:t>
            </a:r>
            <a:r>
              <a:rPr lang="fr-FR" dirty="0"/>
              <a:t> sous 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635A74-35A5-0F4C-AE35-EE1794A5D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967" y="2625324"/>
            <a:ext cx="4560558" cy="34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03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02F19-3A4B-884C-A3E8-61F6D5B3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7791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Jean Chris (48)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6E6B85-C7A3-F84C-B66B-C78806693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4150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Rétraction lèvre post traumatique</a:t>
            </a:r>
          </a:p>
          <a:p>
            <a:r>
              <a:rPr lang="fr-FR" sz="1800" dirty="0"/>
              <a:t>Le 12/11 : Chéiloplastie sous AG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1520A1-BF1E-7549-8540-9E3EC2858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55" t="20614" r="25845" b="29905"/>
          <a:stretch/>
        </p:blipFill>
        <p:spPr>
          <a:xfrm>
            <a:off x="351133" y="2151645"/>
            <a:ext cx="5744867" cy="4126523"/>
          </a:xfrm>
          <a:prstGeom prst="rect">
            <a:avLst/>
          </a:prstGeom>
        </p:spPr>
      </p:pic>
      <p:pic>
        <p:nvPicPr>
          <p:cNvPr id="7" name="Image 6" descr="Une image contenant personne, bleu, intérieur, alimentation&#10;&#10;Description générée automatiquement">
            <a:extLst>
              <a:ext uri="{FF2B5EF4-FFF2-40B4-BE49-F238E27FC236}">
                <a16:creationId xmlns:a16="http://schemas.microsoft.com/office/drawing/2014/main" id="{92064078-30D7-2047-832B-CA932B2AE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611" y="2189712"/>
            <a:ext cx="5458190" cy="408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0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E57A4B-5271-6340-A450-91D8EBA73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18255"/>
            <a:ext cx="10515600" cy="1325563"/>
          </a:xfrm>
        </p:spPr>
        <p:txBody>
          <a:bodyPr/>
          <a:lstStyle/>
          <a:p>
            <a:r>
              <a:rPr lang="fr-FR" dirty="0"/>
              <a:t>Fabienne (106)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3FB631-9737-D24C-A067-FDC1D12F7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7" y="1118259"/>
            <a:ext cx="10515600" cy="4351338"/>
          </a:xfrm>
        </p:spPr>
        <p:txBody>
          <a:bodyPr/>
          <a:lstStyle/>
          <a:p>
            <a:r>
              <a:rPr lang="fr-FR" dirty="0"/>
              <a:t>Lipome pariétal gauche</a:t>
            </a:r>
          </a:p>
          <a:p>
            <a:r>
              <a:rPr lang="fr-FR" dirty="0"/>
              <a:t>Op le 18/11 : </a:t>
            </a:r>
            <a:r>
              <a:rPr lang="fr-FR" dirty="0" err="1"/>
              <a:t>exerese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6C548C-6D7D-AF4B-B66D-B9424F37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60" y="2390701"/>
            <a:ext cx="4471053" cy="33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985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5CE5FA-84B9-5245-AF9D-6A6A6D384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Mardi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56D358-7712-394E-B16D-634494F31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700" dirty="0"/>
              <a:t>Opérés </a:t>
            </a:r>
          </a:p>
          <a:p>
            <a:pPr lvl="1"/>
            <a:r>
              <a:rPr lang="fr-FR" sz="700" dirty="0"/>
              <a:t>81 </a:t>
            </a:r>
            <a:r>
              <a:rPr lang="fr-FR" sz="700" dirty="0" err="1"/>
              <a:t>Chéilo</a:t>
            </a:r>
            <a:r>
              <a:rPr lang="fr-FR" sz="700" dirty="0"/>
              <a:t>-rhinoplastie AG</a:t>
            </a:r>
          </a:p>
          <a:p>
            <a:pPr lvl="1"/>
            <a:r>
              <a:rPr lang="fr-FR" sz="700" dirty="0"/>
              <a:t>42 palais + retouche </a:t>
            </a:r>
            <a:r>
              <a:rPr lang="fr-FR" sz="700" dirty="0" err="1"/>
              <a:t>levre</a:t>
            </a:r>
            <a:r>
              <a:rPr lang="fr-FR" sz="700" dirty="0"/>
              <a:t> AG</a:t>
            </a:r>
          </a:p>
          <a:p>
            <a:pPr lvl="1"/>
            <a:r>
              <a:rPr lang="fr-FR" sz="700" dirty="0"/>
              <a:t>68 tumeur maxillaire AG</a:t>
            </a:r>
          </a:p>
          <a:p>
            <a:pPr lvl="1"/>
            <a:r>
              <a:rPr lang="fr-FR" sz="700" dirty="0"/>
              <a:t>101 Voile + lèvre AG</a:t>
            </a:r>
          </a:p>
          <a:p>
            <a:pPr lvl="1"/>
            <a:r>
              <a:rPr lang="fr-FR" sz="700" dirty="0"/>
              <a:t>108 amygdalectomie AG</a:t>
            </a:r>
          </a:p>
          <a:p>
            <a:pPr lvl="1"/>
            <a:r>
              <a:rPr lang="fr-FR" sz="700" dirty="0"/>
              <a:t>116 malformation veineuse AG</a:t>
            </a:r>
          </a:p>
          <a:p>
            <a:pPr lvl="1"/>
            <a:r>
              <a:rPr lang="fr-FR" sz="700" dirty="0"/>
              <a:t>117 voile + palais Pierre Robin AG</a:t>
            </a:r>
          </a:p>
          <a:p>
            <a:pPr lvl="1"/>
            <a:r>
              <a:rPr lang="fr-FR" sz="700" dirty="0"/>
              <a:t>79 </a:t>
            </a:r>
            <a:r>
              <a:rPr lang="fr-FR" sz="700" dirty="0" err="1"/>
              <a:t>Ankyloglossie</a:t>
            </a:r>
            <a:r>
              <a:rPr lang="fr-FR" sz="700" dirty="0"/>
              <a:t> AG</a:t>
            </a:r>
          </a:p>
          <a:p>
            <a:pPr lvl="1"/>
            <a:r>
              <a:rPr lang="fr-FR" sz="700" dirty="0"/>
              <a:t>96 </a:t>
            </a:r>
            <a:r>
              <a:rPr lang="fr-FR" sz="700" dirty="0" err="1"/>
              <a:t>ankyloglossie</a:t>
            </a:r>
            <a:r>
              <a:rPr lang="fr-FR" sz="700" dirty="0"/>
              <a:t> AG</a:t>
            </a:r>
          </a:p>
          <a:p>
            <a:pPr lvl="1"/>
            <a:r>
              <a:rPr lang="fr-FR" sz="700" dirty="0"/>
              <a:t>3 </a:t>
            </a:r>
            <a:r>
              <a:rPr lang="fr-FR" sz="700" dirty="0" err="1"/>
              <a:t>Noma</a:t>
            </a:r>
            <a:r>
              <a:rPr lang="fr-FR" sz="700" dirty="0"/>
              <a:t> nez greffe osseuse AG</a:t>
            </a:r>
          </a:p>
          <a:p>
            <a:pPr lvl="1"/>
            <a:r>
              <a:rPr lang="fr-FR" sz="700" dirty="0"/>
              <a:t>46 malformation veineuse voie lifting AG</a:t>
            </a:r>
          </a:p>
          <a:p>
            <a:pPr lvl="1"/>
            <a:r>
              <a:rPr lang="fr-FR" sz="700" dirty="0"/>
              <a:t>77 lipome cuir chevelu AL</a:t>
            </a:r>
          </a:p>
          <a:p>
            <a:pPr lvl="1"/>
            <a:r>
              <a:rPr lang="fr-FR" sz="700" dirty="0"/>
              <a:t>97 kyste maxillaire AL</a:t>
            </a:r>
          </a:p>
          <a:p>
            <a:pPr lvl="1"/>
            <a:r>
              <a:rPr lang="fr-FR" sz="700" dirty="0"/>
              <a:t>124 </a:t>
            </a:r>
            <a:r>
              <a:rPr lang="fr-FR" sz="700" dirty="0" err="1"/>
              <a:t>ks</a:t>
            </a:r>
            <a:r>
              <a:rPr lang="fr-FR" sz="700" dirty="0"/>
              <a:t> cervical AL</a:t>
            </a:r>
          </a:p>
          <a:p>
            <a:pPr lvl="1"/>
            <a:r>
              <a:rPr lang="fr-FR" sz="700" dirty="0"/>
              <a:t>86 KS </a:t>
            </a:r>
            <a:r>
              <a:rPr lang="fr-FR" sz="700" dirty="0" err="1"/>
              <a:t>ss</a:t>
            </a:r>
            <a:r>
              <a:rPr lang="fr-FR" sz="700" dirty="0"/>
              <a:t> max AL</a:t>
            </a:r>
          </a:p>
          <a:p>
            <a:pPr lvl="1"/>
            <a:r>
              <a:rPr lang="fr-FR" sz="700" dirty="0"/>
              <a:t>87 </a:t>
            </a:r>
            <a:r>
              <a:rPr lang="fr-FR" sz="700" dirty="0" err="1"/>
              <a:t>chéloide</a:t>
            </a:r>
            <a:r>
              <a:rPr lang="fr-FR" sz="700" dirty="0"/>
              <a:t> lobes AL</a:t>
            </a:r>
          </a:p>
          <a:p>
            <a:pPr lvl="1"/>
            <a:r>
              <a:rPr lang="fr-FR" sz="700" dirty="0"/>
              <a:t>90 lipome retro auriculaire AL</a:t>
            </a:r>
          </a:p>
          <a:p>
            <a:pPr lvl="1"/>
            <a:r>
              <a:rPr lang="fr-FR" sz="700" dirty="0"/>
              <a:t>93 KS </a:t>
            </a:r>
            <a:r>
              <a:rPr lang="fr-FR" sz="700" dirty="0" err="1"/>
              <a:t>paupiere</a:t>
            </a:r>
            <a:r>
              <a:rPr lang="fr-FR" sz="700" dirty="0"/>
              <a:t> D AL</a:t>
            </a:r>
          </a:p>
          <a:p>
            <a:pPr lvl="1"/>
            <a:endParaRPr lang="fr-FR" sz="700" dirty="0"/>
          </a:p>
          <a:p>
            <a:pPr lvl="1"/>
            <a:endParaRPr lang="fr-FR" sz="700" dirty="0"/>
          </a:p>
          <a:p>
            <a:endParaRPr lang="fr-FR" sz="700" dirty="0"/>
          </a:p>
          <a:p>
            <a:endParaRPr lang="fr-FR" sz="700" dirty="0"/>
          </a:p>
        </p:txBody>
      </p:sp>
      <p:pic>
        <p:nvPicPr>
          <p:cNvPr id="6" name="Image 5" descr="Une image contenant personne, table, homme, tenant&#10;&#10;Description générée automatiquement">
            <a:extLst>
              <a:ext uri="{FF2B5EF4-FFF2-40B4-BE49-F238E27FC236}">
                <a16:creationId xmlns:a16="http://schemas.microsoft.com/office/drawing/2014/main" id="{3CA44379-96DF-924F-BA75-8D8A335FC9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88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817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0C1EB-D9AD-3549-A777-805D1275D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133349"/>
            <a:ext cx="10515600" cy="1325563"/>
          </a:xfrm>
        </p:spPr>
        <p:txBody>
          <a:bodyPr/>
          <a:lstStyle/>
          <a:p>
            <a:r>
              <a:rPr lang="fr-FR" dirty="0"/>
              <a:t>Cynthia 1an, (81)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B2FBF3-2488-6944-88CC-CA4536F64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7" y="1253331"/>
            <a:ext cx="10515600" cy="4351338"/>
          </a:xfrm>
        </p:spPr>
        <p:txBody>
          <a:bodyPr/>
          <a:lstStyle/>
          <a:p>
            <a:r>
              <a:rPr lang="fr-FR" dirty="0"/>
              <a:t>Fente </a:t>
            </a:r>
            <a:r>
              <a:rPr lang="fr-FR" dirty="0" err="1"/>
              <a:t>labio</a:t>
            </a:r>
            <a:r>
              <a:rPr lang="fr-FR" dirty="0"/>
              <a:t>-alvéolaire droite</a:t>
            </a:r>
          </a:p>
          <a:p>
            <a:r>
              <a:rPr lang="fr-FR" dirty="0"/>
              <a:t>Op le 19/11 sous AG : </a:t>
            </a:r>
            <a:r>
              <a:rPr lang="fr-FR" dirty="0" err="1"/>
              <a:t>Chéilorhinoplastie</a:t>
            </a:r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8D6D58-98D1-7448-9B24-6EF2A55A6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43" t="2391" r="23015" b="56429"/>
          <a:stretch/>
        </p:blipFill>
        <p:spPr>
          <a:xfrm>
            <a:off x="1617453" y="2577325"/>
            <a:ext cx="3062178" cy="3532094"/>
          </a:xfrm>
          <a:prstGeom prst="rect">
            <a:avLst/>
          </a:prstGeom>
        </p:spPr>
      </p:pic>
      <p:pic>
        <p:nvPicPr>
          <p:cNvPr id="7" name="Image 6" descr="Une image contenant personne, intérieur, assis, enfant&#10;&#10;Description générée automatiquement">
            <a:extLst>
              <a:ext uri="{FF2B5EF4-FFF2-40B4-BE49-F238E27FC236}">
                <a16:creationId xmlns:a16="http://schemas.microsoft.com/office/drawing/2014/main" id="{58383D1A-0EC5-954C-AC27-600F184632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86" t="490" r="14771" b="35763"/>
          <a:stretch/>
        </p:blipFill>
        <p:spPr>
          <a:xfrm>
            <a:off x="5869171" y="2732511"/>
            <a:ext cx="3737111" cy="33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953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8B5BF-7720-354F-A052-7A40D6DC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33" y="-41911"/>
            <a:ext cx="10515600" cy="1325563"/>
          </a:xfrm>
        </p:spPr>
        <p:txBody>
          <a:bodyPr/>
          <a:lstStyle/>
          <a:p>
            <a:r>
              <a:rPr lang="fr-FR" dirty="0" err="1"/>
              <a:t>Mirado</a:t>
            </a:r>
            <a:r>
              <a:rPr lang="fr-FR" dirty="0"/>
              <a:t> 2 ans (42)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72E0E0-872C-774E-8B47-3CF1E5A3A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8144" y="1081398"/>
            <a:ext cx="10515600" cy="4351338"/>
          </a:xfrm>
        </p:spPr>
        <p:txBody>
          <a:bodyPr/>
          <a:lstStyle/>
          <a:p>
            <a:r>
              <a:rPr lang="fr-FR" dirty="0"/>
              <a:t>Fente unilatérale totale gauche</a:t>
            </a:r>
          </a:p>
          <a:p>
            <a:r>
              <a:rPr lang="fr-FR" dirty="0"/>
              <a:t>Op le 19/11 : 2</a:t>
            </a:r>
            <a:r>
              <a:rPr lang="fr-FR" baseline="30000" dirty="0"/>
              <a:t>ème</a:t>
            </a:r>
            <a:r>
              <a:rPr lang="fr-FR" dirty="0"/>
              <a:t> temps fermeture palatine + retouche lèvre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475B61-3C20-9A44-8951-E37C7C220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41" t="9899" r="40790" b="51377"/>
          <a:stretch/>
        </p:blipFill>
        <p:spPr>
          <a:xfrm>
            <a:off x="582584" y="2213152"/>
            <a:ext cx="3989416" cy="3848326"/>
          </a:xfrm>
          <a:prstGeom prst="rect">
            <a:avLst/>
          </a:prstGeom>
        </p:spPr>
      </p:pic>
      <p:pic>
        <p:nvPicPr>
          <p:cNvPr id="7" name="Image 6" descr="Une image contenant personne, homme, souriant, posant&#10;&#10;Description générée automatiquement">
            <a:extLst>
              <a:ext uri="{FF2B5EF4-FFF2-40B4-BE49-F238E27FC236}">
                <a16:creationId xmlns:a16="http://schemas.microsoft.com/office/drawing/2014/main" id="{1BD47D75-51E6-1A44-A4A8-893C56533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73" t="-3441" r="9778" b="27221"/>
          <a:stretch/>
        </p:blipFill>
        <p:spPr>
          <a:xfrm>
            <a:off x="5826642" y="2083982"/>
            <a:ext cx="3612214" cy="39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211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10257-688C-DF45-BBC3-B62E1690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53"/>
            <a:ext cx="10515600" cy="1325563"/>
          </a:xfrm>
        </p:spPr>
        <p:txBody>
          <a:bodyPr/>
          <a:lstStyle/>
          <a:p>
            <a:r>
              <a:rPr lang="fr-FR" dirty="0"/>
              <a:t>Manuel (68)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90BD8D-16FB-D342-94C7-8DE4EA5E8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10" y="1182052"/>
            <a:ext cx="10515600" cy="4351338"/>
          </a:xfrm>
        </p:spPr>
        <p:txBody>
          <a:bodyPr/>
          <a:lstStyle/>
          <a:p>
            <a:r>
              <a:rPr lang="fr-FR" dirty="0"/>
              <a:t>Tumeur maxillaire</a:t>
            </a:r>
          </a:p>
          <a:p>
            <a:r>
              <a:rPr lang="fr-FR" dirty="0"/>
              <a:t>Op le 19/11 AG : </a:t>
            </a:r>
            <a:r>
              <a:rPr lang="fr-FR" dirty="0" err="1"/>
              <a:t>exerese</a:t>
            </a:r>
            <a:r>
              <a:rPr lang="fr-FR" dirty="0"/>
              <a:t> par voie </a:t>
            </a:r>
            <a:r>
              <a:rPr lang="fr-FR" dirty="0" err="1"/>
              <a:t>endobuccale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23FD55-05DD-7444-87AF-FA1CC98AE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55" t="2269" r="11027" b="33599"/>
          <a:stretch/>
        </p:blipFill>
        <p:spPr>
          <a:xfrm>
            <a:off x="431321" y="2702064"/>
            <a:ext cx="3709358" cy="29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3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DCA8AD-CE51-874A-BAED-F9848EA2A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72" y="18255"/>
            <a:ext cx="10515600" cy="1325563"/>
          </a:xfrm>
        </p:spPr>
        <p:txBody>
          <a:bodyPr/>
          <a:lstStyle/>
          <a:p>
            <a:r>
              <a:rPr lang="fr-FR" dirty="0" err="1"/>
              <a:t>Tsila</a:t>
            </a:r>
            <a:r>
              <a:rPr lang="fr-FR" dirty="0"/>
              <a:t> 1an (101)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135EA5-1410-8B4C-A16C-62510E3EA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90" y="1006792"/>
            <a:ext cx="10515600" cy="4351338"/>
          </a:xfrm>
        </p:spPr>
        <p:txBody>
          <a:bodyPr/>
          <a:lstStyle/>
          <a:p>
            <a:r>
              <a:rPr lang="fr-FR" dirty="0"/>
              <a:t>Fente totale unilatérale gauche</a:t>
            </a:r>
          </a:p>
          <a:p>
            <a:r>
              <a:rPr lang="fr-FR" dirty="0"/>
              <a:t>Op le 19/11 : Premier temps </a:t>
            </a:r>
            <a:r>
              <a:rPr lang="fr-FR" dirty="0" err="1"/>
              <a:t>chéilorhinoplastie</a:t>
            </a:r>
            <a:r>
              <a:rPr lang="fr-FR" dirty="0"/>
              <a:t> + </a:t>
            </a:r>
            <a:r>
              <a:rPr lang="fr-FR" dirty="0" err="1"/>
              <a:t>véloplastie</a:t>
            </a:r>
            <a:r>
              <a:rPr lang="fr-FR" dirty="0"/>
              <a:t> </a:t>
            </a:r>
            <a:r>
              <a:rPr lang="fr-FR" dirty="0" err="1"/>
              <a:t>intravélaire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4A335F-B1CE-2A46-9A4B-8A99B2E4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" t="3475" r="49880" b="15842"/>
          <a:stretch/>
        </p:blipFill>
        <p:spPr>
          <a:xfrm rot="5400000">
            <a:off x="1113774" y="2319100"/>
            <a:ext cx="3388704" cy="421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980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AEF0A-C854-B54A-8A2C-710B6725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4788"/>
            <a:ext cx="10515600" cy="1325563"/>
          </a:xfrm>
        </p:spPr>
        <p:txBody>
          <a:bodyPr/>
          <a:lstStyle/>
          <a:p>
            <a:r>
              <a:rPr lang="fr-FR" dirty="0"/>
              <a:t>Alicia 4 ans (116)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67B752-5A43-2A44-83C6-795FC079D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4961"/>
            <a:ext cx="10515600" cy="4351338"/>
          </a:xfrm>
        </p:spPr>
        <p:txBody>
          <a:bodyPr/>
          <a:lstStyle/>
          <a:p>
            <a:r>
              <a:rPr lang="fr-FR" dirty="0"/>
              <a:t>Malformation veineuse </a:t>
            </a:r>
            <a:r>
              <a:rPr lang="fr-FR" dirty="0" err="1"/>
              <a:t>prétragienne-rétroauriculaire</a:t>
            </a:r>
            <a:endParaRPr lang="fr-FR" dirty="0"/>
          </a:p>
          <a:p>
            <a:r>
              <a:rPr lang="fr-FR" dirty="0"/>
              <a:t>Op le 19/11 : </a:t>
            </a:r>
            <a:r>
              <a:rPr lang="fr-FR" dirty="0" err="1"/>
              <a:t>Exerese</a:t>
            </a:r>
            <a:r>
              <a:rPr lang="fr-FR" dirty="0"/>
              <a:t> par voie de lifting + hémostase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03AC5C-7D32-384C-A0CF-46D56B86A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4" y="2053925"/>
            <a:ext cx="3340100" cy="2501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0FC4CB-99E0-0249-99BE-46C572AC4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94" y="4356100"/>
            <a:ext cx="3340100" cy="2501900"/>
          </a:xfrm>
          <a:prstGeom prst="rect">
            <a:avLst/>
          </a:prstGeom>
        </p:spPr>
      </p:pic>
      <p:pic>
        <p:nvPicPr>
          <p:cNvPr id="9" name="Image 8" descr="Une image contenant personne, intérieur, homme, jeune&#10;&#10;Description générée automatiquement">
            <a:extLst>
              <a:ext uri="{FF2B5EF4-FFF2-40B4-BE49-F238E27FC236}">
                <a16:creationId xmlns:a16="http://schemas.microsoft.com/office/drawing/2014/main" id="{EF758D72-B004-9147-A673-3178334D29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26" b="24757"/>
          <a:stretch/>
        </p:blipFill>
        <p:spPr>
          <a:xfrm>
            <a:off x="5762846" y="2178049"/>
            <a:ext cx="4752754" cy="44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706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CFAB85-4B68-BA47-81F2-EF2B8247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1626"/>
            <a:ext cx="10515600" cy="1325563"/>
          </a:xfrm>
        </p:spPr>
        <p:txBody>
          <a:bodyPr/>
          <a:lstStyle/>
          <a:p>
            <a:r>
              <a:rPr lang="fr-FR" dirty="0" err="1"/>
              <a:t>Tinasoa</a:t>
            </a:r>
            <a:r>
              <a:rPr lang="fr-FR" dirty="0"/>
              <a:t> 9 mois (117)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24EE74-6AFB-F34C-8951-1D343358F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7100"/>
            <a:ext cx="10515600" cy="4351338"/>
          </a:xfrm>
        </p:spPr>
        <p:txBody>
          <a:bodyPr/>
          <a:lstStyle/>
          <a:p>
            <a:r>
              <a:rPr lang="fr-FR" dirty="0"/>
              <a:t>Séquence de Pierre Robin</a:t>
            </a:r>
          </a:p>
          <a:p>
            <a:r>
              <a:rPr lang="fr-FR" dirty="0"/>
              <a:t>Op le 19/11 Fermeture voile + palais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C552C8-13C6-CB40-ACB8-69038DF06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7" r="45222" b="47018"/>
          <a:stretch/>
        </p:blipFill>
        <p:spPr>
          <a:xfrm>
            <a:off x="1138687" y="2428336"/>
            <a:ext cx="3260785" cy="30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211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0698ED-6565-EA41-B919-B1A791A32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591"/>
            <a:ext cx="10515600" cy="1325563"/>
          </a:xfrm>
        </p:spPr>
        <p:txBody>
          <a:bodyPr/>
          <a:lstStyle/>
          <a:p>
            <a:r>
              <a:rPr lang="fr-FR" dirty="0" err="1"/>
              <a:t>Safidysoa</a:t>
            </a:r>
            <a:r>
              <a:rPr lang="fr-FR" dirty="0"/>
              <a:t> 3 ans (96)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8E64A-5C0B-034D-8AD4-7B0B1818F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2690"/>
            <a:ext cx="10515600" cy="4351338"/>
          </a:xfrm>
        </p:spPr>
        <p:txBody>
          <a:bodyPr/>
          <a:lstStyle/>
          <a:p>
            <a:r>
              <a:rPr lang="fr-FR" dirty="0" err="1"/>
              <a:t>Ankyloglossie</a:t>
            </a:r>
            <a:r>
              <a:rPr lang="fr-FR" dirty="0"/>
              <a:t> </a:t>
            </a:r>
          </a:p>
          <a:p>
            <a:r>
              <a:rPr lang="fr-FR" dirty="0"/>
              <a:t>Op le 19/11 sous AG : </a:t>
            </a:r>
            <a:r>
              <a:rPr lang="fr-FR" dirty="0" err="1"/>
              <a:t>Frenectomie</a:t>
            </a:r>
            <a:r>
              <a:rPr lang="fr-FR" dirty="0"/>
              <a:t> + Plastie en Z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623F02-AB39-4440-B7C0-3E7F0D98F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3"/>
          <a:stretch/>
        </p:blipFill>
        <p:spPr>
          <a:xfrm>
            <a:off x="431320" y="2528253"/>
            <a:ext cx="3588590" cy="37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38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9E3972-8488-D643-BB94-EEA602C79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20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Flinette</a:t>
            </a:r>
            <a:r>
              <a:rPr lang="fr-FR" sz="3600" dirty="0"/>
              <a:t> 14 ans (3)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C09B8F-45A9-F340-98A1-6AF318C5D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0587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Séquelle de </a:t>
            </a:r>
            <a:r>
              <a:rPr lang="fr-FR" sz="1800" dirty="0" err="1"/>
              <a:t>Noma</a:t>
            </a:r>
            <a:r>
              <a:rPr lang="fr-FR" sz="1800" dirty="0"/>
              <a:t> (Reconstruction par frontal lors mission </a:t>
            </a:r>
            <a:r>
              <a:rPr lang="fr-FR" sz="1800" dirty="0" err="1"/>
              <a:t>Garmi</a:t>
            </a:r>
            <a:r>
              <a:rPr lang="fr-FR" sz="1800" dirty="0"/>
              <a:t>)</a:t>
            </a:r>
          </a:p>
          <a:p>
            <a:r>
              <a:rPr lang="fr-FR" sz="1800" dirty="0"/>
              <a:t>Op le 19/11 : Armement du frontal par greffon osseux (</a:t>
            </a:r>
            <a:r>
              <a:rPr lang="fr-FR" sz="1800" dirty="0" err="1"/>
              <a:t>dorsum</a:t>
            </a:r>
            <a:r>
              <a:rPr lang="fr-FR" sz="1800" dirty="0"/>
              <a:t> + étai </a:t>
            </a:r>
            <a:r>
              <a:rPr lang="fr-FR" sz="1800" dirty="0" err="1"/>
              <a:t>columellaire</a:t>
            </a:r>
            <a:r>
              <a:rPr lang="fr-FR" sz="1800" dirty="0"/>
              <a:t>) prélevé en iliaque + allongement </a:t>
            </a:r>
            <a:r>
              <a:rPr lang="fr-FR" sz="1800" dirty="0" err="1"/>
              <a:t>columellaire</a:t>
            </a:r>
            <a:r>
              <a:rPr lang="fr-FR" sz="1800" dirty="0"/>
              <a:t> par lambeau en fourche de </a:t>
            </a:r>
            <a:r>
              <a:rPr lang="fr-FR" sz="1800" dirty="0" err="1"/>
              <a:t>Millard</a:t>
            </a:r>
            <a:endParaRPr lang="fr-FR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A691FA-C67F-1542-B210-6FA95F1AE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97" t="3673" r="23930" b="44391"/>
          <a:stretch/>
        </p:blipFill>
        <p:spPr>
          <a:xfrm>
            <a:off x="299093" y="2346385"/>
            <a:ext cx="4291299" cy="3921334"/>
          </a:xfrm>
          <a:prstGeom prst="rect">
            <a:avLst/>
          </a:prstGeom>
        </p:spPr>
      </p:pic>
      <p:pic>
        <p:nvPicPr>
          <p:cNvPr id="7" name="Image 6" descr="Une image contenant personne, intérieur, homme, jeune&#10;&#10;Description générée automatiquement">
            <a:extLst>
              <a:ext uri="{FF2B5EF4-FFF2-40B4-BE49-F238E27FC236}">
                <a16:creationId xmlns:a16="http://schemas.microsoft.com/office/drawing/2014/main" id="{9E8820B4-4F58-1942-A3E7-CD4C56AA5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8871" y="2838717"/>
            <a:ext cx="3923738" cy="29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0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50B49-783B-6A4D-AF06-170E4BB7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Daniel (64)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138E4A-7256-3749-9FCD-691A9A674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9248"/>
            <a:ext cx="10515600" cy="4351338"/>
          </a:xfrm>
        </p:spPr>
        <p:txBody>
          <a:bodyPr/>
          <a:lstStyle/>
          <a:p>
            <a:r>
              <a:rPr lang="fr-FR" sz="1800" dirty="0"/>
              <a:t>Amputation de lèvre traumatique, </a:t>
            </a:r>
            <a:r>
              <a:rPr lang="fr-FR" sz="1800" dirty="0" err="1"/>
              <a:t>multiopéré</a:t>
            </a:r>
            <a:endParaRPr lang="fr-FR" sz="1800" dirty="0"/>
          </a:p>
          <a:p>
            <a:r>
              <a:rPr lang="fr-FR" sz="1800" dirty="0"/>
              <a:t>Op le 12/11 Chéiloplastie : libération bride gauche + lambeau d’avancée à droite type Camille Bernard</a:t>
            </a:r>
          </a:p>
          <a:p>
            <a:r>
              <a:rPr lang="fr-FR" sz="1800" dirty="0"/>
              <a:t>Suites post op marquées par </a:t>
            </a:r>
            <a:r>
              <a:rPr lang="fr-FR" sz="1800" dirty="0" err="1"/>
              <a:t>microstomie</a:t>
            </a:r>
            <a:r>
              <a:rPr lang="fr-FR" sz="1800" dirty="0"/>
              <a:t> et </a:t>
            </a:r>
            <a:r>
              <a:rPr lang="fr-FR" sz="1800" dirty="0" err="1"/>
              <a:t>déscicatrice</a:t>
            </a:r>
            <a:r>
              <a:rPr lang="fr-FR" sz="1800" dirty="0"/>
              <a:t> fragile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AF4067-FB23-4249-9D73-D703ED882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9" t="6985" r="32866" b="39410"/>
          <a:stretch/>
        </p:blipFill>
        <p:spPr>
          <a:xfrm>
            <a:off x="2211265" y="2218667"/>
            <a:ext cx="3480778" cy="4212912"/>
          </a:xfrm>
          <a:prstGeom prst="rect">
            <a:avLst/>
          </a:prstGeom>
        </p:spPr>
      </p:pic>
      <p:pic>
        <p:nvPicPr>
          <p:cNvPr id="7" name="Image 6" descr="Une image contenant personne, intérieur, homme, tenant&#10;&#10;Description générée automatiquement">
            <a:extLst>
              <a:ext uri="{FF2B5EF4-FFF2-40B4-BE49-F238E27FC236}">
                <a16:creationId xmlns:a16="http://schemas.microsoft.com/office/drawing/2014/main" id="{1ABBE6D3-06DF-4C4D-8BD4-A8A80C0B4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35" t="-3195" r="20166" b="33180"/>
          <a:stretch/>
        </p:blipFill>
        <p:spPr>
          <a:xfrm>
            <a:off x="7033847" y="1945038"/>
            <a:ext cx="3024554" cy="451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080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1A5D77-8DF7-CC47-A77B-2C9B8A7F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20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Richard (46)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73FF7B-5393-1942-8C24-005CC5B2E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268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Malformation veineuse jugale </a:t>
            </a:r>
          </a:p>
          <a:p>
            <a:r>
              <a:rPr lang="fr-FR" sz="1800" dirty="0"/>
              <a:t>Op le 19/11 sous AG : </a:t>
            </a:r>
            <a:r>
              <a:rPr lang="fr-FR" sz="1800" dirty="0" err="1"/>
              <a:t>Exerese</a:t>
            </a:r>
            <a:r>
              <a:rPr lang="fr-FR" sz="1800" dirty="0"/>
              <a:t> par voie de lifting ; dissection et ligature du pédicule (sur vaisseaux maxillaires)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E460D0-978D-DF44-AB3A-F01382169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35" t="6887" r="19744" b="32709"/>
          <a:stretch/>
        </p:blipFill>
        <p:spPr>
          <a:xfrm>
            <a:off x="396816" y="2332831"/>
            <a:ext cx="3899139" cy="3712357"/>
          </a:xfrm>
          <a:prstGeom prst="rect">
            <a:avLst/>
          </a:prstGeom>
        </p:spPr>
      </p:pic>
      <p:pic>
        <p:nvPicPr>
          <p:cNvPr id="7" name="Image 6" descr="Une image contenant personne, intérieur, homme, souriant&#10;&#10;Description générée automatiquement">
            <a:extLst>
              <a:ext uri="{FF2B5EF4-FFF2-40B4-BE49-F238E27FC236}">
                <a16:creationId xmlns:a16="http://schemas.microsoft.com/office/drawing/2014/main" id="{14E1D9B7-2D1B-4D46-A152-5F121B177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9" r="21138" b="19614"/>
          <a:stretch/>
        </p:blipFill>
        <p:spPr>
          <a:xfrm>
            <a:off x="5677786" y="2295893"/>
            <a:ext cx="3423684" cy="42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56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CA71FE-7C51-F34B-B17B-E549D820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3513"/>
            <a:ext cx="10515600" cy="1325563"/>
          </a:xfrm>
        </p:spPr>
        <p:txBody>
          <a:bodyPr/>
          <a:lstStyle/>
          <a:p>
            <a:r>
              <a:rPr lang="fr-FR" dirty="0"/>
              <a:t>Maradona (97)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5C87AE-87C4-EA4F-881E-6F3D9582B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7" y="977106"/>
            <a:ext cx="10515600" cy="4351338"/>
          </a:xfrm>
        </p:spPr>
        <p:txBody>
          <a:bodyPr/>
          <a:lstStyle/>
          <a:p>
            <a:r>
              <a:rPr lang="fr-FR" dirty="0"/>
              <a:t>Kyste maxillaire</a:t>
            </a:r>
          </a:p>
          <a:p>
            <a:r>
              <a:rPr lang="fr-FR" dirty="0"/>
              <a:t>Op le 19/11 sous AL : </a:t>
            </a:r>
            <a:r>
              <a:rPr lang="fr-FR" dirty="0" err="1"/>
              <a:t>Exerese</a:t>
            </a:r>
            <a:r>
              <a:rPr lang="fr-FR" dirty="0"/>
              <a:t> par voie </a:t>
            </a:r>
            <a:r>
              <a:rPr lang="fr-FR" dirty="0" err="1"/>
              <a:t>endobuccale</a:t>
            </a:r>
            <a:r>
              <a:rPr lang="fr-FR" dirty="0"/>
              <a:t> (énucléation)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C11C70-0A1B-CF4E-B452-C8CBF364E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76577" y="2858808"/>
            <a:ext cx="4432262" cy="33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602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3A1DD-AC42-2F40-876A-B72F68D1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207"/>
            <a:ext cx="10515600" cy="1325563"/>
          </a:xfrm>
        </p:spPr>
        <p:txBody>
          <a:bodyPr/>
          <a:lstStyle/>
          <a:p>
            <a:r>
              <a:rPr lang="fr-FR" dirty="0"/>
              <a:t>Jean Olé (124)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A2FA77-1CD1-3A40-BB99-A6DC0AD27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268"/>
            <a:ext cx="10515600" cy="4351338"/>
          </a:xfrm>
        </p:spPr>
        <p:txBody>
          <a:bodyPr/>
          <a:lstStyle/>
          <a:p>
            <a:r>
              <a:rPr lang="fr-FR" dirty="0"/>
              <a:t>Kyste sébacé cervical</a:t>
            </a:r>
          </a:p>
          <a:p>
            <a:r>
              <a:rPr lang="fr-FR" dirty="0"/>
              <a:t>Op le 19/11 : </a:t>
            </a:r>
            <a:r>
              <a:rPr lang="fr-FR" dirty="0" err="1"/>
              <a:t>Exerese</a:t>
            </a:r>
            <a:r>
              <a:rPr lang="fr-FR" dirty="0"/>
              <a:t> sous 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D77626-5BDB-444F-81D4-1116E6512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7" r="19895" b="24696"/>
          <a:stretch/>
        </p:blipFill>
        <p:spPr>
          <a:xfrm>
            <a:off x="779253" y="2332831"/>
            <a:ext cx="3644378" cy="3639727"/>
          </a:xfrm>
          <a:prstGeom prst="rect">
            <a:avLst/>
          </a:prstGeom>
        </p:spPr>
      </p:pic>
      <p:pic>
        <p:nvPicPr>
          <p:cNvPr id="7" name="Image 6" descr="Une image contenant personne, intérieur, homme, tenant&#10;&#10;Description générée automatiquement">
            <a:extLst>
              <a:ext uri="{FF2B5EF4-FFF2-40B4-BE49-F238E27FC236}">
                <a16:creationId xmlns:a16="http://schemas.microsoft.com/office/drawing/2014/main" id="{24053F7C-273E-9B4C-B0ED-C0E4F4C80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80"/>
          <a:stretch/>
        </p:blipFill>
        <p:spPr>
          <a:xfrm>
            <a:off x="5595530" y="2290815"/>
            <a:ext cx="3644378" cy="39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333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24519-6A4D-DE42-B024-73DE5C40F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1626"/>
            <a:ext cx="10515600" cy="1325563"/>
          </a:xfrm>
        </p:spPr>
        <p:txBody>
          <a:bodyPr/>
          <a:lstStyle/>
          <a:p>
            <a:r>
              <a:rPr lang="fr-FR" dirty="0"/>
              <a:t>Omega (86)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D5452A-1E66-DD44-80F6-A781E7316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7100"/>
            <a:ext cx="10515600" cy="4351338"/>
          </a:xfrm>
        </p:spPr>
        <p:txBody>
          <a:bodyPr/>
          <a:lstStyle/>
          <a:p>
            <a:r>
              <a:rPr lang="fr-FR" dirty="0"/>
              <a:t>Kyste sébacé sous maxillaire gauche </a:t>
            </a:r>
          </a:p>
          <a:p>
            <a:r>
              <a:rPr lang="fr-FR" dirty="0"/>
              <a:t>Op le 19/11 : </a:t>
            </a:r>
            <a:r>
              <a:rPr lang="fr-FR" dirty="0" err="1"/>
              <a:t>Exerese</a:t>
            </a:r>
            <a:r>
              <a:rPr lang="fr-FR" dirty="0"/>
              <a:t> sous 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5FCCF1-B38B-464F-B3CB-8FD0F193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9" y="2252663"/>
            <a:ext cx="425566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261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F545AE-2E53-5B4F-A072-F7FC77D2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3513"/>
            <a:ext cx="10515600" cy="1325563"/>
          </a:xfrm>
        </p:spPr>
        <p:txBody>
          <a:bodyPr/>
          <a:lstStyle/>
          <a:p>
            <a:r>
              <a:rPr lang="fr-FR" dirty="0" err="1"/>
              <a:t>Todisoa</a:t>
            </a:r>
            <a:r>
              <a:rPr lang="fr-FR" dirty="0"/>
              <a:t> (87)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6AB9F8-76F0-B942-814D-6292034D9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7106"/>
            <a:ext cx="10515600" cy="4351338"/>
          </a:xfrm>
        </p:spPr>
        <p:txBody>
          <a:bodyPr/>
          <a:lstStyle/>
          <a:p>
            <a:r>
              <a:rPr lang="fr-FR" dirty="0" err="1"/>
              <a:t>Chéloides</a:t>
            </a:r>
            <a:r>
              <a:rPr lang="fr-FR" dirty="0"/>
              <a:t> lobe oreille x 2</a:t>
            </a:r>
          </a:p>
          <a:p>
            <a:r>
              <a:rPr lang="fr-FR" dirty="0"/>
              <a:t>Op le 19/11 : Résection intra-</a:t>
            </a:r>
            <a:r>
              <a:rPr lang="fr-FR" dirty="0" err="1"/>
              <a:t>chéloidienne</a:t>
            </a:r>
            <a:r>
              <a:rPr lang="fr-FR" dirty="0"/>
              <a:t> + </a:t>
            </a:r>
            <a:r>
              <a:rPr lang="fr-FR" dirty="0" err="1"/>
              <a:t>kenacort</a:t>
            </a:r>
            <a:r>
              <a:rPr lang="fr-FR" dirty="0"/>
              <a:t> + compressif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8DC940-0AC0-654C-A93C-3772A8743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8" r="37223" b="17240"/>
          <a:stretch/>
        </p:blipFill>
        <p:spPr>
          <a:xfrm rot="5400000">
            <a:off x="390986" y="2532786"/>
            <a:ext cx="3287250" cy="3137570"/>
          </a:xfrm>
          <a:prstGeom prst="rect">
            <a:avLst/>
          </a:prstGeom>
        </p:spPr>
      </p:pic>
      <p:pic>
        <p:nvPicPr>
          <p:cNvPr id="7" name="Image 6" descr="Une image contenant personne, intérieur, assis, table&#10;&#10;Description générée automatiquement">
            <a:extLst>
              <a:ext uri="{FF2B5EF4-FFF2-40B4-BE49-F238E27FC236}">
                <a16:creationId xmlns:a16="http://schemas.microsoft.com/office/drawing/2014/main" id="{E73B4618-D4FF-914B-B33F-D7A3E1EB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866" y="2527108"/>
            <a:ext cx="3739855" cy="280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214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1B98B9-3491-0747-BF23-0E0A83D6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Mercredi 20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27D430-3A5B-B24F-9485-4D1AB6AB6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1100" dirty="0"/>
              <a:t>Opérés (14)</a:t>
            </a:r>
          </a:p>
          <a:p>
            <a:pPr lvl="1"/>
            <a:r>
              <a:rPr lang="fr-FR" sz="1100" dirty="0"/>
              <a:t>118 Fente </a:t>
            </a:r>
            <a:r>
              <a:rPr lang="fr-FR" sz="1100" dirty="0" err="1"/>
              <a:t>labio</a:t>
            </a:r>
            <a:r>
              <a:rPr lang="fr-FR" sz="1100" dirty="0"/>
              <a:t> alvéolaire fermeture </a:t>
            </a:r>
            <a:r>
              <a:rPr lang="fr-FR" sz="1100" dirty="0" err="1"/>
              <a:t>levre</a:t>
            </a:r>
            <a:r>
              <a:rPr lang="fr-FR" sz="1100" dirty="0"/>
              <a:t> AG</a:t>
            </a:r>
          </a:p>
          <a:p>
            <a:pPr lvl="1"/>
            <a:r>
              <a:rPr lang="fr-FR" sz="1100" dirty="0"/>
              <a:t>115 Epulis AG</a:t>
            </a:r>
          </a:p>
          <a:p>
            <a:pPr lvl="1"/>
            <a:r>
              <a:rPr lang="fr-FR" sz="1100" dirty="0"/>
              <a:t>126 lipome cuisse Hypnose</a:t>
            </a:r>
          </a:p>
          <a:p>
            <a:pPr lvl="1"/>
            <a:r>
              <a:rPr lang="fr-FR" sz="1100" dirty="0"/>
              <a:t>125 </a:t>
            </a:r>
            <a:r>
              <a:rPr lang="fr-FR" sz="1100" dirty="0" err="1"/>
              <a:t>Pharyngoplastie</a:t>
            </a:r>
            <a:r>
              <a:rPr lang="fr-FR" sz="1100" dirty="0"/>
              <a:t> AG</a:t>
            </a:r>
          </a:p>
          <a:p>
            <a:pPr lvl="1"/>
            <a:r>
              <a:rPr lang="fr-FR" sz="1100" dirty="0"/>
              <a:t>95 Fermeture voile + palais AG</a:t>
            </a:r>
          </a:p>
          <a:p>
            <a:pPr lvl="1"/>
            <a:r>
              <a:rPr lang="fr-FR" sz="1100" dirty="0"/>
              <a:t>121 fermeture </a:t>
            </a:r>
            <a:r>
              <a:rPr lang="fr-FR" sz="1100" dirty="0" err="1"/>
              <a:t>labio</a:t>
            </a:r>
            <a:r>
              <a:rPr lang="fr-FR" sz="1100" dirty="0"/>
              <a:t> alvéolaire AG</a:t>
            </a:r>
          </a:p>
          <a:p>
            <a:pPr lvl="1"/>
            <a:r>
              <a:rPr lang="fr-FR" sz="1100" dirty="0"/>
              <a:t>129 </a:t>
            </a:r>
            <a:r>
              <a:rPr lang="fr-FR" sz="1100" dirty="0" err="1"/>
              <a:t>Pharyngoplastie</a:t>
            </a:r>
            <a:r>
              <a:rPr lang="fr-FR" sz="1100" dirty="0"/>
              <a:t> AG</a:t>
            </a:r>
          </a:p>
          <a:p>
            <a:pPr lvl="1"/>
            <a:r>
              <a:rPr lang="fr-FR" sz="1100" dirty="0"/>
              <a:t>16 </a:t>
            </a:r>
            <a:r>
              <a:rPr lang="fr-FR" sz="1100" dirty="0" err="1"/>
              <a:t>chéloide</a:t>
            </a:r>
            <a:r>
              <a:rPr lang="fr-FR" sz="1100" dirty="0"/>
              <a:t> oreille AL</a:t>
            </a:r>
          </a:p>
          <a:p>
            <a:pPr lvl="1"/>
            <a:r>
              <a:rPr lang="fr-FR" sz="1100" dirty="0"/>
              <a:t>127 loupes multiples Hypnose</a:t>
            </a:r>
          </a:p>
          <a:p>
            <a:pPr lvl="1"/>
            <a:r>
              <a:rPr lang="fr-FR" sz="1100" dirty="0"/>
              <a:t>128 loupes multiples Hypnose</a:t>
            </a:r>
          </a:p>
          <a:p>
            <a:pPr lvl="1"/>
            <a:r>
              <a:rPr lang="fr-FR" sz="1100" dirty="0"/>
              <a:t>134 loupe vertex AL</a:t>
            </a:r>
          </a:p>
          <a:p>
            <a:pPr lvl="1"/>
            <a:r>
              <a:rPr lang="fr-FR" sz="1100" dirty="0"/>
              <a:t>135 kyste </a:t>
            </a:r>
            <a:r>
              <a:rPr lang="fr-FR" sz="1100" dirty="0" err="1"/>
              <a:t>paupiere</a:t>
            </a:r>
            <a:r>
              <a:rPr lang="fr-FR" sz="1100" dirty="0"/>
              <a:t> AL</a:t>
            </a:r>
          </a:p>
          <a:p>
            <a:pPr lvl="1"/>
            <a:r>
              <a:rPr lang="fr-FR" sz="1100" dirty="0"/>
              <a:t>136 kyste cervical AL</a:t>
            </a:r>
          </a:p>
          <a:p>
            <a:pPr lvl="1"/>
            <a:r>
              <a:rPr lang="fr-FR" sz="1100" dirty="0"/>
              <a:t>131 lipome thoracique + jambe G AL</a:t>
            </a:r>
          </a:p>
          <a:p>
            <a:pPr lvl="1"/>
            <a:r>
              <a:rPr lang="fr-FR" sz="1100" dirty="0"/>
              <a:t>84 </a:t>
            </a:r>
            <a:r>
              <a:rPr lang="fr-FR" sz="1100" dirty="0" err="1"/>
              <a:t>evacuation</a:t>
            </a:r>
            <a:r>
              <a:rPr lang="fr-FR" sz="1100" dirty="0"/>
              <a:t> hématome AL</a:t>
            </a:r>
          </a:p>
        </p:txBody>
      </p:sp>
      <p:pic>
        <p:nvPicPr>
          <p:cNvPr id="5" name="Image 4" descr="Une image contenant intérieur, personne, pièce, bleu&#10;&#10;Description générée automatiquement">
            <a:extLst>
              <a:ext uri="{FF2B5EF4-FFF2-40B4-BE49-F238E27FC236}">
                <a16:creationId xmlns:a16="http://schemas.microsoft.com/office/drawing/2014/main" id="{85395016-2C3E-7442-84C9-17C3C3357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4" r="20605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0025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4F891-FE1B-C249-B764-58411835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6232"/>
            <a:ext cx="10515600" cy="1325563"/>
          </a:xfrm>
        </p:spPr>
        <p:txBody>
          <a:bodyPr/>
          <a:lstStyle/>
          <a:p>
            <a:r>
              <a:rPr lang="fr-FR" dirty="0"/>
              <a:t>Sandra 1 an (118)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CA15D6-BFE7-1044-BBE3-7FAEE26F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46046"/>
            <a:ext cx="10515600" cy="4351338"/>
          </a:xfrm>
        </p:spPr>
        <p:txBody>
          <a:bodyPr/>
          <a:lstStyle/>
          <a:p>
            <a:r>
              <a:rPr lang="fr-FR" dirty="0"/>
              <a:t>Fente </a:t>
            </a:r>
            <a:r>
              <a:rPr lang="fr-FR" dirty="0" err="1"/>
              <a:t>labio</a:t>
            </a:r>
            <a:r>
              <a:rPr lang="fr-FR" dirty="0"/>
              <a:t>-alvéolaire gauche</a:t>
            </a:r>
          </a:p>
          <a:p>
            <a:r>
              <a:rPr lang="fr-FR" dirty="0"/>
              <a:t>Op le 20/11 : premier temps, </a:t>
            </a:r>
            <a:r>
              <a:rPr lang="fr-FR" dirty="0" err="1"/>
              <a:t>chéilo</a:t>
            </a:r>
            <a:r>
              <a:rPr lang="fr-FR" dirty="0"/>
              <a:t>-rhinoplastie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0C7407-9BF8-314C-A96E-545013C0B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5" y="3021715"/>
            <a:ext cx="4972213" cy="37244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54F03A-1B12-7D40-B824-90546324E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247" y="3021715"/>
            <a:ext cx="4793498" cy="35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758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A4BA9-32BB-794D-BB4E-B79A2A85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fr-FR" dirty="0"/>
              <a:t>Emile (115)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763933-6AAF-544B-B8B7-C58ADB284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0515600" cy="4351338"/>
          </a:xfrm>
        </p:spPr>
        <p:txBody>
          <a:bodyPr/>
          <a:lstStyle/>
          <a:p>
            <a:r>
              <a:rPr lang="fr-FR" dirty="0"/>
              <a:t>Epulis</a:t>
            </a:r>
          </a:p>
          <a:p>
            <a:r>
              <a:rPr lang="fr-FR" dirty="0"/>
              <a:t>Op le 20/11 : Résection sous 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5F1913-ADB1-474D-AB44-11D1B64D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68" y="2578894"/>
            <a:ext cx="4265881" cy="319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38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78D34-D7CB-4041-A231-16E1B0DD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Raso</a:t>
            </a:r>
            <a:r>
              <a:rPr lang="fr-FR" sz="3600" dirty="0"/>
              <a:t> (126)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A2DEC6-E2D4-994C-BF85-A3196C43F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Lipome cuisse</a:t>
            </a:r>
          </a:p>
          <a:p>
            <a:r>
              <a:rPr lang="fr-FR" sz="1800" dirty="0"/>
              <a:t>Op le 20/11 : Enucléation + résection cutanée en fuseau sous hypnose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DAA610-AE0A-2E45-9D73-7F5737148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11924" y="2655869"/>
            <a:ext cx="4560847" cy="3416300"/>
          </a:xfrm>
          <a:prstGeom prst="rect">
            <a:avLst/>
          </a:prstGeom>
        </p:spPr>
      </p:pic>
      <p:pic>
        <p:nvPicPr>
          <p:cNvPr id="7" name="Image 6" descr="Une image contenant tatouage, intérieur, assis, table&#10;&#10;Description générée automatiquement">
            <a:extLst>
              <a:ext uri="{FF2B5EF4-FFF2-40B4-BE49-F238E27FC236}">
                <a16:creationId xmlns:a16="http://schemas.microsoft.com/office/drawing/2014/main" id="{F43A98F6-870B-B540-941E-1478832A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519" y="2578894"/>
            <a:ext cx="3340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566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F8075-153A-8F44-886A-9F96A0E8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Kevin 5 ans (125)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A99398-99FC-D342-916E-487B6D8B4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07" y="1325563"/>
            <a:ext cx="10515600" cy="4351338"/>
          </a:xfrm>
        </p:spPr>
        <p:txBody>
          <a:bodyPr/>
          <a:lstStyle/>
          <a:p>
            <a:r>
              <a:rPr lang="fr-FR" sz="1800" dirty="0"/>
              <a:t>Fente totale bilatérale</a:t>
            </a:r>
          </a:p>
          <a:p>
            <a:r>
              <a:rPr lang="fr-FR" sz="1800" dirty="0"/>
              <a:t>Insuffisance vélaire</a:t>
            </a:r>
          </a:p>
          <a:p>
            <a:r>
              <a:rPr lang="fr-FR" sz="1800" dirty="0"/>
              <a:t>Op le 20/11 : </a:t>
            </a:r>
            <a:r>
              <a:rPr lang="fr-FR" sz="1800" dirty="0" err="1"/>
              <a:t>Pharyngoplastie</a:t>
            </a:r>
            <a:r>
              <a:rPr lang="fr-FR" sz="1800" dirty="0"/>
              <a:t> selon </a:t>
            </a:r>
            <a:r>
              <a:rPr lang="fr-FR" sz="1800" dirty="0" err="1"/>
              <a:t>Orticochéa</a:t>
            </a:r>
            <a:r>
              <a:rPr lang="fr-FR" sz="1800" dirty="0"/>
              <a:t> + </a:t>
            </a:r>
            <a:r>
              <a:rPr lang="fr-FR" sz="1800" dirty="0" err="1"/>
              <a:t>frenectomie</a:t>
            </a:r>
            <a:endParaRPr lang="fr-FR" sz="18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5E27E1-DC4A-C045-8465-352A2753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56" y="2745874"/>
            <a:ext cx="4449193" cy="33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5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9FF7F1-61CF-A443-9D5C-9C0C12A0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Hermilala</a:t>
            </a:r>
            <a:r>
              <a:rPr lang="fr-FR" sz="3600" dirty="0"/>
              <a:t> (6)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510BD-1003-E142-9C43-92B1E2EC5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07268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 err="1"/>
              <a:t>Chéloide</a:t>
            </a:r>
            <a:r>
              <a:rPr lang="fr-FR" sz="1800" dirty="0"/>
              <a:t> oreille</a:t>
            </a:r>
          </a:p>
          <a:p>
            <a:r>
              <a:rPr lang="fr-FR" sz="1800" dirty="0"/>
              <a:t>Op le 12/11  sous AL : résection </a:t>
            </a:r>
            <a:r>
              <a:rPr lang="fr-FR" sz="1800" dirty="0" err="1"/>
              <a:t>intrachéloidienne</a:t>
            </a:r>
            <a:r>
              <a:rPr lang="fr-FR" sz="1800" dirty="0"/>
              <a:t> + </a:t>
            </a:r>
            <a:r>
              <a:rPr lang="fr-FR" sz="1800" dirty="0" err="1"/>
              <a:t>Kenacort</a:t>
            </a:r>
            <a:r>
              <a:rPr lang="fr-FR" sz="1800" dirty="0"/>
              <a:t> + compressif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937A224-8475-F549-98FA-2F8E75454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07" t="3232" r="19413" b="30702"/>
          <a:stretch/>
        </p:blipFill>
        <p:spPr>
          <a:xfrm>
            <a:off x="1676400" y="2332831"/>
            <a:ext cx="3325906" cy="3510902"/>
          </a:xfrm>
          <a:prstGeom prst="rect">
            <a:avLst/>
          </a:prstGeom>
        </p:spPr>
      </p:pic>
      <p:pic>
        <p:nvPicPr>
          <p:cNvPr id="9" name="Image 8" descr="Une image contenant personne, homme, téléphone, téléphone mobile&#10;&#10;Description générée automatiquement">
            <a:extLst>
              <a:ext uri="{FF2B5EF4-FFF2-40B4-BE49-F238E27FC236}">
                <a16:creationId xmlns:a16="http://schemas.microsoft.com/office/drawing/2014/main" id="{D35D8DBE-DA21-7242-AC4F-BD23B313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109" y="2439756"/>
            <a:ext cx="4131896" cy="309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958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692E3-F347-1E44-8ACE-D5EDB980F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Eyitina</a:t>
            </a:r>
            <a:r>
              <a:rPr lang="fr-FR" dirty="0"/>
              <a:t> 3 ans (95)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0602BE-EC59-2F43-943B-1FEDA7B12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Fente totale unilatérale droite</a:t>
            </a:r>
          </a:p>
          <a:p>
            <a:r>
              <a:rPr lang="fr-FR" dirty="0"/>
              <a:t>Op le 20/11 Fermeture voile + palais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921FE7-B5E1-9E4F-A9DC-918FFDBAC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3" t="11930"/>
          <a:stretch/>
        </p:blipFill>
        <p:spPr>
          <a:xfrm>
            <a:off x="838200" y="3429000"/>
            <a:ext cx="3340100" cy="234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908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377F6-751B-E944-8C2E-A788058A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Mariampisoa</a:t>
            </a:r>
            <a:r>
              <a:rPr lang="fr-FR" dirty="0"/>
              <a:t> (121)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5CBF61-D86C-864F-ADA7-0ECBDE169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Fente </a:t>
            </a:r>
            <a:r>
              <a:rPr lang="fr-FR" dirty="0" err="1"/>
              <a:t>labio</a:t>
            </a:r>
            <a:r>
              <a:rPr lang="fr-FR" dirty="0"/>
              <a:t>-alvéolaire droite séquellaire</a:t>
            </a:r>
          </a:p>
          <a:p>
            <a:r>
              <a:rPr lang="fr-FR" dirty="0"/>
              <a:t>Op le 20/11 : Reprise lèvre sous AG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D4D695-CC24-9C4F-A129-0D44C4E6A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8" y="3429000"/>
            <a:ext cx="3340100" cy="2501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7234FC-C5F2-914D-AB79-D840EF9D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022" y="3429000"/>
            <a:ext cx="3340100" cy="2501900"/>
          </a:xfrm>
          <a:prstGeom prst="rect">
            <a:avLst/>
          </a:prstGeom>
        </p:spPr>
      </p:pic>
      <p:pic>
        <p:nvPicPr>
          <p:cNvPr id="9" name="Image 8" descr="Une image contenant personne, homme, intérieur, regardant&#10;&#10;Description générée automatiquement">
            <a:extLst>
              <a:ext uri="{FF2B5EF4-FFF2-40B4-BE49-F238E27FC236}">
                <a16:creationId xmlns:a16="http://schemas.microsoft.com/office/drawing/2014/main" id="{AAAD9ADC-C9D1-B24D-ACAF-1FF39BBD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304" y="3429000"/>
            <a:ext cx="33401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972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1B98B9-3491-0747-BF23-0E0A83D6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fr-FR" dirty="0"/>
              <a:t>Jeudi 21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27D430-3A5B-B24F-9485-4D1AB6AB6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fr-FR" sz="1800"/>
              <a:t>Opérés</a:t>
            </a:r>
          </a:p>
          <a:p>
            <a:pPr lvl="1"/>
            <a:r>
              <a:rPr lang="fr-FR" sz="1800"/>
              <a:t>9 Parotidectomie AG</a:t>
            </a:r>
          </a:p>
          <a:p>
            <a:pPr lvl="1"/>
            <a:r>
              <a:rPr lang="fr-FR" sz="1800"/>
              <a:t>39 Parage + Reprise désunion AG </a:t>
            </a:r>
          </a:p>
          <a:p>
            <a:pPr lvl="1"/>
            <a:r>
              <a:rPr lang="fr-FR" sz="1800"/>
              <a:t>110 Lipome epaule droite AG</a:t>
            </a:r>
          </a:p>
          <a:p>
            <a:pPr lvl="1"/>
            <a:r>
              <a:rPr lang="fr-FR" sz="1800"/>
              <a:t>36 Folliculite vertex AL</a:t>
            </a:r>
          </a:p>
          <a:p>
            <a:pPr lvl="1"/>
            <a:r>
              <a:rPr lang="fr-FR" sz="1800"/>
              <a:t>130 Adénectomies cervicales superficielles AL</a:t>
            </a:r>
          </a:p>
          <a:p>
            <a:pPr lvl="1"/>
            <a:r>
              <a:rPr lang="fr-FR" sz="1800"/>
              <a:t>139 Nodules cutanés multiples AL</a:t>
            </a:r>
          </a:p>
          <a:p>
            <a:pPr marL="457200" lvl="1" indent="0">
              <a:buNone/>
            </a:pPr>
            <a:endParaRPr lang="fr-FR" sz="1800"/>
          </a:p>
          <a:p>
            <a:endParaRPr lang="fr-FR" sz="180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CC0DD1F4-5B64-0241-ADE1-62B1D66A4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52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89590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E5D13-BF6B-BE4D-B92B-C3194D4D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fr-FR" dirty="0" err="1"/>
              <a:t>Symphonize</a:t>
            </a:r>
            <a:r>
              <a:rPr lang="fr-FR" dirty="0"/>
              <a:t> (9)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9B88F3-B2C1-8F42-AC6B-1E61E14F3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10515600" cy="4351338"/>
          </a:xfrm>
        </p:spPr>
        <p:txBody>
          <a:bodyPr/>
          <a:lstStyle/>
          <a:p>
            <a:r>
              <a:rPr lang="fr-FR" dirty="0"/>
              <a:t>Adénome parotidien</a:t>
            </a:r>
          </a:p>
          <a:p>
            <a:r>
              <a:rPr lang="fr-FR" dirty="0"/>
              <a:t>Op le 21/11 : </a:t>
            </a:r>
            <a:r>
              <a:rPr lang="fr-FR" dirty="0" err="1"/>
              <a:t>Parotidectomie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A0BBEF-3840-9144-B2EF-C017BA5E0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26" y="2478881"/>
            <a:ext cx="4633223" cy="34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791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0E866-C576-D941-8C31-D77C619D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fr-FR" dirty="0" err="1"/>
              <a:t>Nandrasanimaro</a:t>
            </a:r>
            <a:r>
              <a:rPr lang="fr-FR" dirty="0"/>
              <a:t> (130)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410546-0F21-0B4E-8542-C007E4C95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7106"/>
            <a:ext cx="10515600" cy="4351338"/>
          </a:xfrm>
        </p:spPr>
        <p:txBody>
          <a:bodyPr/>
          <a:lstStyle/>
          <a:p>
            <a:r>
              <a:rPr lang="fr-FR" dirty="0" err="1"/>
              <a:t>Adenopathies</a:t>
            </a:r>
            <a:r>
              <a:rPr lang="fr-FR" dirty="0"/>
              <a:t> cervicales superficielles </a:t>
            </a:r>
          </a:p>
          <a:p>
            <a:r>
              <a:rPr lang="fr-FR" dirty="0"/>
              <a:t>Op le 21/11 : Adénectomies x 4 sous AL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44F966-50A6-7941-94D6-100C7C99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787" y="2592312"/>
            <a:ext cx="4481991" cy="33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13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32780-07EA-7F44-B3E8-9A577F348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Claude </a:t>
            </a:r>
            <a:r>
              <a:rPr lang="fr-FR" dirty="0" err="1"/>
              <a:t>Elino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A02DF9-09A3-0243-BC57-D893765E7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3625"/>
            <a:ext cx="10515600" cy="4351338"/>
          </a:xfrm>
        </p:spPr>
        <p:txBody>
          <a:bodyPr/>
          <a:lstStyle/>
          <a:p>
            <a:r>
              <a:rPr lang="fr-FR" dirty="0"/>
              <a:t>Lipome épaule gauche</a:t>
            </a:r>
          </a:p>
          <a:p>
            <a:r>
              <a:rPr lang="fr-FR" dirty="0"/>
              <a:t>Op le 21/11 : </a:t>
            </a:r>
            <a:r>
              <a:rPr lang="fr-FR" dirty="0" err="1"/>
              <a:t>exerese</a:t>
            </a:r>
            <a:r>
              <a:rPr lang="fr-FR" dirty="0"/>
              <a:t> sous AG</a:t>
            </a:r>
          </a:p>
        </p:txBody>
      </p:sp>
      <p:pic>
        <p:nvPicPr>
          <p:cNvPr id="5" name="Image 4" descr="Une image contenant personne, homme, tenant, main&#10;&#10;Description générée automatiquement">
            <a:extLst>
              <a:ext uri="{FF2B5EF4-FFF2-40B4-BE49-F238E27FC236}">
                <a16:creationId xmlns:a16="http://schemas.microsoft.com/office/drawing/2014/main" id="{3972850B-665E-9B45-A433-21BE4BC6E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328862"/>
            <a:ext cx="32385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653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931476EF-C955-4FBF-85AA-D7882E6FF3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642009"/>
              </p:ext>
            </p:extLst>
          </p:nvPr>
        </p:nvGraphicFramePr>
        <p:xfrm>
          <a:off x="838200" y="1825625"/>
          <a:ext cx="11353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7" descr="Une image contenant personne, table, homme, tenant&#10;&#10;Description générée automatiquement">
            <a:extLst>
              <a:ext uri="{FF2B5EF4-FFF2-40B4-BE49-F238E27FC236}">
                <a16:creationId xmlns:a16="http://schemas.microsoft.com/office/drawing/2014/main" id="{E4B45D72-8DCA-DB4C-A00E-DD77415D9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17" y="207063"/>
            <a:ext cx="1898620" cy="1813124"/>
          </a:xfrm>
          <a:prstGeom prst="rect">
            <a:avLst/>
          </a:prstGeom>
        </p:spPr>
      </p:pic>
      <p:pic>
        <p:nvPicPr>
          <p:cNvPr id="10" name="Image 9" descr="Une image contenant personne, intérieur, homme, vin&#10;&#10;Description générée automatiquement">
            <a:extLst>
              <a:ext uri="{FF2B5EF4-FFF2-40B4-BE49-F238E27FC236}">
                <a16:creationId xmlns:a16="http://schemas.microsoft.com/office/drawing/2014/main" id="{BD407FD7-B091-8E45-95A5-1E51CE6B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136" y="207063"/>
            <a:ext cx="2417499" cy="1813124"/>
          </a:xfrm>
          <a:prstGeom prst="rect">
            <a:avLst/>
          </a:prstGeom>
        </p:spPr>
      </p:pic>
      <p:pic>
        <p:nvPicPr>
          <p:cNvPr id="12" name="Image 11" descr="Une image contenant intérieur, personne, rayon, livre&#10;&#10;Description générée automatiquement">
            <a:extLst>
              <a:ext uri="{FF2B5EF4-FFF2-40B4-BE49-F238E27FC236}">
                <a16:creationId xmlns:a16="http://schemas.microsoft.com/office/drawing/2014/main" id="{89BACE3A-EEC5-5A46-A7A8-B30D530A9D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9234" y="207063"/>
            <a:ext cx="2417500" cy="1813125"/>
          </a:xfrm>
          <a:prstGeom prst="rect">
            <a:avLst/>
          </a:prstGeom>
        </p:spPr>
      </p:pic>
      <p:pic>
        <p:nvPicPr>
          <p:cNvPr id="14" name="Image 13" descr="Une image contenant personne, intérieur, table, femme&#10;&#10;Description générée automatiquement">
            <a:extLst>
              <a:ext uri="{FF2B5EF4-FFF2-40B4-BE49-F238E27FC236}">
                <a16:creationId xmlns:a16="http://schemas.microsoft.com/office/drawing/2014/main" id="{C9A5AA40-EB90-D94A-B333-6363E8ED744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0872"/>
          <a:stretch/>
        </p:blipFill>
        <p:spPr>
          <a:xfrm>
            <a:off x="7821332" y="207063"/>
            <a:ext cx="1718544" cy="1813125"/>
          </a:xfrm>
          <a:prstGeom prst="rect">
            <a:avLst/>
          </a:prstGeom>
        </p:spPr>
      </p:pic>
      <p:pic>
        <p:nvPicPr>
          <p:cNvPr id="16" name="Image 15" descr="Une image contenant personne, intérieur, table, groupe&#10;&#10;Description générée automatiquement">
            <a:extLst>
              <a:ext uri="{FF2B5EF4-FFF2-40B4-BE49-F238E27FC236}">
                <a16:creationId xmlns:a16="http://schemas.microsoft.com/office/drawing/2014/main" id="{C0C251EA-742C-9D4F-B929-2435AF00A4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9487" y="5418191"/>
            <a:ext cx="1898620" cy="1423965"/>
          </a:xfrm>
          <a:prstGeom prst="rect">
            <a:avLst/>
          </a:prstGeom>
        </p:spPr>
      </p:pic>
      <p:pic>
        <p:nvPicPr>
          <p:cNvPr id="20" name="Image 19" descr="Une image contenant personne, enfant, groupe, intérieur&#10;&#10;Description générée automatiquement">
            <a:extLst>
              <a:ext uri="{FF2B5EF4-FFF2-40B4-BE49-F238E27FC236}">
                <a16:creationId xmlns:a16="http://schemas.microsoft.com/office/drawing/2014/main" id="{7BD580E9-EDD1-A240-8C82-DBE76789C7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2" t="24186" r="1903" b="23100"/>
          <a:stretch/>
        </p:blipFill>
        <p:spPr>
          <a:xfrm>
            <a:off x="4493737" y="5414158"/>
            <a:ext cx="1985174" cy="1423965"/>
          </a:xfrm>
          <a:prstGeom prst="rect">
            <a:avLst/>
          </a:prstGeom>
        </p:spPr>
      </p:pic>
      <p:pic>
        <p:nvPicPr>
          <p:cNvPr id="22" name="Image 21" descr="Une image contenant herbe, personne, extérieur, groupe&#10;&#10;Description générée automatiquement">
            <a:extLst>
              <a:ext uri="{FF2B5EF4-FFF2-40B4-BE49-F238E27FC236}">
                <a16:creationId xmlns:a16="http://schemas.microsoft.com/office/drawing/2014/main" id="{A6D572B8-2CD2-6445-ADE6-8DFC386C86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4936" y="5414159"/>
            <a:ext cx="1898620" cy="1423965"/>
          </a:xfrm>
          <a:prstGeom prst="rect">
            <a:avLst/>
          </a:prstGeom>
        </p:spPr>
      </p:pic>
      <p:pic>
        <p:nvPicPr>
          <p:cNvPr id="24" name="Image 23" descr="Une image contenant personne, intérieur, assis, enfant&#10;&#10;Description générée automatiquement">
            <a:extLst>
              <a:ext uri="{FF2B5EF4-FFF2-40B4-BE49-F238E27FC236}">
                <a16:creationId xmlns:a16="http://schemas.microsoft.com/office/drawing/2014/main" id="{6A435222-4B72-7A4F-88F4-5E22109B9B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885" y="2882911"/>
            <a:ext cx="1346855" cy="1795807"/>
          </a:xfrm>
          <a:prstGeom prst="rect">
            <a:avLst/>
          </a:prstGeom>
        </p:spPr>
      </p:pic>
      <p:pic>
        <p:nvPicPr>
          <p:cNvPr id="26" name="Image 25" descr="Une image contenant personne, pièce, intérieur, préparation&#10;&#10;Description générée automatiquement">
            <a:extLst>
              <a:ext uri="{FF2B5EF4-FFF2-40B4-BE49-F238E27FC236}">
                <a16:creationId xmlns:a16="http://schemas.microsoft.com/office/drawing/2014/main" id="{4753B0C2-5013-0C4B-9375-138B209851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42303" y="2924358"/>
            <a:ext cx="1985174" cy="1488881"/>
          </a:xfrm>
          <a:prstGeom prst="rect">
            <a:avLst/>
          </a:prstGeom>
        </p:spPr>
      </p:pic>
      <p:pic>
        <p:nvPicPr>
          <p:cNvPr id="28" name="Image 27" descr="Une image contenant personne, intérieur, debout, homme&#10;&#10;Description générée automatiquement">
            <a:extLst>
              <a:ext uri="{FF2B5EF4-FFF2-40B4-BE49-F238E27FC236}">
                <a16:creationId xmlns:a16="http://schemas.microsoft.com/office/drawing/2014/main" id="{294C3431-BF6C-F14D-95C8-B7CBCDB9301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9410"/>
          <a:stretch/>
        </p:blipFill>
        <p:spPr>
          <a:xfrm>
            <a:off x="10042303" y="207062"/>
            <a:ext cx="1501111" cy="1813125"/>
          </a:xfrm>
          <a:prstGeom prst="rect">
            <a:avLst/>
          </a:prstGeom>
        </p:spPr>
      </p:pic>
      <p:pic>
        <p:nvPicPr>
          <p:cNvPr id="30" name="Image 29" descr="Une image contenant bagage, aéroport, intérieur, personne&#10;&#10;Description générée automatiquement">
            <a:extLst>
              <a:ext uri="{FF2B5EF4-FFF2-40B4-BE49-F238E27FC236}">
                <a16:creationId xmlns:a16="http://schemas.microsoft.com/office/drawing/2014/main" id="{CE076B9E-2CE8-134C-8BD8-8CA61F2AACA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146" t="26621" r="10096" b="35814"/>
          <a:stretch/>
        </p:blipFill>
        <p:spPr>
          <a:xfrm>
            <a:off x="543264" y="5414158"/>
            <a:ext cx="3552466" cy="14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567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8068F-BFF4-BC4D-8B8F-D1CF22E5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06363"/>
            <a:ext cx="10515600" cy="1325563"/>
          </a:xfrm>
        </p:spPr>
        <p:txBody>
          <a:bodyPr/>
          <a:lstStyle/>
          <a:p>
            <a:r>
              <a:rPr lang="fr-FR" dirty="0"/>
              <a:t>Annexe : Listing des patients</a:t>
            </a:r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5C34CF9E-6F42-424D-8F6B-1FC358BBA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775" y="1219200"/>
            <a:ext cx="8260450" cy="5200650"/>
          </a:xfrm>
        </p:spPr>
      </p:pic>
    </p:spTree>
    <p:extLst>
      <p:ext uri="{BB962C8B-B14F-4D97-AF65-F5344CB8AC3E}">
        <p14:creationId xmlns:p14="http://schemas.microsoft.com/office/powerpoint/2010/main" val="15855630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22B2E-8208-B940-B376-33962F5E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CD682F4-8846-294F-B980-5856B292D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509" y="523081"/>
            <a:ext cx="9058982" cy="5811838"/>
          </a:xfrm>
        </p:spPr>
      </p:pic>
    </p:spTree>
    <p:extLst>
      <p:ext uri="{BB962C8B-B14F-4D97-AF65-F5344CB8AC3E}">
        <p14:creationId xmlns:p14="http://schemas.microsoft.com/office/powerpoint/2010/main" val="30950111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A7087-3584-A245-A9C6-467EBA37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021BCA-C415-5F46-8E15-A975D5F45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DB7755-D45E-F643-8BC1-0CAE69BA3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77800"/>
            <a:ext cx="106426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7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16ACB0-5B5B-D840-9938-B022EDB3D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5207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Albert (11)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D9F6C9-C8D3-9642-8396-88D45C92A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6318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/>
              <a:t>Lipome frontal</a:t>
            </a:r>
          </a:p>
          <a:p>
            <a:r>
              <a:rPr lang="fr-FR" sz="1800" dirty="0"/>
              <a:t>Op le 12/11 (hypnose)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4F1123-86C1-1B45-BE63-02CCE4200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2" t="7053" r="31713" b="57288"/>
          <a:stretch/>
        </p:blipFill>
        <p:spPr>
          <a:xfrm>
            <a:off x="335655" y="2113796"/>
            <a:ext cx="4826821" cy="3231749"/>
          </a:xfrm>
          <a:prstGeom prst="rect">
            <a:avLst/>
          </a:prstGeom>
        </p:spPr>
      </p:pic>
      <p:pic>
        <p:nvPicPr>
          <p:cNvPr id="7" name="Image 6" descr="Une image contenant personne, homme, intérieur, cravate&#10;&#10;Description générée automatiquement">
            <a:extLst>
              <a:ext uri="{FF2B5EF4-FFF2-40B4-BE49-F238E27FC236}">
                <a16:creationId xmlns:a16="http://schemas.microsoft.com/office/drawing/2014/main" id="{EE42C99A-E5FF-934B-994A-40757A422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715" y="2137234"/>
            <a:ext cx="4251885" cy="318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368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5F1E21-468F-CE46-A8DC-45DD081B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96CA646-B6E8-044E-9784-86AB87C94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9974603" cy="56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65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659BCE-5C52-1449-A949-0FD3C605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D22AD8A-40E1-0A4F-8F64-70B27A8ED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365125"/>
            <a:ext cx="10515600" cy="36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05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7831A-6CF3-BC4E-966A-A379195B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fr-FR" dirty="0"/>
              <a:t>Olivia (</a:t>
            </a:r>
            <a:r>
              <a:rPr lang="fr-FR" sz="3600" dirty="0"/>
              <a:t>31</a:t>
            </a:r>
            <a:r>
              <a:rPr lang="fr-FR" dirty="0"/>
              <a:t>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AB1B1A-A3DE-D94D-8E20-AEC9F7CF5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>
            <a:normAutofit/>
          </a:bodyPr>
          <a:lstStyle/>
          <a:p>
            <a:r>
              <a:rPr lang="fr-FR" sz="1800" dirty="0" err="1"/>
              <a:t>Chéloide</a:t>
            </a:r>
            <a:r>
              <a:rPr lang="fr-FR" sz="1800" dirty="0"/>
              <a:t> lobe oreille droite</a:t>
            </a:r>
          </a:p>
          <a:p>
            <a:r>
              <a:rPr lang="fr-FR" sz="1800" dirty="0"/>
              <a:t>Op le 12/11 sous AL : Résection </a:t>
            </a:r>
            <a:r>
              <a:rPr lang="fr-FR" sz="1800" dirty="0" err="1"/>
              <a:t>intrachéloidienne</a:t>
            </a:r>
            <a:r>
              <a:rPr lang="fr-FR" sz="1800" dirty="0"/>
              <a:t> + </a:t>
            </a:r>
            <a:r>
              <a:rPr lang="fr-FR" sz="1800" dirty="0" err="1"/>
              <a:t>kénacort</a:t>
            </a:r>
            <a:r>
              <a:rPr lang="fr-FR" sz="1800" dirty="0"/>
              <a:t> + compressif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79384C-619F-794F-868F-2CEB15545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92" r="18797" b="49810"/>
          <a:stretch/>
        </p:blipFill>
        <p:spPr>
          <a:xfrm>
            <a:off x="679440" y="2468426"/>
            <a:ext cx="4429706" cy="3226729"/>
          </a:xfrm>
          <a:prstGeom prst="rect">
            <a:avLst/>
          </a:prstGeom>
        </p:spPr>
      </p:pic>
      <p:pic>
        <p:nvPicPr>
          <p:cNvPr id="7" name="Image 6" descr="Une image contenant personne, homme, intérieur, regardant&#10;&#10;Description générée automatiquement">
            <a:extLst>
              <a:ext uri="{FF2B5EF4-FFF2-40B4-BE49-F238E27FC236}">
                <a16:creationId xmlns:a16="http://schemas.microsoft.com/office/drawing/2014/main" id="{659F98DF-D969-6F4F-BED9-53FC951B7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585" y="2468427"/>
            <a:ext cx="4307765" cy="322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651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1847</Words>
  <Application>Microsoft Macintosh PowerPoint</Application>
  <PresentationFormat>Grand écran</PresentationFormat>
  <Paragraphs>339</Paragraphs>
  <Slides>81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Thème Office</vt:lpstr>
      <vt:lpstr>Mission Gleizal Antsirabe Nov 2019 CR chirurgie</vt:lpstr>
      <vt:lpstr>Mardi 12 </vt:lpstr>
      <vt:lpstr>Valisoa Sonia (2)</vt:lpstr>
      <vt:lpstr>Jean Raymond (10)</vt:lpstr>
      <vt:lpstr>Jean Chris (48)</vt:lpstr>
      <vt:lpstr>Daniel (64)</vt:lpstr>
      <vt:lpstr>Hermilala (6)</vt:lpstr>
      <vt:lpstr>Albert (11)</vt:lpstr>
      <vt:lpstr>Olivia (31)</vt:lpstr>
      <vt:lpstr>Ranaivobary (26)</vt:lpstr>
      <vt:lpstr>Mercredi 13</vt:lpstr>
      <vt:lpstr>Parfait 7 ans (15)</vt:lpstr>
      <vt:lpstr>Nomenjanahary 1an (17)</vt:lpstr>
      <vt:lpstr>Braian 3ans (25)</vt:lpstr>
      <vt:lpstr>Jacqueline (32)</vt:lpstr>
      <vt:lpstr>Silvain 9 ans (34)</vt:lpstr>
      <vt:lpstr>Lisraele 12 ans (39)</vt:lpstr>
      <vt:lpstr>Olivier 18mois (47)</vt:lpstr>
      <vt:lpstr>Sitrakiniavo 1 an (59)</vt:lpstr>
      <vt:lpstr>Jacques (55)</vt:lpstr>
      <vt:lpstr>Jeudi 14</vt:lpstr>
      <vt:lpstr>Alex 9 mois (1)</vt:lpstr>
      <vt:lpstr>Fanekena (14)</vt:lpstr>
      <vt:lpstr>Lucas Eric 1 an (27)</vt:lpstr>
      <vt:lpstr>Parfait (28)</vt:lpstr>
      <vt:lpstr>Lucienne (35)</vt:lpstr>
      <vt:lpstr>Hamitra (60)</vt:lpstr>
      <vt:lpstr>Idealy 4 ans (63)</vt:lpstr>
      <vt:lpstr>Vendredi 15</vt:lpstr>
      <vt:lpstr>Robetsivo 9 ans (13)</vt:lpstr>
      <vt:lpstr>Jean Bolise (65)</vt:lpstr>
      <vt:lpstr>Bismk 10 ans (29)</vt:lpstr>
      <vt:lpstr>Jean Rodin (66)</vt:lpstr>
      <vt:lpstr>Raharipsimba (69)</vt:lpstr>
      <vt:lpstr>Frederique (70)</vt:lpstr>
      <vt:lpstr>Ismael 2 ans (71)</vt:lpstr>
      <vt:lpstr>Jean Claude (38)</vt:lpstr>
      <vt:lpstr>Lundi</vt:lpstr>
      <vt:lpstr>Lydica 2 ans (19)</vt:lpstr>
      <vt:lpstr>Fidelice 19 ans (24)</vt:lpstr>
      <vt:lpstr>Heriniaina 1 an (41)</vt:lpstr>
      <vt:lpstr>Raymond (72)</vt:lpstr>
      <vt:lpstr>Narovaniaina 18 mois (80)</vt:lpstr>
      <vt:lpstr>Fanjanirina 13 ans (91)</vt:lpstr>
      <vt:lpstr>Ericah 17 ans (92)</vt:lpstr>
      <vt:lpstr>Ange Colombe (94)</vt:lpstr>
      <vt:lpstr>Razafimarovavy (84)</vt:lpstr>
      <vt:lpstr>Olivien (98)</vt:lpstr>
      <vt:lpstr>Martin (99)</vt:lpstr>
      <vt:lpstr>Fabienne (106)</vt:lpstr>
      <vt:lpstr>Mardi</vt:lpstr>
      <vt:lpstr>Cynthia 1an, (81)</vt:lpstr>
      <vt:lpstr>Mirado 2 ans (42)</vt:lpstr>
      <vt:lpstr>Manuel (68)</vt:lpstr>
      <vt:lpstr>Tsila 1an (101)</vt:lpstr>
      <vt:lpstr>Alicia 4 ans (116)</vt:lpstr>
      <vt:lpstr>Tinasoa 9 mois (117)</vt:lpstr>
      <vt:lpstr>Safidysoa 3 ans (96)</vt:lpstr>
      <vt:lpstr>Flinette 14 ans (3)</vt:lpstr>
      <vt:lpstr>Richard (46)</vt:lpstr>
      <vt:lpstr>Maradona (97)</vt:lpstr>
      <vt:lpstr>Jean Olé (124)</vt:lpstr>
      <vt:lpstr>Omega (86)</vt:lpstr>
      <vt:lpstr>Todisoa (87)</vt:lpstr>
      <vt:lpstr>Mercredi 20</vt:lpstr>
      <vt:lpstr>Sandra 1 an (118)</vt:lpstr>
      <vt:lpstr>Emile (115)</vt:lpstr>
      <vt:lpstr>Raso (126)</vt:lpstr>
      <vt:lpstr>Kevin 5 ans (125)</vt:lpstr>
      <vt:lpstr>Eyitina 3 ans (95)</vt:lpstr>
      <vt:lpstr>Mariampisoa (121)</vt:lpstr>
      <vt:lpstr>Jeudi 21</vt:lpstr>
      <vt:lpstr>Symphonize (9) </vt:lpstr>
      <vt:lpstr>Nandrasanimaro (130)</vt:lpstr>
      <vt:lpstr>Claude Elino</vt:lpstr>
      <vt:lpstr>Présentation PowerPoint</vt:lpstr>
      <vt:lpstr>Annexe : Listing des patients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Gleizal Antsirabe Nov 2019 CR chirurie</dc:title>
  <dc:creator>Good Will</dc:creator>
  <cp:lastModifiedBy>Good Will</cp:lastModifiedBy>
  <cp:revision>4</cp:revision>
  <dcterms:created xsi:type="dcterms:W3CDTF">2020-01-07T00:57:59Z</dcterms:created>
  <dcterms:modified xsi:type="dcterms:W3CDTF">2020-01-07T01:31:31Z</dcterms:modified>
</cp:coreProperties>
</file>