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6"/>
  </p:notesMasterIdLst>
  <p:sldIdLst>
    <p:sldId id="256" r:id="rId2"/>
    <p:sldId id="359" r:id="rId3"/>
    <p:sldId id="257" r:id="rId4"/>
    <p:sldId id="258" r:id="rId5"/>
    <p:sldId id="259" r:id="rId6"/>
    <p:sldId id="260" r:id="rId7"/>
    <p:sldId id="322" r:id="rId8"/>
    <p:sldId id="324" r:id="rId9"/>
    <p:sldId id="325" r:id="rId10"/>
    <p:sldId id="326" r:id="rId11"/>
    <p:sldId id="261" r:id="rId12"/>
    <p:sldId id="263" r:id="rId13"/>
    <p:sldId id="436" r:id="rId14"/>
    <p:sldId id="427" r:id="rId15"/>
    <p:sldId id="428" r:id="rId16"/>
    <p:sldId id="429" r:id="rId17"/>
    <p:sldId id="430" r:id="rId18"/>
    <p:sldId id="431" r:id="rId19"/>
    <p:sldId id="372" r:id="rId20"/>
    <p:sldId id="374" r:id="rId21"/>
    <p:sldId id="375" r:id="rId22"/>
    <p:sldId id="376" r:id="rId23"/>
    <p:sldId id="378" r:id="rId24"/>
    <p:sldId id="379" r:id="rId25"/>
    <p:sldId id="380" r:id="rId26"/>
    <p:sldId id="381" r:id="rId27"/>
    <p:sldId id="382" r:id="rId28"/>
    <p:sldId id="383" r:id="rId29"/>
    <p:sldId id="384" r:id="rId30"/>
    <p:sldId id="385" r:id="rId31"/>
    <p:sldId id="373" r:id="rId32"/>
    <p:sldId id="387" r:id="rId33"/>
    <p:sldId id="388" r:id="rId34"/>
    <p:sldId id="389" r:id="rId35"/>
    <p:sldId id="390" r:id="rId36"/>
    <p:sldId id="391" r:id="rId37"/>
    <p:sldId id="392" r:id="rId38"/>
    <p:sldId id="393" r:id="rId39"/>
    <p:sldId id="394" r:id="rId40"/>
    <p:sldId id="395" r:id="rId41"/>
    <p:sldId id="396" r:id="rId42"/>
    <p:sldId id="401" r:id="rId43"/>
    <p:sldId id="397" r:id="rId44"/>
    <p:sldId id="398" r:id="rId45"/>
    <p:sldId id="399" r:id="rId46"/>
    <p:sldId id="400" r:id="rId47"/>
    <p:sldId id="402" r:id="rId48"/>
    <p:sldId id="403" r:id="rId49"/>
    <p:sldId id="404" r:id="rId50"/>
    <p:sldId id="405" r:id="rId51"/>
    <p:sldId id="406" r:id="rId52"/>
    <p:sldId id="407" r:id="rId53"/>
    <p:sldId id="408" r:id="rId54"/>
    <p:sldId id="409" r:id="rId55"/>
    <p:sldId id="410" r:id="rId56"/>
    <p:sldId id="386" r:id="rId57"/>
    <p:sldId id="412" r:id="rId58"/>
    <p:sldId id="413" r:id="rId59"/>
    <p:sldId id="414" r:id="rId60"/>
    <p:sldId id="415" r:id="rId61"/>
    <p:sldId id="416" r:id="rId62"/>
    <p:sldId id="417" r:id="rId63"/>
    <p:sldId id="418" r:id="rId64"/>
    <p:sldId id="419" r:id="rId65"/>
    <p:sldId id="411" r:id="rId66"/>
    <p:sldId id="265" r:id="rId67"/>
    <p:sldId id="266" r:id="rId68"/>
    <p:sldId id="267" r:id="rId69"/>
    <p:sldId id="268" r:id="rId70"/>
    <p:sldId id="269" r:id="rId71"/>
    <p:sldId id="270" r:id="rId72"/>
    <p:sldId id="328" r:id="rId73"/>
    <p:sldId id="332" r:id="rId74"/>
    <p:sldId id="329" r:id="rId75"/>
    <p:sldId id="330" r:id="rId76"/>
    <p:sldId id="361" r:id="rId77"/>
    <p:sldId id="331" r:id="rId78"/>
    <p:sldId id="271" r:id="rId79"/>
    <p:sldId id="272" r:id="rId80"/>
    <p:sldId id="273" r:id="rId81"/>
    <p:sldId id="274" r:id="rId82"/>
    <p:sldId id="432" r:id="rId83"/>
    <p:sldId id="433" r:id="rId84"/>
    <p:sldId id="434" r:id="rId85"/>
    <p:sldId id="435" r:id="rId86"/>
    <p:sldId id="420" r:id="rId87"/>
    <p:sldId id="421" r:id="rId88"/>
    <p:sldId id="422" r:id="rId89"/>
    <p:sldId id="423" r:id="rId90"/>
    <p:sldId id="424" r:id="rId91"/>
    <p:sldId id="425" r:id="rId92"/>
    <p:sldId id="426" r:id="rId93"/>
    <p:sldId id="370" r:id="rId94"/>
    <p:sldId id="371" r:id="rId9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3006"/>
  </p:normalViewPr>
  <p:slideViewPr>
    <p:cSldViewPr snapToGrid="0" snapToObjects="1">
      <p:cViewPr>
        <p:scale>
          <a:sx n="96" d="100"/>
          <a:sy n="96" d="100"/>
        </p:scale>
        <p:origin x="162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notesMaster" Target="notesMasters/notesMaster1.xml"/><Relationship Id="rId97" Type="http://schemas.openxmlformats.org/officeDocument/2006/relationships/presProps" Target="presProps.xml"/><Relationship Id="rId98" Type="http://schemas.openxmlformats.org/officeDocument/2006/relationships/viewProps" Target="viewProps.xml"/><Relationship Id="rId9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ableStyles" Target="tableStyle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B82B1-D69F-DD45-8A60-4D723098A596}" type="datetimeFigureOut">
              <a:rPr lang="fr-FR" smtClean="0"/>
              <a:t>19/03/2019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BF617-FBB9-5B40-AD19-EF9432CEAC6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567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8CA6F-7BD0-CF49-AB15-B72DFD36B898}" type="datetimeFigureOut">
              <a:rPr lang="fr-FR" smtClean="0"/>
              <a:t>19/03/2019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5672-01A6-C545-B721-480635044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72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8CA6F-7BD0-CF49-AB15-B72DFD36B898}" type="datetimeFigureOut">
              <a:rPr lang="fr-FR" smtClean="0"/>
              <a:t>19/03/2019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5672-01A6-C545-B721-480635044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810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8CA6F-7BD0-CF49-AB15-B72DFD36B898}" type="datetimeFigureOut">
              <a:rPr lang="fr-FR" smtClean="0"/>
              <a:t>19/03/2019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5672-01A6-C545-B721-480635044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341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8CA6F-7BD0-CF49-AB15-B72DFD36B898}" type="datetimeFigureOut">
              <a:rPr lang="fr-FR" smtClean="0"/>
              <a:t>19/03/2019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5672-01A6-C545-B721-480635044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2980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8CA6F-7BD0-CF49-AB15-B72DFD36B898}" type="datetimeFigureOut">
              <a:rPr lang="fr-FR" smtClean="0"/>
              <a:t>19/03/2019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5672-01A6-C545-B721-480635044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824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8CA6F-7BD0-CF49-AB15-B72DFD36B898}" type="datetimeFigureOut">
              <a:rPr lang="fr-FR" smtClean="0"/>
              <a:t>19/03/2019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5672-01A6-C545-B721-480635044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356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8CA6F-7BD0-CF49-AB15-B72DFD36B898}" type="datetimeFigureOut">
              <a:rPr lang="fr-FR" smtClean="0"/>
              <a:t>19/03/2019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5672-01A6-C545-B721-480635044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05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8CA6F-7BD0-CF49-AB15-B72DFD36B898}" type="datetimeFigureOut">
              <a:rPr lang="fr-FR" smtClean="0"/>
              <a:t>19/03/2019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5672-01A6-C545-B721-480635044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3271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8CA6F-7BD0-CF49-AB15-B72DFD36B898}" type="datetimeFigureOut">
              <a:rPr lang="fr-FR" smtClean="0"/>
              <a:t>19/03/2019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5672-01A6-C545-B721-480635044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704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8CA6F-7BD0-CF49-AB15-B72DFD36B898}" type="datetimeFigureOut">
              <a:rPr lang="fr-FR" smtClean="0"/>
              <a:t>19/03/2019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5672-01A6-C545-B721-480635044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671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8CA6F-7BD0-CF49-AB15-B72DFD36B898}" type="datetimeFigureOut">
              <a:rPr lang="fr-FR" smtClean="0"/>
              <a:t>19/03/2019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5672-01A6-C545-B721-480635044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09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CA6F-7BD0-CF49-AB15-B72DFD36B898}" type="datetimeFigureOut">
              <a:rPr lang="fr-FR" smtClean="0"/>
              <a:t>19/03/2019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35672-01A6-C545-B721-480635044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044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g"/><Relationship Id="rId3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g"/><Relationship Id="rId3" Type="http://schemas.openxmlformats.org/officeDocument/2006/relationships/image" Target="../media/image6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jpg"/><Relationship Id="rId3" Type="http://schemas.openxmlformats.org/officeDocument/2006/relationships/image" Target="../media/image68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jpg"/><Relationship Id="rId3" Type="http://schemas.openxmlformats.org/officeDocument/2006/relationships/image" Target="../media/image7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4" Type="http://schemas.openxmlformats.org/officeDocument/2006/relationships/image" Target="../media/image73.jpg"/><Relationship Id="rId5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g"/><Relationship Id="rId3" Type="http://schemas.openxmlformats.org/officeDocument/2006/relationships/image" Target="../media/image7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g"/><Relationship Id="rId3" Type="http://schemas.openxmlformats.org/officeDocument/2006/relationships/image" Target="../media/image7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4" Type="http://schemas.openxmlformats.org/officeDocument/2006/relationships/image" Target="../media/image81.jpg"/><Relationship Id="rId5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4" Type="http://schemas.openxmlformats.org/officeDocument/2006/relationships/image" Target="../media/image85.jpg"/><Relationship Id="rId5" Type="http://schemas.openxmlformats.org/officeDocument/2006/relationships/image" Target="../media/image8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4" Type="http://schemas.openxmlformats.org/officeDocument/2006/relationships/image" Target="../media/image89.jpg"/><Relationship Id="rId5" Type="http://schemas.openxmlformats.org/officeDocument/2006/relationships/image" Target="../media/image90.jpg"/><Relationship Id="rId6" Type="http://schemas.openxmlformats.org/officeDocument/2006/relationships/image" Target="../media/image9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2.jpg"/><Relationship Id="rId3" Type="http://schemas.openxmlformats.org/officeDocument/2006/relationships/image" Target="../media/image9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4" Type="http://schemas.openxmlformats.org/officeDocument/2006/relationships/image" Target="../media/image96.jpg"/><Relationship Id="rId5" Type="http://schemas.openxmlformats.org/officeDocument/2006/relationships/image" Target="../media/image97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4" Type="http://schemas.openxmlformats.org/officeDocument/2006/relationships/image" Target="../media/image100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1.jpg"/><Relationship Id="rId3" Type="http://schemas.openxmlformats.org/officeDocument/2006/relationships/image" Target="../media/image102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3.jpg"/><Relationship Id="rId3" Type="http://schemas.openxmlformats.org/officeDocument/2006/relationships/image" Target="../media/image10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5.jpg"/><Relationship Id="rId3" Type="http://schemas.openxmlformats.org/officeDocument/2006/relationships/image" Target="../media/image106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4" Type="http://schemas.openxmlformats.org/officeDocument/2006/relationships/image" Target="../media/image109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4" Type="http://schemas.openxmlformats.org/officeDocument/2006/relationships/image" Target="../media/image112.jpg"/><Relationship Id="rId5" Type="http://schemas.openxmlformats.org/officeDocument/2006/relationships/image" Target="../media/image113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4" Type="http://schemas.openxmlformats.org/officeDocument/2006/relationships/image" Target="../media/image116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4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4" Type="http://schemas.openxmlformats.org/officeDocument/2006/relationships/image" Target="../media/image120.jpg"/><Relationship Id="rId5" Type="http://schemas.openxmlformats.org/officeDocument/2006/relationships/image" Target="../media/image121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8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4" Type="http://schemas.openxmlformats.org/officeDocument/2006/relationships/image" Target="../media/image124.jpg"/><Relationship Id="rId5" Type="http://schemas.openxmlformats.org/officeDocument/2006/relationships/image" Target="../media/image125.jpg"/><Relationship Id="rId6" Type="http://schemas.openxmlformats.org/officeDocument/2006/relationships/image" Target="../media/image126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2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7.jpg"/><Relationship Id="rId3" Type="http://schemas.openxmlformats.org/officeDocument/2006/relationships/image" Target="../media/image128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4" Type="http://schemas.openxmlformats.org/officeDocument/2006/relationships/image" Target="../media/image132.jpg"/><Relationship Id="rId5" Type="http://schemas.openxmlformats.org/officeDocument/2006/relationships/image" Target="../media/image133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0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4.jpg"/><Relationship Id="rId3" Type="http://schemas.openxmlformats.org/officeDocument/2006/relationships/image" Target="../media/image135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4" Type="http://schemas.openxmlformats.org/officeDocument/2006/relationships/image" Target="../media/image138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6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4" Type="http://schemas.openxmlformats.org/officeDocument/2006/relationships/image" Target="../media/image141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9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2.jpg"/><Relationship Id="rId3" Type="http://schemas.openxmlformats.org/officeDocument/2006/relationships/image" Target="../media/image143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4.jpg"/><Relationship Id="rId3" Type="http://schemas.openxmlformats.org/officeDocument/2006/relationships/image" Target="../media/image145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6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7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8.jpg"/><Relationship Id="rId3" Type="http://schemas.openxmlformats.org/officeDocument/2006/relationships/image" Target="../media/image149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0.jpg"/><Relationship Id="rId3" Type="http://schemas.openxmlformats.org/officeDocument/2006/relationships/image" Target="../media/image151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4" Type="http://schemas.openxmlformats.org/officeDocument/2006/relationships/image" Target="../media/image154.jpg"/><Relationship Id="rId5" Type="http://schemas.openxmlformats.org/officeDocument/2006/relationships/image" Target="../media/image15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2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4" Type="http://schemas.openxmlformats.org/officeDocument/2006/relationships/image" Target="../media/image158.jpg"/><Relationship Id="rId5" Type="http://schemas.openxmlformats.org/officeDocument/2006/relationships/image" Target="../media/image15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6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0.jpg"/><Relationship Id="rId3" Type="http://schemas.openxmlformats.org/officeDocument/2006/relationships/image" Target="../media/image161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2.jpg"/><Relationship Id="rId3" Type="http://schemas.openxmlformats.org/officeDocument/2006/relationships/image" Target="../media/image163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4.jpg"/><Relationship Id="rId3" Type="http://schemas.openxmlformats.org/officeDocument/2006/relationships/image" Target="../media/image165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6.jpg"/><Relationship Id="rId3" Type="http://schemas.openxmlformats.org/officeDocument/2006/relationships/image" Target="../media/image167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9.jpg"/><Relationship Id="rId3" Type="http://schemas.openxmlformats.org/officeDocument/2006/relationships/image" Target="../media/image170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1.jpg"/><Relationship Id="rId3" Type="http://schemas.openxmlformats.org/officeDocument/2006/relationships/image" Target="../media/image172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4" Type="http://schemas.openxmlformats.org/officeDocument/2006/relationships/image" Target="../media/image175.jpg"/><Relationship Id="rId5" Type="http://schemas.openxmlformats.org/officeDocument/2006/relationships/image" Target="../media/image176.jpg"/><Relationship Id="rId6" Type="http://schemas.openxmlformats.org/officeDocument/2006/relationships/image" Target="../media/image177.jpg"/><Relationship Id="rId7" Type="http://schemas.openxmlformats.org/officeDocument/2006/relationships/image" Target="../media/image178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3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9.jpg"/><Relationship Id="rId3" Type="http://schemas.openxmlformats.org/officeDocument/2006/relationships/image" Target="../media/image180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4" Type="http://schemas.openxmlformats.org/officeDocument/2006/relationships/image" Target="../media/image183.jpg"/><Relationship Id="rId5" Type="http://schemas.openxmlformats.org/officeDocument/2006/relationships/image" Target="../media/image184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1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4" Type="http://schemas.openxmlformats.org/officeDocument/2006/relationships/image" Target="../media/image187.jpg"/><Relationship Id="rId5" Type="http://schemas.openxmlformats.org/officeDocument/2006/relationships/image" Target="../media/image188.jpg"/><Relationship Id="rId6" Type="http://schemas.openxmlformats.org/officeDocument/2006/relationships/image" Target="../media/image189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5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0.jpg"/><Relationship Id="rId3" Type="http://schemas.openxmlformats.org/officeDocument/2006/relationships/image" Target="../media/image191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4" Type="http://schemas.openxmlformats.org/officeDocument/2006/relationships/image" Target="../media/image194.jpg"/><Relationship Id="rId5" Type="http://schemas.openxmlformats.org/officeDocument/2006/relationships/image" Target="../media/image195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2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4" Type="http://schemas.openxmlformats.org/officeDocument/2006/relationships/image" Target="../media/image198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4" Type="http://schemas.openxmlformats.org/officeDocument/2006/relationships/image" Target="../media/image201.jpg"/><Relationship Id="rId5" Type="http://schemas.openxmlformats.org/officeDocument/2006/relationships/image" Target="../media/image202.jpg"/><Relationship Id="rId6" Type="http://schemas.openxmlformats.org/officeDocument/2006/relationships/image" Target="../media/image203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9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4.jpg"/><Relationship Id="rId3" Type="http://schemas.openxmlformats.org/officeDocument/2006/relationships/image" Target="../media/image205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6.jpg"/><Relationship Id="rId3" Type="http://schemas.openxmlformats.org/officeDocument/2006/relationships/image" Target="../media/image207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2766" y="262662"/>
            <a:ext cx="7248939" cy="1203566"/>
          </a:xfrm>
        </p:spPr>
        <p:txBody>
          <a:bodyPr>
            <a:normAutofit/>
          </a:bodyPr>
          <a:lstStyle/>
          <a:p>
            <a:r>
              <a:rPr lang="fr-FR" dirty="0" smtClean="0"/>
              <a:t>Rapport </a:t>
            </a:r>
            <a:r>
              <a:rPr lang="fr-FR" smtClean="0"/>
              <a:t>de mission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222435" y="5049078"/>
            <a:ext cx="4426226" cy="1335157"/>
          </a:xfrm>
        </p:spPr>
        <p:txBody>
          <a:bodyPr/>
          <a:lstStyle/>
          <a:p>
            <a:r>
              <a:rPr lang="fr-FR" dirty="0" smtClean="0"/>
              <a:t>Vientiane, Laos</a:t>
            </a:r>
          </a:p>
          <a:p>
            <a:endParaRPr lang="fr-FR" dirty="0"/>
          </a:p>
          <a:p>
            <a:r>
              <a:rPr lang="fr-FR" dirty="0" smtClean="0"/>
              <a:t>Mars 2019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0" y="2093844"/>
            <a:ext cx="5875130" cy="440634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55" y="262662"/>
            <a:ext cx="3400287" cy="453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8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09601" y="4915584"/>
            <a:ext cx="8081745" cy="1752600"/>
          </a:xfrm>
        </p:spPr>
        <p:txBody>
          <a:bodyPr>
            <a:noAutofit/>
          </a:bodyPr>
          <a:lstStyle/>
          <a:p>
            <a:pPr algn="l"/>
            <a:r>
              <a:rPr lang="fr-FR" sz="18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91 : YANG Mi</a:t>
            </a:r>
            <a:endParaRPr lang="fr-FR" sz="1800" dirty="0"/>
          </a:p>
          <a:p>
            <a:pPr algn="l"/>
            <a:r>
              <a:rPr lang="fr-FR" sz="1800" u="sng" dirty="0"/>
              <a:t>Indication opératoire </a:t>
            </a:r>
            <a:r>
              <a:rPr lang="fr-FR" sz="1800" dirty="0"/>
              <a:t>: Cicatrice élargie région frontale</a:t>
            </a:r>
          </a:p>
          <a:p>
            <a:pPr algn="l"/>
            <a:r>
              <a:rPr lang="fr-FR" sz="1800" u="sng" dirty="0"/>
              <a:t>Intervention</a:t>
            </a:r>
            <a:r>
              <a:rPr lang="fr-FR" sz="1800" dirty="0"/>
              <a:t> : Exérèse en fuseau</a:t>
            </a:r>
          </a:p>
          <a:p>
            <a:pPr algn="l"/>
            <a:r>
              <a:rPr lang="fr-FR" sz="1800" u="sng" dirty="0"/>
              <a:t>Type d’anesthésie </a:t>
            </a:r>
            <a:r>
              <a:rPr lang="fr-FR" sz="1800" dirty="0"/>
              <a:t>: AL</a:t>
            </a:r>
          </a:p>
          <a:p>
            <a:pPr algn="l"/>
            <a:r>
              <a:rPr lang="fr-FR" sz="1800" u="sng" dirty="0"/>
              <a:t>Opérateur </a:t>
            </a:r>
            <a:r>
              <a:rPr lang="fr-FR" sz="1800" dirty="0"/>
              <a:t>: PG</a:t>
            </a:r>
          </a:p>
          <a:p>
            <a:pPr algn="l"/>
            <a:r>
              <a:rPr lang="fr-FR" sz="1800" dirty="0"/>
              <a:t/>
            </a:r>
            <a:br>
              <a:rPr lang="fr-FR" sz="1800" dirty="0"/>
            </a:br>
            <a:endParaRPr lang="fr-FR" sz="1800" dirty="0"/>
          </a:p>
          <a:p>
            <a:pPr algn="l"/>
            <a:endParaRPr lang="fr-FR" sz="1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20" y="132521"/>
            <a:ext cx="5950226" cy="446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3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8432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75 : THAMMAVONG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Souphin</a:t>
            </a:r>
            <a:endParaRPr lang="fr-FR" dirty="0"/>
          </a:p>
          <a:p>
            <a:r>
              <a:rPr lang="fr-FR" u="sng" dirty="0"/>
              <a:t>Indication opératoire </a:t>
            </a:r>
            <a:r>
              <a:rPr lang="fr-FR" dirty="0"/>
              <a:t>: Cicatrice hypertrophique région jugale droite sur séquelle de brulure</a:t>
            </a:r>
          </a:p>
          <a:p>
            <a:r>
              <a:rPr lang="fr-FR" u="sng" dirty="0"/>
              <a:t>Intervention</a:t>
            </a:r>
            <a:r>
              <a:rPr lang="fr-FR" dirty="0"/>
              <a:t> : Exérèse fusiforme</a:t>
            </a:r>
          </a:p>
          <a:p>
            <a:r>
              <a:rPr lang="fr-FR" u="sng" dirty="0"/>
              <a:t>Type d’anesthésie </a:t>
            </a:r>
            <a:r>
              <a:rPr lang="fr-FR" dirty="0"/>
              <a:t>: AL</a:t>
            </a:r>
          </a:p>
          <a:p>
            <a:r>
              <a:rPr lang="fr-FR" u="sng" dirty="0"/>
              <a:t>Opérateur </a:t>
            </a:r>
            <a:r>
              <a:rPr lang="fr-FR" dirty="0"/>
              <a:t>: PG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63" y="322103"/>
            <a:ext cx="3479524" cy="463936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35" y="322103"/>
            <a:ext cx="3479248" cy="4638998"/>
          </a:xfrm>
          <a:prstGeom prst="rect">
            <a:avLst/>
          </a:prstGeom>
        </p:spPr>
      </p:pic>
      <p:sp>
        <p:nvSpPr>
          <p:cNvPr id="8" name="Espace réservé du contenu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19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8432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21 : SINGVONGSA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Sonemany</a:t>
            </a:r>
            <a:endParaRPr lang="fr-FR" dirty="0"/>
          </a:p>
          <a:p>
            <a:r>
              <a:rPr lang="fr-FR" u="sng" dirty="0"/>
              <a:t>Indication opératoire </a:t>
            </a:r>
            <a:r>
              <a:rPr lang="fr-FR" dirty="0"/>
              <a:t>: Cicatrice </a:t>
            </a:r>
            <a:r>
              <a:rPr lang="fr-FR" dirty="0" err="1"/>
              <a:t>cheloïde</a:t>
            </a:r>
            <a:r>
              <a:rPr lang="fr-FR" dirty="0"/>
              <a:t> de la fourchette sternale</a:t>
            </a:r>
          </a:p>
          <a:p>
            <a:r>
              <a:rPr lang="fr-FR" u="sng" dirty="0"/>
              <a:t>Intervention</a:t>
            </a:r>
            <a:r>
              <a:rPr lang="fr-FR" dirty="0"/>
              <a:t> : Exérèse en fuseau</a:t>
            </a:r>
          </a:p>
          <a:p>
            <a:r>
              <a:rPr lang="fr-FR" u="sng" dirty="0"/>
              <a:t>Type d’anesthésie </a:t>
            </a:r>
            <a:r>
              <a:rPr lang="fr-FR" dirty="0"/>
              <a:t>: AL</a:t>
            </a:r>
          </a:p>
          <a:p>
            <a:r>
              <a:rPr lang="fr-FR" u="sng" dirty="0"/>
              <a:t>Opérateur </a:t>
            </a:r>
            <a:r>
              <a:rPr lang="fr-FR" dirty="0"/>
              <a:t>: PG</a:t>
            </a:r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46" y="516835"/>
            <a:ext cx="3320222" cy="4426963"/>
          </a:xfrm>
          <a:prstGeom prst="rect">
            <a:avLst/>
          </a:prstGeom>
        </p:spPr>
      </p:pic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47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8432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61 : VONGVILAI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Khammixay</a:t>
            </a:r>
            <a:endParaRPr lang="fr-FR" dirty="0"/>
          </a:p>
          <a:p>
            <a:r>
              <a:rPr lang="fr-FR" u="sng" dirty="0"/>
              <a:t>Indication opératoire </a:t>
            </a:r>
            <a:r>
              <a:rPr lang="fr-FR" dirty="0"/>
              <a:t>: </a:t>
            </a:r>
            <a:r>
              <a:rPr lang="fr-FR" dirty="0" err="1"/>
              <a:t>Fibrochondrome</a:t>
            </a:r>
            <a:r>
              <a:rPr lang="fr-FR" dirty="0"/>
              <a:t> tragus droit</a:t>
            </a:r>
          </a:p>
          <a:p>
            <a:r>
              <a:rPr lang="fr-FR" u="sng" dirty="0"/>
              <a:t>Intervention</a:t>
            </a:r>
            <a:r>
              <a:rPr lang="fr-FR" dirty="0"/>
              <a:t> : </a:t>
            </a:r>
            <a:r>
              <a:rPr lang="fr-FR" dirty="0" err="1"/>
              <a:t>exerese</a:t>
            </a:r>
            <a:r>
              <a:rPr lang="fr-FR" dirty="0"/>
              <a:t> </a:t>
            </a:r>
          </a:p>
          <a:p>
            <a:r>
              <a:rPr lang="fr-FR" u="sng" dirty="0"/>
              <a:t>Type d’anesthésie </a:t>
            </a:r>
            <a:r>
              <a:rPr lang="fr-FR" dirty="0"/>
              <a:t>: AL</a:t>
            </a:r>
          </a:p>
          <a:p>
            <a:r>
              <a:rPr lang="fr-FR" dirty="0"/>
              <a:t>Opérateur : JCP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73" y="535355"/>
            <a:ext cx="3316978" cy="442263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9" y="535355"/>
            <a:ext cx="3426239" cy="4568319"/>
          </a:xfrm>
          <a:prstGeom prst="rect">
            <a:avLst/>
          </a:prstGeom>
        </p:spPr>
      </p:pic>
      <p:sp>
        <p:nvSpPr>
          <p:cNvPr id="11" name="Espace réservé du contenu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0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8432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94</a:t>
            </a:r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: THAMMAVONG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Bounkong</a:t>
            </a:r>
            <a:endParaRPr lang="fr-FR" dirty="0"/>
          </a:p>
          <a:p>
            <a:r>
              <a:rPr lang="fr-FR" u="sng" dirty="0"/>
              <a:t>Indication opératoire </a:t>
            </a:r>
            <a:r>
              <a:rPr lang="fr-FR" dirty="0"/>
              <a:t>: </a:t>
            </a:r>
            <a:r>
              <a:rPr lang="fr-FR" dirty="0" smtClean="0"/>
              <a:t>Séquelle FP1</a:t>
            </a:r>
            <a:endParaRPr lang="fr-FR" dirty="0"/>
          </a:p>
          <a:p>
            <a:r>
              <a:rPr lang="fr-FR" u="sng" dirty="0"/>
              <a:t>Intervention</a:t>
            </a:r>
            <a:r>
              <a:rPr lang="fr-FR" dirty="0"/>
              <a:t> </a:t>
            </a:r>
            <a:r>
              <a:rPr lang="fr-FR" dirty="0" smtClean="0"/>
              <a:t>:</a:t>
            </a:r>
            <a:r>
              <a:rPr lang="fr-FR" dirty="0" err="1" smtClean="0"/>
              <a:t>Chéïloplastie</a:t>
            </a:r>
            <a:endParaRPr lang="fr-FR" dirty="0"/>
          </a:p>
          <a:p>
            <a:r>
              <a:rPr lang="fr-FR" u="sng" dirty="0"/>
              <a:t>Type d’anesthésie </a:t>
            </a:r>
            <a:r>
              <a:rPr lang="fr-FR" dirty="0"/>
              <a:t>: AL</a:t>
            </a:r>
          </a:p>
          <a:p>
            <a:r>
              <a:rPr lang="fr-FR" u="sng" dirty="0"/>
              <a:t>Opérateur </a:t>
            </a:r>
            <a:r>
              <a:rPr lang="fr-FR" dirty="0"/>
              <a:t>: </a:t>
            </a:r>
            <a:r>
              <a:rPr lang="fr-FR" dirty="0" smtClean="0"/>
              <a:t>AG</a:t>
            </a:r>
            <a:endParaRPr lang="fr-FR" dirty="0"/>
          </a:p>
          <a:p>
            <a:endParaRPr lang="fr-FR" dirty="0"/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70" y="275120"/>
            <a:ext cx="3263503" cy="4351338"/>
          </a:xfrm>
        </p:spPr>
      </p:pic>
      <p:sp>
        <p:nvSpPr>
          <p:cNvPr id="10" name="Espace réservé du contenu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79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8432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3 : KHONE</a:t>
            </a:r>
            <a:endParaRPr lang="fr-FR" dirty="0"/>
          </a:p>
          <a:p>
            <a:r>
              <a:rPr lang="fr-FR" u="sng" dirty="0"/>
              <a:t>Indication opératoire </a:t>
            </a:r>
            <a:r>
              <a:rPr lang="fr-FR" dirty="0"/>
              <a:t>: Perte de substance de la lèvre inferieure post-traumatologique</a:t>
            </a:r>
          </a:p>
          <a:p>
            <a:r>
              <a:rPr lang="fr-FR" u="sng" dirty="0"/>
              <a:t>Intervention</a:t>
            </a:r>
            <a:r>
              <a:rPr lang="fr-FR" dirty="0"/>
              <a:t> : Exérèse cunéiforme </a:t>
            </a:r>
            <a:r>
              <a:rPr lang="fr-FR" dirty="0" err="1"/>
              <a:t>chelaire</a:t>
            </a:r>
            <a:r>
              <a:rPr lang="fr-FR" dirty="0"/>
              <a:t> inferieure, emportant la perte de substance</a:t>
            </a:r>
          </a:p>
          <a:p>
            <a:r>
              <a:rPr lang="fr-FR" u="sng" dirty="0"/>
              <a:t>Type d’anesthésie </a:t>
            </a:r>
            <a:r>
              <a:rPr lang="fr-FR" dirty="0"/>
              <a:t>: AL</a:t>
            </a:r>
          </a:p>
          <a:p>
            <a:r>
              <a:rPr lang="fr-FR" u="sng" dirty="0"/>
              <a:t>Opérateur </a:t>
            </a:r>
            <a:r>
              <a:rPr lang="fr-FR" dirty="0"/>
              <a:t>: PG</a:t>
            </a:r>
          </a:p>
          <a:p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72" y="253378"/>
            <a:ext cx="3637721" cy="4850296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25" y="253378"/>
            <a:ext cx="3637722" cy="4850296"/>
          </a:xfrm>
          <a:prstGeom prst="rect">
            <a:avLst/>
          </a:prstGeom>
        </p:spPr>
      </p:pic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49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8432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3 : KHONE</a:t>
            </a:r>
            <a:endParaRPr lang="fr-FR" dirty="0"/>
          </a:p>
          <a:p>
            <a:r>
              <a:rPr lang="fr-FR" u="sng" dirty="0"/>
              <a:t>Indication opératoire </a:t>
            </a:r>
            <a:r>
              <a:rPr lang="fr-FR" dirty="0"/>
              <a:t>: Perte de substance de la lèvre inferieure post-traumatologique</a:t>
            </a:r>
          </a:p>
          <a:p>
            <a:r>
              <a:rPr lang="fr-FR" u="sng" dirty="0"/>
              <a:t>Intervention</a:t>
            </a:r>
            <a:r>
              <a:rPr lang="fr-FR" dirty="0"/>
              <a:t> : Exérèse cunéiforme </a:t>
            </a:r>
            <a:r>
              <a:rPr lang="fr-FR" dirty="0" err="1"/>
              <a:t>chelaire</a:t>
            </a:r>
            <a:r>
              <a:rPr lang="fr-FR" dirty="0"/>
              <a:t> inferieure, emportant la perte de substance</a:t>
            </a:r>
          </a:p>
          <a:p>
            <a:r>
              <a:rPr lang="fr-FR" u="sng" dirty="0"/>
              <a:t>Type d’anesthésie </a:t>
            </a:r>
            <a:r>
              <a:rPr lang="fr-FR" dirty="0"/>
              <a:t>: AL</a:t>
            </a:r>
          </a:p>
          <a:p>
            <a:r>
              <a:rPr lang="fr-FR" u="sng"/>
              <a:t>Opérateur </a:t>
            </a:r>
            <a:r>
              <a:rPr lang="fr-FR"/>
              <a:t>: PG</a:t>
            </a:r>
          </a:p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2" y="473903"/>
            <a:ext cx="3263503" cy="4351338"/>
          </a:xfrm>
        </p:spPr>
      </p:pic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462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8432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53: PHONBOUTPHA Lin</a:t>
            </a:r>
          </a:p>
          <a:p>
            <a:r>
              <a:rPr lang="fr-FR" u="sng" dirty="0"/>
              <a:t>Indication opératoire </a:t>
            </a:r>
            <a:r>
              <a:rPr lang="fr-FR" dirty="0"/>
              <a:t>: Ptôsis congénital palpébral droit</a:t>
            </a:r>
          </a:p>
          <a:p>
            <a:r>
              <a:rPr lang="fr-FR" u="sng" dirty="0"/>
              <a:t>Intervention</a:t>
            </a:r>
            <a:r>
              <a:rPr lang="fr-FR" dirty="0"/>
              <a:t> : Plastie du releveur</a:t>
            </a:r>
          </a:p>
          <a:p>
            <a:r>
              <a:rPr lang="fr-FR" u="sng" dirty="0"/>
              <a:t>Type d’anesthésie </a:t>
            </a:r>
            <a:r>
              <a:rPr lang="fr-FR" dirty="0"/>
              <a:t>: AL</a:t>
            </a:r>
          </a:p>
          <a:p>
            <a:r>
              <a:rPr lang="fr-FR" u="sng" dirty="0"/>
              <a:t>Opérateur </a:t>
            </a:r>
            <a:r>
              <a:rPr lang="fr-FR" dirty="0"/>
              <a:t>: AG</a:t>
            </a:r>
          </a:p>
          <a:p>
            <a:endParaRPr lang="fr-FR" dirty="0"/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294" y="434147"/>
            <a:ext cx="3263503" cy="4351338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935" y="434147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75624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8432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63 : SOUKSAVART </a:t>
            </a:r>
            <a:r>
              <a:rPr lang="fr-FR" dirty="0" err="1"/>
              <a:t>Namsoup</a:t>
            </a:r>
            <a:endParaRPr lang="fr-FR" dirty="0"/>
          </a:p>
          <a:p>
            <a:r>
              <a:rPr lang="fr-FR" u="sng" dirty="0"/>
              <a:t>Indication opératoire </a:t>
            </a:r>
            <a:r>
              <a:rPr lang="fr-FR" dirty="0"/>
              <a:t>: Fistule post-parotidite</a:t>
            </a:r>
          </a:p>
          <a:p>
            <a:r>
              <a:rPr lang="fr-FR" u="sng" dirty="0"/>
              <a:t>Intervention</a:t>
            </a:r>
            <a:r>
              <a:rPr lang="fr-FR" dirty="0"/>
              <a:t> : </a:t>
            </a:r>
            <a:r>
              <a:rPr lang="fr-FR" dirty="0" err="1"/>
              <a:t>Exerese</a:t>
            </a:r>
            <a:r>
              <a:rPr lang="fr-FR" dirty="0"/>
              <a:t> fusiforme centrée sur la fistule</a:t>
            </a:r>
          </a:p>
          <a:p>
            <a:r>
              <a:rPr lang="fr-FR" u="sng" dirty="0"/>
              <a:t>Type d’anesthésie </a:t>
            </a:r>
            <a:r>
              <a:rPr lang="fr-FR" dirty="0"/>
              <a:t>: AL</a:t>
            </a:r>
          </a:p>
          <a:p>
            <a:r>
              <a:rPr lang="fr-FR" u="sng" dirty="0"/>
              <a:t>Opérateur </a:t>
            </a:r>
            <a:r>
              <a:rPr lang="fr-FR" dirty="0"/>
              <a:t>: AG</a:t>
            </a:r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7" y="248616"/>
            <a:ext cx="3263503" cy="4351338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674" y="248616"/>
            <a:ext cx="3263503" cy="4351338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951" y="248616"/>
            <a:ext cx="3265004" cy="435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1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1939" y="2697508"/>
            <a:ext cx="10515600" cy="1325563"/>
          </a:xfrm>
        </p:spPr>
        <p:txBody>
          <a:bodyPr/>
          <a:lstStyle/>
          <a:p>
            <a:r>
              <a:rPr lang="fr-FR" dirty="0" smtClean="0"/>
              <a:t>Mardi 5 mars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980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8444" y="2671003"/>
            <a:ext cx="10515600" cy="1325563"/>
          </a:xfrm>
        </p:spPr>
        <p:txBody>
          <a:bodyPr/>
          <a:lstStyle/>
          <a:p>
            <a:r>
              <a:rPr lang="fr-FR" dirty="0" smtClean="0"/>
              <a:t>Mardi 4 mars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89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91065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82 : XONG Choa..</a:t>
            </a:r>
            <a:endParaRPr lang="fr-FR" dirty="0"/>
          </a:p>
          <a:p>
            <a:r>
              <a:rPr lang="fr-FR" u="sng" dirty="0"/>
              <a:t>Indication opératoire </a:t>
            </a:r>
            <a:r>
              <a:rPr lang="fr-FR" dirty="0"/>
              <a:t>: cicatrices hypertrophiques sur </a:t>
            </a:r>
            <a:r>
              <a:rPr lang="fr-FR" dirty="0" err="1"/>
              <a:t>sequelles</a:t>
            </a:r>
            <a:r>
              <a:rPr lang="fr-FR" dirty="0"/>
              <a:t> de brulures en regard des deux plis </a:t>
            </a:r>
            <a:r>
              <a:rPr lang="fr-FR" dirty="0" err="1"/>
              <a:t>naso</a:t>
            </a:r>
            <a:r>
              <a:rPr lang="fr-FR" dirty="0"/>
              <a:t> </a:t>
            </a:r>
            <a:r>
              <a:rPr lang="fr-FR" dirty="0" err="1"/>
              <a:t>geniens</a:t>
            </a:r>
            <a:endParaRPr lang="fr-FR" dirty="0"/>
          </a:p>
          <a:p>
            <a:r>
              <a:rPr lang="fr-FR" u="sng" dirty="0"/>
              <a:t>Intervention</a:t>
            </a:r>
            <a:r>
              <a:rPr lang="fr-FR" dirty="0"/>
              <a:t> : Exérèse fusiforme</a:t>
            </a:r>
          </a:p>
          <a:p>
            <a:r>
              <a:rPr lang="fr-FR" u="sng" dirty="0"/>
              <a:t>Type d’anesthésie </a:t>
            </a:r>
            <a:r>
              <a:rPr lang="fr-FR" dirty="0"/>
              <a:t>: AL</a:t>
            </a:r>
          </a:p>
          <a:p>
            <a:r>
              <a:rPr lang="fr-FR" u="sng" dirty="0"/>
              <a:t>Opérateur </a:t>
            </a:r>
            <a:r>
              <a:rPr lang="fr-FR" dirty="0"/>
              <a:t>: PG</a:t>
            </a:r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9" y="383329"/>
            <a:ext cx="3263503" cy="4351338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356" y="383329"/>
            <a:ext cx="4258365" cy="319377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965" y="2424164"/>
            <a:ext cx="3923956" cy="2942967"/>
          </a:xfrm>
          <a:prstGeom prst="rect">
            <a:avLst/>
          </a:prstGeom>
        </p:spPr>
      </p:pic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155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8432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5 : DUANGMALA</a:t>
            </a:r>
            <a:endParaRPr lang="fr-FR" dirty="0"/>
          </a:p>
          <a:p>
            <a:r>
              <a:rPr lang="fr-FR" u="sng" dirty="0"/>
              <a:t>Indication opératoire :</a:t>
            </a:r>
            <a:r>
              <a:rPr lang="fr-FR" dirty="0"/>
              <a:t> FP1P2 bilatérale, voile + palais non traités</a:t>
            </a:r>
          </a:p>
          <a:p>
            <a:r>
              <a:rPr lang="fr-FR" u="sng" dirty="0"/>
              <a:t>Intervention :</a:t>
            </a:r>
            <a:r>
              <a:rPr lang="fr-FR" dirty="0"/>
              <a:t> </a:t>
            </a:r>
            <a:r>
              <a:rPr lang="fr-FR" dirty="0" err="1"/>
              <a:t>Vélopalatoplastie</a:t>
            </a:r>
            <a:r>
              <a:rPr lang="fr-FR" dirty="0"/>
              <a:t> + retouche lèvre supérieure</a:t>
            </a:r>
          </a:p>
          <a:p>
            <a:r>
              <a:rPr lang="fr-FR" u="sng" dirty="0"/>
              <a:t>Type d’anesthésie :</a:t>
            </a:r>
            <a:r>
              <a:rPr lang="fr-FR" dirty="0"/>
              <a:t> AG</a:t>
            </a:r>
          </a:p>
          <a:p>
            <a:r>
              <a:rPr lang="fr-FR" u="sng" dirty="0"/>
              <a:t>Opérateur :</a:t>
            </a:r>
            <a:r>
              <a:rPr lang="fr-FR" dirty="0"/>
              <a:t> JCP</a:t>
            </a:r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7" y="182356"/>
            <a:ext cx="2696973" cy="3595965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238" y="182356"/>
            <a:ext cx="2728962" cy="3638616"/>
          </a:xfrm>
          <a:prstGeom prst="rect">
            <a:avLst/>
          </a:prstGeom>
        </p:spPr>
      </p:pic>
      <p:pic>
        <p:nvPicPr>
          <p:cNvPr id="9" name="Espace réservé du contenu 8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834" y="1529485"/>
            <a:ext cx="2927929" cy="3903906"/>
          </a:xfr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167" y="1529485"/>
            <a:ext cx="2927930" cy="390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3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8432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8 : KAMSUP </a:t>
            </a:r>
            <a:r>
              <a:rPr lang="fr-FR" dirty="0" err="1" smtClean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Saiphan</a:t>
            </a:r>
            <a:endParaRPr lang="fr-FR" dirty="0" smtClean="0"/>
          </a:p>
          <a:p>
            <a:r>
              <a:rPr lang="fr-FR" u="sng" dirty="0" smtClean="0"/>
              <a:t>Indication opératoire :</a:t>
            </a:r>
            <a:r>
              <a:rPr lang="fr-FR" dirty="0" smtClean="0"/>
              <a:t> RICH </a:t>
            </a:r>
            <a:r>
              <a:rPr lang="fr-FR" dirty="0" err="1" smtClean="0"/>
              <a:t>labio</a:t>
            </a:r>
            <a:r>
              <a:rPr lang="fr-FR" dirty="0" smtClean="0"/>
              <a:t>-jugal gauche  </a:t>
            </a:r>
          </a:p>
          <a:p>
            <a:r>
              <a:rPr lang="fr-FR" u="sng" dirty="0" smtClean="0"/>
              <a:t>Intervention :</a:t>
            </a:r>
            <a:r>
              <a:rPr lang="fr-FR" dirty="0" smtClean="0"/>
              <a:t> Exérèse </a:t>
            </a:r>
          </a:p>
          <a:p>
            <a:r>
              <a:rPr lang="fr-FR" u="sng" dirty="0" smtClean="0"/>
              <a:t>Type d’anesthésie :</a:t>
            </a:r>
            <a:r>
              <a:rPr lang="fr-FR" dirty="0" smtClean="0"/>
              <a:t> AG, IOT</a:t>
            </a:r>
          </a:p>
          <a:p>
            <a:r>
              <a:rPr lang="fr-FR" u="sng" dirty="0" smtClean="0"/>
              <a:t>Opérateur :</a:t>
            </a:r>
            <a:r>
              <a:rPr lang="fr-FR" dirty="0" smtClean="0"/>
              <a:t> JCP</a:t>
            </a:r>
          </a:p>
          <a:p>
            <a:endParaRPr lang="fr-FR" dirty="0"/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2" y="58277"/>
            <a:ext cx="3556630" cy="4742174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41" y="58278"/>
            <a:ext cx="3556631" cy="474217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179" y="2093843"/>
            <a:ext cx="3573118" cy="476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5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91065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60 :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Cihinola</a:t>
            </a:r>
            <a:endParaRPr lang="fr-FR" dirty="0"/>
          </a:p>
          <a:p>
            <a:r>
              <a:rPr lang="fr-FR" u="sng" dirty="0"/>
              <a:t>Indication opératoire : </a:t>
            </a:r>
            <a:r>
              <a:rPr lang="fr-FR" dirty="0"/>
              <a:t>Fente labiale gauche</a:t>
            </a:r>
          </a:p>
          <a:p>
            <a:r>
              <a:rPr lang="fr-FR" u="sng" dirty="0"/>
              <a:t>Intervention : </a:t>
            </a:r>
            <a:r>
              <a:rPr lang="fr-FR" dirty="0" err="1"/>
              <a:t>Chéïlo</a:t>
            </a:r>
            <a:r>
              <a:rPr lang="fr-FR" dirty="0"/>
              <a:t>-rhinoplastie</a:t>
            </a:r>
          </a:p>
          <a:p>
            <a:r>
              <a:rPr lang="fr-FR" u="sng" dirty="0"/>
              <a:t>Type d’anesthésie : </a:t>
            </a:r>
            <a:r>
              <a:rPr lang="fr-FR" dirty="0"/>
              <a:t>AG, IOT</a:t>
            </a:r>
          </a:p>
          <a:p>
            <a:r>
              <a:rPr lang="fr-FR" u="sng" dirty="0"/>
              <a:t>Opérateur : </a:t>
            </a:r>
            <a:r>
              <a:rPr lang="fr-FR" dirty="0"/>
              <a:t>JCP</a:t>
            </a:r>
          </a:p>
          <a:p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18" y="290684"/>
            <a:ext cx="3450612" cy="4600817"/>
          </a:xfrm>
        </p:spPr>
      </p:pic>
    </p:spTree>
    <p:extLst>
      <p:ext uri="{BB962C8B-B14F-4D97-AF65-F5344CB8AC3E}">
        <p14:creationId xmlns:p14="http://schemas.microsoft.com/office/powerpoint/2010/main" val="181502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91065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52 : SENGLUANGXAY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Yeng</a:t>
            </a:r>
            <a:endParaRPr lang="fr-FR" dirty="0"/>
          </a:p>
          <a:p>
            <a:r>
              <a:rPr lang="fr-FR" u="sng" dirty="0"/>
              <a:t>Indication opératoire :</a:t>
            </a:r>
            <a:r>
              <a:rPr lang="fr-FR" dirty="0"/>
              <a:t> Fente labiale gauche</a:t>
            </a:r>
          </a:p>
          <a:p>
            <a:r>
              <a:rPr lang="fr-FR" u="sng" dirty="0"/>
              <a:t>Intervention :</a:t>
            </a:r>
            <a:r>
              <a:rPr lang="fr-FR" dirty="0"/>
              <a:t> </a:t>
            </a:r>
            <a:r>
              <a:rPr lang="fr-FR" dirty="0" err="1"/>
              <a:t>Chéïlo</a:t>
            </a:r>
            <a:r>
              <a:rPr lang="fr-FR" dirty="0"/>
              <a:t>-rhinoplastie</a:t>
            </a:r>
          </a:p>
          <a:p>
            <a:r>
              <a:rPr lang="fr-FR" u="sng" dirty="0"/>
              <a:t>Type d’anesthésie :</a:t>
            </a:r>
            <a:r>
              <a:rPr lang="fr-FR" dirty="0"/>
              <a:t> AG, IOT</a:t>
            </a:r>
          </a:p>
          <a:p>
            <a:r>
              <a:rPr lang="fr-FR" u="sng" dirty="0"/>
              <a:t>Opérateur :</a:t>
            </a:r>
            <a:r>
              <a:rPr lang="fr-FR" dirty="0"/>
              <a:t> AG</a:t>
            </a:r>
          </a:p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83" y="354633"/>
            <a:ext cx="3421442" cy="4561923"/>
          </a:xfrm>
        </p:spPr>
      </p:pic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07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07165" y="4926202"/>
            <a:ext cx="7772400" cy="17526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55 : MANIVANH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Phom</a:t>
            </a:r>
            <a:endParaRPr lang="fr-FR" dirty="0"/>
          </a:p>
          <a:p>
            <a:pPr algn="l"/>
            <a:r>
              <a:rPr lang="fr-FR" u="sng" dirty="0"/>
              <a:t>Indication opératoire :</a:t>
            </a:r>
            <a:r>
              <a:rPr lang="fr-FR" dirty="0"/>
              <a:t> Fente labiale gauche</a:t>
            </a:r>
          </a:p>
          <a:p>
            <a:pPr algn="l"/>
            <a:r>
              <a:rPr lang="fr-FR" u="sng" dirty="0"/>
              <a:t>Intervention :</a:t>
            </a:r>
            <a:r>
              <a:rPr lang="fr-FR" dirty="0"/>
              <a:t> </a:t>
            </a:r>
            <a:r>
              <a:rPr lang="fr-FR" dirty="0" err="1"/>
              <a:t>Chéïlo</a:t>
            </a:r>
            <a:r>
              <a:rPr lang="fr-FR" dirty="0"/>
              <a:t>-rhinoplastie</a:t>
            </a:r>
          </a:p>
          <a:p>
            <a:pPr algn="l"/>
            <a:r>
              <a:rPr lang="fr-FR" u="sng" dirty="0"/>
              <a:t>Type d’anesthésie :</a:t>
            </a:r>
            <a:r>
              <a:rPr lang="fr-FR" dirty="0"/>
              <a:t> AG, IOT</a:t>
            </a:r>
          </a:p>
          <a:p>
            <a:pPr algn="l"/>
            <a:r>
              <a:rPr lang="fr-FR" u="sng" dirty="0"/>
              <a:t>Opérateur :</a:t>
            </a:r>
            <a:r>
              <a:rPr lang="fr-FR" dirty="0"/>
              <a:t> AG</a:t>
            </a:r>
          </a:p>
          <a:p>
            <a:pPr algn="l"/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25" y="251791"/>
            <a:ext cx="3652079" cy="486943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05" y="251791"/>
            <a:ext cx="3330160" cy="444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0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14400" y="4787347"/>
            <a:ext cx="9144000" cy="1752600"/>
          </a:xfrm>
        </p:spPr>
        <p:txBody>
          <a:bodyPr>
            <a:noAutofit/>
          </a:bodyPr>
          <a:lstStyle/>
          <a:p>
            <a:pPr algn="l"/>
            <a:r>
              <a:rPr lang="fr-FR" sz="20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59 : SOUTHAMMAVONG </a:t>
            </a:r>
            <a:r>
              <a:rPr lang="fr-FR" sz="2000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Soumaly</a:t>
            </a:r>
            <a:endParaRPr lang="fr-FR" sz="2000" dirty="0"/>
          </a:p>
          <a:p>
            <a:pPr algn="l"/>
            <a:r>
              <a:rPr lang="fr-FR" sz="2000" u="sng" dirty="0"/>
              <a:t>Indication opératoire :</a:t>
            </a:r>
            <a:r>
              <a:rPr lang="fr-FR" sz="2000" dirty="0"/>
              <a:t> Fente vélaire séquellaire d’une FP2</a:t>
            </a:r>
          </a:p>
          <a:p>
            <a:pPr algn="l"/>
            <a:r>
              <a:rPr lang="fr-FR" sz="2000" u="sng" dirty="0"/>
              <a:t>Intervention :</a:t>
            </a:r>
            <a:r>
              <a:rPr lang="fr-FR" sz="2000" dirty="0"/>
              <a:t> </a:t>
            </a:r>
            <a:r>
              <a:rPr lang="fr-FR" sz="2000" dirty="0" err="1"/>
              <a:t>Véloplastie</a:t>
            </a:r>
            <a:endParaRPr lang="fr-FR" sz="2000" dirty="0"/>
          </a:p>
          <a:p>
            <a:pPr algn="l"/>
            <a:r>
              <a:rPr lang="fr-FR" sz="2000" u="sng" dirty="0"/>
              <a:t>Type d’anesthésie :</a:t>
            </a:r>
            <a:r>
              <a:rPr lang="fr-FR" sz="2000" dirty="0"/>
              <a:t> AG, IOT</a:t>
            </a:r>
          </a:p>
          <a:p>
            <a:pPr algn="l"/>
            <a:r>
              <a:rPr lang="fr-FR" sz="2000" u="sng" dirty="0"/>
              <a:t>Opérateur :</a:t>
            </a:r>
            <a:r>
              <a:rPr lang="fr-FR" sz="2000" dirty="0"/>
              <a:t> AG</a:t>
            </a:r>
          </a:p>
          <a:p>
            <a:pPr algn="l"/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66" y="452024"/>
            <a:ext cx="3122268" cy="416302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830" y="452024"/>
            <a:ext cx="35433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3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64001" y="4915978"/>
            <a:ext cx="7772400" cy="1752600"/>
          </a:xfrm>
        </p:spPr>
        <p:txBody>
          <a:bodyPr>
            <a:noAutofit/>
          </a:bodyPr>
          <a:lstStyle/>
          <a:p>
            <a:pPr algn="l"/>
            <a:r>
              <a:rPr lang="fr-FR" sz="18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81 : YANG Men</a:t>
            </a:r>
            <a:endParaRPr lang="fr-FR" sz="1800" dirty="0"/>
          </a:p>
          <a:p>
            <a:pPr algn="l"/>
            <a:r>
              <a:rPr lang="fr-FR" sz="1800" u="sng" dirty="0"/>
              <a:t>Indication opératoire :</a:t>
            </a:r>
            <a:r>
              <a:rPr lang="fr-FR" sz="1800" dirty="0"/>
              <a:t> FP1P2 gauche, voile non traité</a:t>
            </a:r>
          </a:p>
          <a:p>
            <a:pPr algn="l"/>
            <a:r>
              <a:rPr lang="fr-FR" sz="1800" u="sng" dirty="0"/>
              <a:t>Intervention :</a:t>
            </a:r>
            <a:r>
              <a:rPr lang="fr-FR" sz="1800" dirty="0"/>
              <a:t> </a:t>
            </a:r>
            <a:r>
              <a:rPr lang="fr-FR" sz="1800" dirty="0" err="1"/>
              <a:t>Vélopalatoplastie</a:t>
            </a:r>
            <a:r>
              <a:rPr lang="fr-FR" sz="1800" dirty="0"/>
              <a:t> </a:t>
            </a:r>
          </a:p>
          <a:p>
            <a:pPr algn="l"/>
            <a:r>
              <a:rPr lang="fr-FR" sz="1800" u="sng" dirty="0"/>
              <a:t>Type d’anesthésie :</a:t>
            </a:r>
            <a:r>
              <a:rPr lang="fr-FR" sz="1800" dirty="0"/>
              <a:t> AG, IOT</a:t>
            </a:r>
          </a:p>
          <a:p>
            <a:pPr algn="l"/>
            <a:r>
              <a:rPr lang="fr-FR" sz="1800" u="sng" dirty="0"/>
              <a:t>Opérateur :</a:t>
            </a:r>
            <a:r>
              <a:rPr lang="fr-FR" sz="1800" dirty="0"/>
              <a:t> JCP</a:t>
            </a:r>
          </a:p>
          <a:p>
            <a:pPr algn="l"/>
            <a:r>
              <a:rPr lang="fr-FR" sz="1800" dirty="0"/>
              <a:t> 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6" t="20097" r="18443" b="8714"/>
          <a:stretch/>
        </p:blipFill>
        <p:spPr>
          <a:xfrm>
            <a:off x="728871" y="177597"/>
            <a:ext cx="3322748" cy="45004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513" y="177597"/>
            <a:ext cx="4193943" cy="559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64001" y="4915978"/>
            <a:ext cx="7772400" cy="1752600"/>
          </a:xfrm>
        </p:spPr>
        <p:txBody>
          <a:bodyPr>
            <a:noAutofit/>
          </a:bodyPr>
          <a:lstStyle/>
          <a:p>
            <a:pPr algn="l"/>
            <a:r>
              <a:rPr lang="fr-FR" sz="18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78 : THOR </a:t>
            </a:r>
            <a:r>
              <a:rPr lang="fr-FR" sz="1800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Xue</a:t>
            </a:r>
            <a:endParaRPr lang="fr-FR" sz="1800" dirty="0"/>
          </a:p>
          <a:p>
            <a:pPr algn="l"/>
            <a:r>
              <a:rPr lang="fr-FR" sz="1800" u="sng" dirty="0"/>
              <a:t>Indication opératoire :</a:t>
            </a:r>
            <a:r>
              <a:rPr lang="fr-FR" sz="1800" dirty="0"/>
              <a:t> </a:t>
            </a:r>
            <a:r>
              <a:rPr lang="fr-FR" sz="1800" dirty="0" err="1"/>
              <a:t>Macroglossie</a:t>
            </a:r>
            <a:r>
              <a:rPr lang="fr-FR" sz="1800" dirty="0"/>
              <a:t> sur malformation kystique</a:t>
            </a:r>
          </a:p>
          <a:p>
            <a:pPr algn="l"/>
            <a:r>
              <a:rPr lang="fr-FR" sz="1800" u="sng" dirty="0"/>
              <a:t>Intervention :</a:t>
            </a:r>
            <a:r>
              <a:rPr lang="fr-FR" sz="1800" dirty="0"/>
              <a:t> </a:t>
            </a:r>
            <a:r>
              <a:rPr lang="fr-FR" sz="1800" dirty="0" err="1"/>
              <a:t>Glossoplastie</a:t>
            </a:r>
            <a:r>
              <a:rPr lang="fr-FR" sz="1800" dirty="0"/>
              <a:t> de réduction</a:t>
            </a:r>
          </a:p>
          <a:p>
            <a:pPr algn="l"/>
            <a:r>
              <a:rPr lang="fr-FR" sz="1800" u="sng" dirty="0"/>
              <a:t>Type d’anesthésie :</a:t>
            </a:r>
            <a:r>
              <a:rPr lang="fr-FR" sz="1800" dirty="0"/>
              <a:t> AG, INT</a:t>
            </a:r>
          </a:p>
          <a:p>
            <a:pPr algn="l"/>
            <a:r>
              <a:rPr lang="fr-FR" sz="1800" u="sng" dirty="0"/>
              <a:t>Opérateur :</a:t>
            </a:r>
            <a:r>
              <a:rPr lang="fr-FR" sz="1800" dirty="0"/>
              <a:t> AG</a:t>
            </a:r>
          </a:p>
          <a:p>
            <a:pPr algn="l"/>
            <a:r>
              <a:rPr lang="fr-FR" sz="1800" dirty="0"/>
              <a:t> 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916" y="174225"/>
            <a:ext cx="3389243" cy="451899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7" y="174225"/>
            <a:ext cx="3389243" cy="451899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741" y="144253"/>
            <a:ext cx="3411723" cy="454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64001" y="4915978"/>
            <a:ext cx="7772400" cy="1752600"/>
          </a:xfrm>
        </p:spPr>
        <p:txBody>
          <a:bodyPr>
            <a:noAutofit/>
          </a:bodyPr>
          <a:lstStyle/>
          <a:p>
            <a:pPr algn="l"/>
            <a:r>
              <a:rPr lang="fr-FR" sz="18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14 : SOMPHAVAT </a:t>
            </a:r>
            <a:r>
              <a:rPr lang="fr-FR" sz="1800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Pethnalong</a:t>
            </a:r>
            <a:endParaRPr lang="fr-FR" sz="1800" dirty="0"/>
          </a:p>
          <a:p>
            <a:pPr algn="l"/>
            <a:r>
              <a:rPr lang="fr-FR" sz="1800" u="sng" dirty="0"/>
              <a:t>Indication opératoire :</a:t>
            </a:r>
            <a:r>
              <a:rPr lang="fr-FR" sz="1800" dirty="0"/>
              <a:t> FP1P2 gauche + voile court + fistule </a:t>
            </a:r>
            <a:r>
              <a:rPr lang="fr-FR" sz="1800" dirty="0" err="1"/>
              <a:t>alvéoalaire</a:t>
            </a:r>
            <a:endParaRPr lang="fr-FR" sz="1800" dirty="0"/>
          </a:p>
          <a:p>
            <a:pPr algn="l"/>
            <a:r>
              <a:rPr lang="fr-FR" sz="1800" u="sng" dirty="0"/>
              <a:t>Intervention :</a:t>
            </a:r>
            <a:r>
              <a:rPr lang="fr-FR" sz="1800" dirty="0"/>
              <a:t> </a:t>
            </a:r>
            <a:r>
              <a:rPr lang="fr-FR" sz="1800" dirty="0" err="1"/>
              <a:t>Pharyngoplastie</a:t>
            </a:r>
            <a:r>
              <a:rPr lang="fr-FR" sz="1800" dirty="0"/>
              <a:t> + GPP sans greffe osseuse</a:t>
            </a:r>
          </a:p>
          <a:p>
            <a:pPr algn="l"/>
            <a:r>
              <a:rPr lang="fr-FR" sz="1800" u="sng" dirty="0"/>
              <a:t>Type d’anesthésie :</a:t>
            </a:r>
            <a:r>
              <a:rPr lang="fr-FR" sz="1800" dirty="0"/>
              <a:t> AG, IOT</a:t>
            </a:r>
          </a:p>
          <a:p>
            <a:pPr algn="l"/>
            <a:r>
              <a:rPr lang="fr-FR" sz="1800" u="sng" dirty="0"/>
              <a:t>Opérateur :</a:t>
            </a:r>
            <a:r>
              <a:rPr lang="fr-FR" sz="1800" dirty="0"/>
              <a:t> AG</a:t>
            </a:r>
          </a:p>
          <a:p>
            <a:pPr algn="l"/>
            <a:r>
              <a:rPr lang="fr-FR" sz="1800" dirty="0"/>
              <a:t> 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05" y="157899"/>
            <a:ext cx="3237395" cy="431652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423" y="157899"/>
            <a:ext cx="3227456" cy="43032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580" y="1777884"/>
            <a:ext cx="3652631" cy="487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5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96297" y="5250700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69 : THEPHONGSEN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Latdophone</a:t>
            </a:r>
            <a:endParaRPr lang="fr-FR" dirty="0"/>
          </a:p>
          <a:p>
            <a:r>
              <a:rPr lang="fr-FR" u="sng" dirty="0"/>
              <a:t>Indication opératoire </a:t>
            </a:r>
            <a:r>
              <a:rPr lang="fr-FR" dirty="0"/>
              <a:t>: séquelles de brûlures du 5</a:t>
            </a:r>
            <a:r>
              <a:rPr lang="fr-FR" baseline="30000" dirty="0"/>
              <a:t>ème</a:t>
            </a:r>
            <a:r>
              <a:rPr lang="fr-FR" dirty="0"/>
              <a:t> orteil, Orteil en </a:t>
            </a:r>
            <a:r>
              <a:rPr lang="fr-FR" dirty="0" err="1"/>
              <a:t>hyperextension</a:t>
            </a:r>
            <a:endParaRPr lang="fr-FR" dirty="0"/>
          </a:p>
          <a:p>
            <a:r>
              <a:rPr lang="fr-FR" u="sng" dirty="0"/>
              <a:t>Intervention </a:t>
            </a:r>
            <a:r>
              <a:rPr lang="fr-FR" dirty="0"/>
              <a:t>: plastie en 7</a:t>
            </a:r>
          </a:p>
          <a:p>
            <a:r>
              <a:rPr lang="fr-FR" u="sng" dirty="0"/>
              <a:t>Type d’anesthésie </a:t>
            </a:r>
            <a:r>
              <a:rPr lang="fr-FR" dirty="0"/>
              <a:t>: AL</a:t>
            </a:r>
          </a:p>
          <a:p>
            <a:r>
              <a:rPr lang="fr-FR" dirty="0"/>
              <a:t>Opérateur : JCP</a:t>
            </a:r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30" y="460651"/>
            <a:ext cx="3263503" cy="4351338"/>
          </a:xfrm>
        </p:spPr>
      </p:pic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47" y="460651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49329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64001" y="4915978"/>
            <a:ext cx="7772400" cy="1752600"/>
          </a:xfrm>
        </p:spPr>
        <p:txBody>
          <a:bodyPr>
            <a:noAutofit/>
          </a:bodyPr>
          <a:lstStyle/>
          <a:p>
            <a:pPr algn="l"/>
            <a:r>
              <a:rPr lang="fr-FR" sz="18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 96 : XAYPUNYA </a:t>
            </a:r>
            <a:r>
              <a:rPr lang="fr-FR" sz="1800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Vixay</a:t>
            </a:r>
            <a:r>
              <a:rPr lang="fr-FR" sz="18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fr-FR" sz="1800" dirty="0"/>
          </a:p>
          <a:p>
            <a:pPr algn="l"/>
            <a:r>
              <a:rPr lang="fr-FR" sz="1800" u="sng" dirty="0"/>
              <a:t>Indication opératoire :</a:t>
            </a:r>
            <a:r>
              <a:rPr lang="fr-FR" sz="1800" dirty="0"/>
              <a:t> Séquelle FP1 gauche</a:t>
            </a:r>
          </a:p>
          <a:p>
            <a:pPr algn="l"/>
            <a:r>
              <a:rPr lang="fr-FR" sz="1800" u="sng" dirty="0"/>
              <a:t>Intervention :</a:t>
            </a:r>
            <a:r>
              <a:rPr lang="fr-FR" sz="1800" dirty="0"/>
              <a:t> Reprise de fente labiale gauche </a:t>
            </a:r>
          </a:p>
          <a:p>
            <a:pPr algn="l"/>
            <a:r>
              <a:rPr lang="fr-FR" sz="1800" u="sng" dirty="0"/>
              <a:t>Type d’anesthésie :</a:t>
            </a:r>
            <a:r>
              <a:rPr lang="fr-FR" sz="1800" dirty="0"/>
              <a:t> AL</a:t>
            </a:r>
          </a:p>
          <a:p>
            <a:pPr algn="l"/>
            <a:r>
              <a:rPr lang="fr-FR" sz="1800" u="sng" dirty="0"/>
              <a:t>Opérateur :</a:t>
            </a:r>
            <a:r>
              <a:rPr lang="fr-FR" sz="1800" dirty="0"/>
              <a:t> JCP</a:t>
            </a:r>
          </a:p>
          <a:p>
            <a:pPr algn="l"/>
            <a:r>
              <a:rPr lang="fr-FR" sz="1800" dirty="0"/>
              <a:t> 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125" y="208143"/>
            <a:ext cx="3373231" cy="449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9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1939" y="2697508"/>
            <a:ext cx="10515600" cy="1325563"/>
          </a:xfrm>
        </p:spPr>
        <p:txBody>
          <a:bodyPr/>
          <a:lstStyle/>
          <a:p>
            <a:r>
              <a:rPr lang="fr-FR" dirty="0" smtClean="0"/>
              <a:t>Mercredi 6 mars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692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91065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70 : CHITTAVONG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Sitthiphoum</a:t>
            </a:r>
            <a:endParaRPr lang="fr-FR" dirty="0"/>
          </a:p>
          <a:p>
            <a:r>
              <a:rPr lang="fr-FR" u="sng" dirty="0"/>
              <a:t>Indication opératoire </a:t>
            </a:r>
            <a:r>
              <a:rPr lang="fr-FR" dirty="0"/>
              <a:t>: Cicatrice sur séquelle de brulure pli </a:t>
            </a:r>
            <a:r>
              <a:rPr lang="fr-FR" dirty="0" err="1"/>
              <a:t>nasogenien</a:t>
            </a:r>
            <a:r>
              <a:rPr lang="fr-FR" dirty="0"/>
              <a:t> droit</a:t>
            </a:r>
          </a:p>
          <a:p>
            <a:r>
              <a:rPr lang="fr-FR" u="sng" dirty="0"/>
              <a:t>Intervention</a:t>
            </a:r>
            <a:r>
              <a:rPr lang="fr-FR" dirty="0"/>
              <a:t> : Exérèse fusiforme</a:t>
            </a:r>
          </a:p>
          <a:p>
            <a:r>
              <a:rPr lang="fr-FR" u="sng" dirty="0"/>
              <a:t>Type d’anesthésie </a:t>
            </a:r>
            <a:r>
              <a:rPr lang="fr-FR" dirty="0"/>
              <a:t>: AL</a:t>
            </a:r>
          </a:p>
          <a:p>
            <a:r>
              <a:rPr lang="fr-FR" u="sng" dirty="0"/>
              <a:t>Opérateur </a:t>
            </a:r>
            <a:r>
              <a:rPr lang="fr-FR" dirty="0"/>
              <a:t>: PG</a:t>
            </a:r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17" y="354633"/>
            <a:ext cx="3263503" cy="4351338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840" y="405169"/>
            <a:ext cx="3612142" cy="4816188"/>
          </a:xfrm>
          <a:prstGeom prst="rect">
            <a:avLst/>
          </a:prstGeom>
        </p:spPr>
      </p:pic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55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8432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98 : PHETMIXAY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Meksavanh</a:t>
            </a:r>
            <a:endParaRPr lang="fr-FR" dirty="0"/>
          </a:p>
          <a:p>
            <a:r>
              <a:rPr lang="fr-FR" u="sng" dirty="0"/>
              <a:t>Indication opératoire </a:t>
            </a:r>
            <a:r>
              <a:rPr lang="fr-FR" dirty="0"/>
              <a:t>: chéloïde oreille </a:t>
            </a:r>
            <a:r>
              <a:rPr lang="fr-FR" dirty="0" err="1"/>
              <a:t>bilaterales</a:t>
            </a:r>
            <a:endParaRPr lang="fr-FR" dirty="0"/>
          </a:p>
          <a:p>
            <a:r>
              <a:rPr lang="fr-FR" u="sng" dirty="0"/>
              <a:t>Intervention</a:t>
            </a:r>
            <a:r>
              <a:rPr lang="fr-FR" dirty="0"/>
              <a:t> : Exérèse fusiforme</a:t>
            </a:r>
          </a:p>
          <a:p>
            <a:r>
              <a:rPr lang="fr-FR" u="sng" dirty="0"/>
              <a:t>Type d’anesthésie </a:t>
            </a:r>
            <a:r>
              <a:rPr lang="fr-FR" dirty="0"/>
              <a:t>: AL</a:t>
            </a:r>
          </a:p>
          <a:p>
            <a:r>
              <a:rPr lang="fr-FR" u="sng" dirty="0"/>
              <a:t>Opérateur </a:t>
            </a:r>
            <a:r>
              <a:rPr lang="fr-FR" dirty="0"/>
              <a:t>: PG</a:t>
            </a:r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19" y="299471"/>
            <a:ext cx="3526579" cy="4702106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371" y="299471"/>
            <a:ext cx="3532256" cy="47096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5" y="189057"/>
            <a:ext cx="3544171" cy="4725561"/>
          </a:xfrm>
          <a:prstGeom prst="rect">
            <a:avLst/>
          </a:prstGeom>
        </p:spPr>
      </p:pic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711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8432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89 : XAYYAXAY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Touna</a:t>
            </a:r>
            <a:endParaRPr lang="fr-FR" dirty="0"/>
          </a:p>
          <a:p>
            <a:r>
              <a:rPr lang="fr-FR" u="sng" dirty="0"/>
              <a:t>Indication opératoire </a:t>
            </a:r>
            <a:r>
              <a:rPr lang="fr-FR" dirty="0"/>
              <a:t>: chéloïdes oreilles </a:t>
            </a:r>
            <a:r>
              <a:rPr lang="fr-FR" dirty="0" err="1"/>
              <a:t>bilaterales</a:t>
            </a:r>
            <a:endParaRPr lang="fr-FR" dirty="0"/>
          </a:p>
          <a:p>
            <a:r>
              <a:rPr lang="fr-FR" u="sng" dirty="0"/>
              <a:t>Intervention</a:t>
            </a:r>
            <a:r>
              <a:rPr lang="fr-FR" dirty="0"/>
              <a:t> : Exérèse fusiforme</a:t>
            </a:r>
          </a:p>
          <a:p>
            <a:r>
              <a:rPr lang="fr-FR" u="sng" dirty="0"/>
              <a:t>Type d’anesthésie </a:t>
            </a:r>
            <a:r>
              <a:rPr lang="fr-FR" dirty="0"/>
              <a:t>: AL</a:t>
            </a:r>
          </a:p>
          <a:p>
            <a:r>
              <a:rPr lang="fr-FR" u="sng" dirty="0"/>
              <a:t>Opérateur </a:t>
            </a:r>
            <a:r>
              <a:rPr lang="fr-FR" dirty="0"/>
              <a:t>: PG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25" y="207306"/>
            <a:ext cx="3293717" cy="43916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277" y="0"/>
            <a:ext cx="3070639" cy="409418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637" y="0"/>
            <a:ext cx="3070639" cy="4094185"/>
          </a:xfrm>
          <a:prstGeom prst="rect">
            <a:avLst/>
          </a:prstGeom>
        </p:spPr>
      </p:pic>
      <p:sp>
        <p:nvSpPr>
          <p:cNvPr id="8" name="Espace réservé du contenu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959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58543" y="4957901"/>
            <a:ext cx="107627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71 : SONGMANY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Boumy</a:t>
            </a:r>
            <a:endParaRPr lang="fr-FR" dirty="0"/>
          </a:p>
          <a:p>
            <a:r>
              <a:rPr lang="fr-FR" u="sng" dirty="0"/>
              <a:t>Indication opératoire </a:t>
            </a:r>
            <a:r>
              <a:rPr lang="fr-FR" dirty="0"/>
              <a:t>: </a:t>
            </a:r>
            <a:r>
              <a:rPr lang="fr-FR" dirty="0" err="1"/>
              <a:t>naevus</a:t>
            </a:r>
            <a:r>
              <a:rPr lang="fr-FR" dirty="0"/>
              <a:t> verruqueux </a:t>
            </a:r>
            <a:r>
              <a:rPr lang="fr-FR" dirty="0" err="1"/>
              <a:t>canthus</a:t>
            </a:r>
            <a:r>
              <a:rPr lang="fr-FR" dirty="0"/>
              <a:t> externe avec cicatrice dans le prolongement des rides de la patte d’oie à droite</a:t>
            </a:r>
          </a:p>
          <a:p>
            <a:r>
              <a:rPr lang="fr-FR" u="sng" dirty="0"/>
              <a:t>Intervention</a:t>
            </a:r>
            <a:r>
              <a:rPr lang="fr-FR" dirty="0"/>
              <a:t> : Exérèse fusiforme</a:t>
            </a:r>
          </a:p>
          <a:p>
            <a:r>
              <a:rPr lang="fr-FR" u="sng" dirty="0"/>
              <a:t>Type d’anesthésie </a:t>
            </a:r>
            <a:r>
              <a:rPr lang="fr-FR" dirty="0"/>
              <a:t>: AL</a:t>
            </a:r>
          </a:p>
          <a:p>
            <a:r>
              <a:rPr lang="fr-FR" u="sng" dirty="0"/>
              <a:t>Opérateur </a:t>
            </a:r>
            <a:r>
              <a:rPr lang="fr-FR" dirty="0"/>
              <a:t>: PG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4" y="406141"/>
            <a:ext cx="3305635" cy="44075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61" y="369274"/>
            <a:ext cx="3426239" cy="4568319"/>
          </a:xfrm>
          <a:prstGeom prst="rect">
            <a:avLst/>
          </a:prstGeom>
        </p:spPr>
      </p:pic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3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91065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74 : MAHAVANG Manisa</a:t>
            </a:r>
            <a:endParaRPr lang="fr-FR" dirty="0"/>
          </a:p>
          <a:p>
            <a:r>
              <a:rPr lang="fr-FR" u="sng" dirty="0"/>
              <a:t>Indication opératoire :</a:t>
            </a:r>
            <a:r>
              <a:rPr lang="fr-FR" dirty="0"/>
              <a:t> FP2 partielle, fente vélaire isolée</a:t>
            </a:r>
          </a:p>
          <a:p>
            <a:r>
              <a:rPr lang="fr-FR" u="sng" dirty="0"/>
              <a:t>Intervention :</a:t>
            </a:r>
            <a:r>
              <a:rPr lang="fr-FR" dirty="0"/>
              <a:t> </a:t>
            </a:r>
            <a:r>
              <a:rPr lang="fr-FR" dirty="0" err="1"/>
              <a:t>Véloplastie</a:t>
            </a:r>
            <a:endParaRPr lang="fr-FR" dirty="0"/>
          </a:p>
          <a:p>
            <a:r>
              <a:rPr lang="fr-FR" u="sng" dirty="0"/>
              <a:t>Type d’anesthésie :</a:t>
            </a:r>
            <a:r>
              <a:rPr lang="fr-FR" dirty="0"/>
              <a:t> AG, IOT</a:t>
            </a:r>
          </a:p>
          <a:p>
            <a:r>
              <a:rPr lang="fr-FR" u="sng" dirty="0"/>
              <a:t>Opérateur :</a:t>
            </a:r>
            <a:r>
              <a:rPr lang="fr-FR" dirty="0"/>
              <a:t> JCP</a:t>
            </a:r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61" y="536437"/>
            <a:ext cx="3349487" cy="4465983"/>
          </a:xfrm>
          <a:prstGeom prst="rect">
            <a:avLst/>
          </a:prstGeom>
        </p:spPr>
      </p:pic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52" y="536437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54820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91065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54 : THOR WAYVIHAT</a:t>
            </a:r>
            <a:endParaRPr lang="fr-FR" dirty="0"/>
          </a:p>
          <a:p>
            <a:r>
              <a:rPr lang="fr-FR" u="sng" dirty="0"/>
              <a:t>Indication opératoire : </a:t>
            </a:r>
            <a:r>
              <a:rPr lang="fr-FR" dirty="0"/>
              <a:t>Fente labiale gauche</a:t>
            </a:r>
          </a:p>
          <a:p>
            <a:r>
              <a:rPr lang="fr-FR" u="sng" dirty="0"/>
              <a:t>Intervention :</a:t>
            </a:r>
            <a:r>
              <a:rPr lang="fr-FR" dirty="0"/>
              <a:t> </a:t>
            </a:r>
            <a:r>
              <a:rPr lang="fr-FR" dirty="0" err="1"/>
              <a:t>Chéïlo</a:t>
            </a:r>
            <a:r>
              <a:rPr lang="fr-FR" dirty="0"/>
              <a:t>-rhinoplastie</a:t>
            </a:r>
          </a:p>
          <a:p>
            <a:r>
              <a:rPr lang="fr-FR" u="sng" dirty="0"/>
              <a:t>Type d’anesthésie :</a:t>
            </a:r>
            <a:r>
              <a:rPr lang="fr-FR" dirty="0"/>
              <a:t> AG, IOT</a:t>
            </a:r>
          </a:p>
          <a:p>
            <a:r>
              <a:rPr lang="fr-FR" u="sng" dirty="0"/>
              <a:t>Opérateur :</a:t>
            </a:r>
            <a:r>
              <a:rPr lang="fr-FR" dirty="0"/>
              <a:t> AG</a:t>
            </a:r>
          </a:p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18" y="0"/>
            <a:ext cx="3660913" cy="4881217"/>
          </a:xfrm>
          <a:prstGeom prst="rect">
            <a:avLst/>
          </a:prstGeom>
        </p:spPr>
      </p:pic>
      <p:pic>
        <p:nvPicPr>
          <p:cNvPr id="12" name="Espace réservé du contenu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157" y="264939"/>
            <a:ext cx="4696315" cy="6261754"/>
          </a:xfrm>
        </p:spPr>
      </p:pic>
      <p:sp>
        <p:nvSpPr>
          <p:cNvPr id="13" name="Espace réservé du contenu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480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8296" y="4572000"/>
            <a:ext cx="8501269" cy="2106802"/>
          </a:xfrm>
        </p:spPr>
        <p:txBody>
          <a:bodyPr>
            <a:noAutofit/>
          </a:bodyPr>
          <a:lstStyle/>
          <a:p>
            <a:pPr algn="l"/>
            <a:r>
              <a:rPr lang="fr-FR" sz="16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68 : </a:t>
            </a:r>
            <a:r>
              <a:rPr lang="fr-FR" sz="1600" dirty="0"/>
              <a:t>SAOVONGXAY </a:t>
            </a:r>
            <a:r>
              <a:rPr lang="fr-FR" sz="1600" dirty="0" err="1" smtClean="0"/>
              <a:t>Thavichoun</a:t>
            </a:r>
            <a:endParaRPr lang="fr-FR" sz="1600" dirty="0"/>
          </a:p>
          <a:p>
            <a:pPr algn="l"/>
            <a:r>
              <a:rPr lang="fr-FR" sz="1600" u="sng" dirty="0"/>
              <a:t>Indication opératoire :</a:t>
            </a:r>
            <a:r>
              <a:rPr lang="fr-FR" sz="1600" dirty="0"/>
              <a:t> Association fentes faciales rares 10 + 7 droites, </a:t>
            </a:r>
            <a:r>
              <a:rPr lang="fr-FR" sz="1600" dirty="0" err="1"/>
              <a:t>fibrochondromes</a:t>
            </a:r>
            <a:r>
              <a:rPr lang="fr-FR" sz="1600" dirty="0"/>
              <a:t> pré-</a:t>
            </a:r>
            <a:r>
              <a:rPr lang="fr-FR" sz="1600" dirty="0" err="1"/>
              <a:t>tragiens</a:t>
            </a:r>
            <a:r>
              <a:rPr lang="fr-FR" sz="1600" dirty="0"/>
              <a:t> bilatéraux et fente labiale droite</a:t>
            </a:r>
          </a:p>
          <a:p>
            <a:pPr algn="l"/>
            <a:r>
              <a:rPr lang="fr-FR" sz="1600" u="sng" dirty="0"/>
              <a:t>Intervention :</a:t>
            </a:r>
            <a:r>
              <a:rPr lang="fr-FR" sz="1600" dirty="0"/>
              <a:t> Plastie palpébrale supérieure, commissuroplastie, </a:t>
            </a:r>
            <a:r>
              <a:rPr lang="fr-FR" sz="1600" dirty="0" err="1"/>
              <a:t>exerese</a:t>
            </a:r>
            <a:r>
              <a:rPr lang="fr-FR" sz="1600" dirty="0"/>
              <a:t> des </a:t>
            </a:r>
            <a:r>
              <a:rPr lang="fr-FR" sz="1600" dirty="0" err="1"/>
              <a:t>fibrochondromes</a:t>
            </a:r>
            <a:r>
              <a:rPr lang="fr-FR" sz="1600" dirty="0"/>
              <a:t>, </a:t>
            </a:r>
            <a:r>
              <a:rPr lang="fr-FR" sz="1600" dirty="0" err="1"/>
              <a:t>chéïlorhinoplastie</a:t>
            </a:r>
            <a:r>
              <a:rPr lang="fr-FR" sz="1600" dirty="0"/>
              <a:t> droite</a:t>
            </a:r>
          </a:p>
          <a:p>
            <a:pPr algn="l"/>
            <a:r>
              <a:rPr lang="fr-FR" sz="1600" u="sng" dirty="0"/>
              <a:t>Type d’anesthésie :</a:t>
            </a:r>
            <a:r>
              <a:rPr lang="fr-FR" sz="1600" dirty="0"/>
              <a:t> AG, IOT</a:t>
            </a:r>
          </a:p>
          <a:p>
            <a:pPr algn="l"/>
            <a:r>
              <a:rPr lang="fr-FR" sz="1600" u="sng" dirty="0"/>
              <a:t>Opérateur :</a:t>
            </a:r>
            <a:r>
              <a:rPr lang="fr-FR" sz="1600" dirty="0"/>
              <a:t> JCP + AG</a:t>
            </a:r>
          </a:p>
          <a:p>
            <a:pPr algn="l"/>
            <a:endParaRPr lang="fr-FR" sz="1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004" y="111712"/>
            <a:ext cx="2951647" cy="393552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48" y="111712"/>
            <a:ext cx="2946953" cy="392927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06" y="331109"/>
            <a:ext cx="2617857" cy="349047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56" y="91834"/>
            <a:ext cx="2976770" cy="39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1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7565" y="4641573"/>
            <a:ext cx="10681252" cy="1752600"/>
          </a:xfrm>
        </p:spPr>
        <p:txBody>
          <a:bodyPr>
            <a:noAutofit/>
          </a:bodyPr>
          <a:lstStyle/>
          <a:p>
            <a:pPr algn="l"/>
            <a:r>
              <a:rPr lang="fr-FR" sz="18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23 : </a:t>
            </a:r>
            <a:r>
              <a:rPr lang="fr-FR" sz="1800" dirty="0"/>
              <a:t>LEMPHIMMASONE </a:t>
            </a:r>
            <a:r>
              <a:rPr lang="fr-FR" sz="1800" dirty="0" err="1" smtClean="0"/>
              <a:t>Namlon</a:t>
            </a:r>
            <a:endParaRPr lang="fr-FR" sz="1800" dirty="0"/>
          </a:p>
          <a:p>
            <a:pPr algn="l"/>
            <a:r>
              <a:rPr lang="fr-FR" sz="1800" u="sng" dirty="0"/>
              <a:t>Indication opératoire </a:t>
            </a:r>
            <a:r>
              <a:rPr lang="fr-FR" sz="1800" dirty="0"/>
              <a:t>: Tumeur osseuse maxillaire droite (</a:t>
            </a:r>
            <a:r>
              <a:rPr lang="fr-FR" sz="1800" dirty="0" err="1"/>
              <a:t>ostéofibrome</a:t>
            </a:r>
            <a:r>
              <a:rPr lang="fr-FR" sz="1800" dirty="0"/>
              <a:t> ? ) au niveau de la tubérosité maxillaire droite</a:t>
            </a:r>
          </a:p>
          <a:p>
            <a:pPr algn="l"/>
            <a:r>
              <a:rPr lang="fr-FR" sz="1800" u="sng" dirty="0"/>
              <a:t>Intervention :</a:t>
            </a:r>
            <a:r>
              <a:rPr lang="fr-FR" sz="1800" dirty="0"/>
              <a:t> </a:t>
            </a:r>
            <a:r>
              <a:rPr lang="fr-FR" sz="1800" dirty="0" err="1"/>
              <a:t>Exerese</a:t>
            </a:r>
            <a:r>
              <a:rPr lang="fr-FR" sz="1800" dirty="0"/>
              <a:t> par voie </a:t>
            </a:r>
            <a:r>
              <a:rPr lang="fr-FR" sz="1800" dirty="0" err="1"/>
              <a:t>endobuccale</a:t>
            </a:r>
            <a:endParaRPr lang="fr-FR" sz="1800" dirty="0"/>
          </a:p>
          <a:p>
            <a:pPr algn="l"/>
            <a:r>
              <a:rPr lang="fr-FR" sz="1800" u="sng" dirty="0"/>
              <a:t>Type d’anesthésie :</a:t>
            </a:r>
            <a:r>
              <a:rPr lang="fr-FR" sz="1800" dirty="0"/>
              <a:t> AG, IOT</a:t>
            </a:r>
          </a:p>
          <a:p>
            <a:pPr algn="l"/>
            <a:r>
              <a:rPr lang="fr-FR" sz="1800" u="sng" dirty="0"/>
              <a:t>Opérateur :</a:t>
            </a:r>
            <a:r>
              <a:rPr lang="fr-FR" sz="1800" dirty="0"/>
              <a:t> AG</a:t>
            </a:r>
          </a:p>
          <a:p>
            <a:pPr algn="l"/>
            <a:endParaRPr lang="fr-FR" sz="18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48" y="199864"/>
            <a:ext cx="3174448" cy="423259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782" y="199864"/>
            <a:ext cx="3484218" cy="464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7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38200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104 : rajout</a:t>
            </a:r>
            <a:endParaRPr lang="fr-FR" dirty="0"/>
          </a:p>
          <a:p>
            <a:r>
              <a:rPr lang="fr-FR" u="sng" dirty="0"/>
              <a:t>Indication opératoire </a:t>
            </a:r>
            <a:r>
              <a:rPr lang="fr-FR" dirty="0"/>
              <a:t>: </a:t>
            </a:r>
            <a:r>
              <a:rPr lang="fr-FR" dirty="0" err="1"/>
              <a:t>Naevus</a:t>
            </a:r>
            <a:r>
              <a:rPr lang="fr-FR" dirty="0"/>
              <a:t> de la lèvre inférieure</a:t>
            </a:r>
          </a:p>
          <a:p>
            <a:r>
              <a:rPr lang="fr-FR" u="sng" dirty="0"/>
              <a:t>Intervention </a:t>
            </a:r>
            <a:r>
              <a:rPr lang="fr-FR" dirty="0"/>
              <a:t>: exérèse en fuseau</a:t>
            </a:r>
          </a:p>
          <a:p>
            <a:r>
              <a:rPr lang="fr-FR" u="sng" dirty="0"/>
              <a:t>Type d’anesthésie : </a:t>
            </a:r>
            <a:r>
              <a:rPr lang="fr-FR" dirty="0"/>
              <a:t>AL</a:t>
            </a:r>
          </a:p>
          <a:p>
            <a:r>
              <a:rPr lang="fr-FR" dirty="0"/>
              <a:t>Opérateur : JCP</a:t>
            </a:r>
          </a:p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222" y="234973"/>
            <a:ext cx="3651526" cy="486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4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41149" y="4889474"/>
            <a:ext cx="7772400" cy="1752600"/>
          </a:xfrm>
        </p:spPr>
        <p:txBody>
          <a:bodyPr>
            <a:noAutofit/>
          </a:bodyPr>
          <a:lstStyle/>
          <a:p>
            <a:pPr algn="l"/>
            <a:r>
              <a:rPr lang="fr-FR" sz="18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105 : </a:t>
            </a:r>
            <a:r>
              <a:rPr lang="fr-FR" sz="1800" dirty="0" smtClean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Moly</a:t>
            </a:r>
            <a:endParaRPr lang="fr-FR" sz="1800" dirty="0"/>
          </a:p>
          <a:p>
            <a:pPr algn="l"/>
            <a:r>
              <a:rPr lang="fr-FR" sz="1800" u="sng" dirty="0"/>
              <a:t>Indication opératoire :</a:t>
            </a:r>
            <a:r>
              <a:rPr lang="fr-FR" sz="1800" dirty="0"/>
              <a:t> Ankylose ATM </a:t>
            </a:r>
            <a:r>
              <a:rPr lang="fr-FR" sz="1800" dirty="0" smtClean="0"/>
              <a:t>droite post-fracture</a:t>
            </a:r>
            <a:endParaRPr lang="fr-FR" sz="1800" dirty="0"/>
          </a:p>
          <a:p>
            <a:pPr algn="l"/>
            <a:r>
              <a:rPr lang="fr-FR" sz="1800" u="sng" dirty="0"/>
              <a:t>Intervention :</a:t>
            </a:r>
            <a:r>
              <a:rPr lang="fr-FR" sz="1800" dirty="0"/>
              <a:t> </a:t>
            </a:r>
            <a:r>
              <a:rPr lang="fr-FR" sz="1800" dirty="0" err="1"/>
              <a:t>Condylectomie</a:t>
            </a:r>
            <a:r>
              <a:rPr lang="fr-FR" sz="1800" dirty="0"/>
              <a:t> droite + lambeau de muscle temporal droite</a:t>
            </a:r>
          </a:p>
          <a:p>
            <a:pPr algn="l"/>
            <a:r>
              <a:rPr lang="fr-FR" sz="1800" u="sng" dirty="0"/>
              <a:t>Type d’anesthésie :</a:t>
            </a:r>
            <a:r>
              <a:rPr lang="fr-FR" sz="1800" dirty="0"/>
              <a:t> AG, INT au </a:t>
            </a:r>
            <a:r>
              <a:rPr lang="fr-FR" sz="1800" dirty="0" err="1"/>
              <a:t>fibro</a:t>
            </a:r>
            <a:endParaRPr lang="fr-FR" sz="1800" dirty="0"/>
          </a:p>
          <a:p>
            <a:pPr algn="l"/>
            <a:r>
              <a:rPr lang="fr-FR" sz="1800" u="sng" dirty="0"/>
              <a:t>Opérateur :</a:t>
            </a:r>
            <a:r>
              <a:rPr lang="fr-FR" sz="1800" dirty="0"/>
              <a:t> AG</a:t>
            </a:r>
          </a:p>
          <a:p>
            <a:pPr algn="l"/>
            <a:endParaRPr lang="fr-FR" sz="1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2" y="737653"/>
            <a:ext cx="5247861" cy="393589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38262"/>
            <a:ext cx="5380383" cy="403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6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69843" y="4960520"/>
            <a:ext cx="7772400" cy="17526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fr-FR" sz="20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29 : </a:t>
            </a:r>
            <a:r>
              <a:rPr lang="fr-FR" sz="2000"/>
              <a:t>YANG </a:t>
            </a:r>
            <a:r>
              <a:rPr lang="fr-FR" sz="2000" dirty="0" err="1" smtClean="0"/>
              <a:t>Bounmy</a:t>
            </a:r>
            <a:endParaRPr lang="fr-FR" sz="2000" dirty="0"/>
          </a:p>
          <a:p>
            <a:pPr algn="l"/>
            <a:r>
              <a:rPr lang="fr-FR" sz="2000" u="sng" dirty="0"/>
              <a:t>Indication opératoire :</a:t>
            </a:r>
            <a:r>
              <a:rPr lang="fr-FR" sz="2000" dirty="0"/>
              <a:t> Tuméfaction cervicale gauche + neurofibrome jugal droit</a:t>
            </a:r>
          </a:p>
          <a:p>
            <a:pPr algn="l"/>
            <a:r>
              <a:rPr lang="fr-FR" sz="2000" u="sng" dirty="0"/>
              <a:t>Intervention :</a:t>
            </a:r>
            <a:r>
              <a:rPr lang="fr-FR" sz="2000" dirty="0"/>
              <a:t> Curage cervical gauche + exérèse neurofibrome jugal droit</a:t>
            </a:r>
          </a:p>
          <a:p>
            <a:pPr algn="l"/>
            <a:r>
              <a:rPr lang="fr-FR" sz="2000" u="sng" dirty="0"/>
              <a:t>Type d’anesthésie :</a:t>
            </a:r>
            <a:r>
              <a:rPr lang="fr-FR" sz="2000" dirty="0"/>
              <a:t> AG, IOT</a:t>
            </a:r>
          </a:p>
          <a:p>
            <a:pPr algn="l"/>
            <a:r>
              <a:rPr lang="fr-FR" sz="2000" u="sng" dirty="0"/>
              <a:t>Opérateur :</a:t>
            </a:r>
            <a:r>
              <a:rPr lang="fr-FR" sz="2000" dirty="0"/>
              <a:t> JCP</a:t>
            </a:r>
          </a:p>
          <a:p>
            <a:pPr algn="l"/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35" y="155714"/>
            <a:ext cx="3419058" cy="455874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034" y="175221"/>
            <a:ext cx="3404428" cy="453923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222" y="1"/>
            <a:ext cx="2648778" cy="35317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222" y="3326296"/>
            <a:ext cx="2648778" cy="353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5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15617" y="4866350"/>
            <a:ext cx="7772400" cy="17526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fr-FR" sz="20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13 : </a:t>
            </a:r>
            <a:r>
              <a:rPr lang="fr-FR" sz="2000" dirty="0"/>
              <a:t>SIMPASERT </a:t>
            </a:r>
            <a:r>
              <a:rPr lang="fr-FR" sz="2000" dirty="0" err="1"/>
              <a:t>khamphouvanh</a:t>
            </a:r>
            <a:endParaRPr lang="fr-FR" sz="2000" dirty="0"/>
          </a:p>
          <a:p>
            <a:pPr algn="l"/>
            <a:r>
              <a:rPr lang="fr-FR" sz="2000" u="sng" dirty="0"/>
              <a:t>Indication opératoire :</a:t>
            </a:r>
            <a:r>
              <a:rPr lang="fr-FR" sz="2000" dirty="0"/>
              <a:t> séquelle FP1P2 </a:t>
            </a:r>
          </a:p>
          <a:p>
            <a:pPr algn="l"/>
            <a:r>
              <a:rPr lang="fr-FR" sz="2000" u="sng" dirty="0"/>
              <a:t>Intervention :</a:t>
            </a:r>
            <a:r>
              <a:rPr lang="fr-FR" sz="2000" dirty="0"/>
              <a:t> Fistule palatine + reprise de cicatrice labiale</a:t>
            </a:r>
          </a:p>
          <a:p>
            <a:pPr algn="l"/>
            <a:r>
              <a:rPr lang="fr-FR" sz="2000" u="sng" dirty="0"/>
              <a:t>Type d’anesthésie :</a:t>
            </a:r>
            <a:r>
              <a:rPr lang="fr-FR" sz="2000" dirty="0"/>
              <a:t> AG, IOT</a:t>
            </a:r>
          </a:p>
          <a:p>
            <a:pPr algn="l"/>
            <a:r>
              <a:rPr lang="fr-FR" sz="2000" u="sng" dirty="0"/>
              <a:t>Opérateur :</a:t>
            </a:r>
            <a:r>
              <a:rPr lang="fr-FR" sz="2000" dirty="0"/>
              <a:t> AG + JCP</a:t>
            </a:r>
          </a:p>
          <a:p>
            <a:pPr algn="l"/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6" y="89452"/>
            <a:ext cx="3402495" cy="45366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537" y="89452"/>
            <a:ext cx="3402495" cy="453666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034" y="179373"/>
            <a:ext cx="3006587" cy="400878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26" y="3387502"/>
            <a:ext cx="2543590" cy="339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8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5435" y="2405959"/>
            <a:ext cx="10515600" cy="1325563"/>
          </a:xfrm>
        </p:spPr>
        <p:txBody>
          <a:bodyPr/>
          <a:lstStyle/>
          <a:p>
            <a:r>
              <a:rPr lang="fr-FR" dirty="0" smtClean="0"/>
              <a:t>Jeudi 7 mars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17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0573" y="4792932"/>
            <a:ext cx="7772400" cy="17526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fr-FR" sz="20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10 : </a:t>
            </a:r>
            <a:r>
              <a:rPr lang="fr-FR" sz="2000" dirty="0"/>
              <a:t>VAI YAKET </a:t>
            </a:r>
            <a:r>
              <a:rPr lang="fr-FR" sz="2000" dirty="0" err="1"/>
              <a:t>Somsalao</a:t>
            </a:r>
            <a:endParaRPr lang="fr-FR" sz="2000" dirty="0"/>
          </a:p>
          <a:p>
            <a:pPr algn="l"/>
            <a:r>
              <a:rPr lang="fr-FR" sz="2000" u="sng" dirty="0"/>
              <a:t>Indication opératoire :</a:t>
            </a:r>
            <a:r>
              <a:rPr lang="fr-FR" sz="2000" dirty="0"/>
              <a:t> Séquelle de neurofibromatose frontale droite </a:t>
            </a:r>
          </a:p>
          <a:p>
            <a:pPr algn="l"/>
            <a:r>
              <a:rPr lang="fr-FR" sz="2000" u="sng" dirty="0"/>
              <a:t>Intervention :</a:t>
            </a:r>
            <a:r>
              <a:rPr lang="fr-FR" sz="2000" dirty="0"/>
              <a:t> Reprise frontale et palpébrale</a:t>
            </a:r>
          </a:p>
          <a:p>
            <a:pPr algn="l"/>
            <a:r>
              <a:rPr lang="fr-FR" sz="2000" u="sng" dirty="0"/>
              <a:t>Type d’anesthésie :</a:t>
            </a:r>
            <a:r>
              <a:rPr lang="fr-FR" sz="2000" dirty="0"/>
              <a:t> AG, IOT</a:t>
            </a:r>
          </a:p>
          <a:p>
            <a:pPr algn="l"/>
            <a:r>
              <a:rPr lang="fr-FR" sz="2000" u="sng" dirty="0"/>
              <a:t>Opérateur :</a:t>
            </a:r>
            <a:r>
              <a:rPr lang="fr-FR" sz="2000" dirty="0"/>
              <a:t> JCP</a:t>
            </a:r>
          </a:p>
          <a:p>
            <a:pPr algn="l"/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5" y="102214"/>
            <a:ext cx="2912258" cy="388301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71" y="102214"/>
            <a:ext cx="2912257" cy="388300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624" y="95710"/>
            <a:ext cx="2917135" cy="388951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255" y="95710"/>
            <a:ext cx="2917135" cy="388951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609" y="4024566"/>
            <a:ext cx="2058781" cy="274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0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40 : </a:t>
            </a:r>
            <a:r>
              <a:rPr lang="fr-FR" dirty="0"/>
              <a:t>THONVIOAVONE </a:t>
            </a:r>
            <a:r>
              <a:rPr lang="fr-FR" dirty="0" err="1"/>
              <a:t>Phaimilath</a:t>
            </a:r>
            <a:endParaRPr lang="fr-FR" dirty="0"/>
          </a:p>
          <a:p>
            <a:r>
              <a:rPr lang="fr-FR" u="sng" dirty="0" smtClean="0"/>
              <a:t>Indication </a:t>
            </a:r>
            <a:r>
              <a:rPr lang="fr-FR" u="sng" dirty="0"/>
              <a:t>opératoire </a:t>
            </a:r>
            <a:r>
              <a:rPr lang="fr-FR" dirty="0"/>
              <a:t>: FP2 partielle, fente vélaire isolée</a:t>
            </a:r>
          </a:p>
          <a:p>
            <a:r>
              <a:rPr lang="fr-FR" u="sng" dirty="0"/>
              <a:t>Intervention :</a:t>
            </a:r>
            <a:r>
              <a:rPr lang="fr-FR" dirty="0"/>
              <a:t> </a:t>
            </a:r>
            <a:r>
              <a:rPr lang="fr-FR" dirty="0" err="1"/>
              <a:t>Véloplastie</a:t>
            </a:r>
            <a:endParaRPr lang="fr-FR" dirty="0"/>
          </a:p>
          <a:p>
            <a:r>
              <a:rPr lang="fr-FR" u="sng" dirty="0"/>
              <a:t>Type d’anesthésie : </a:t>
            </a:r>
            <a:r>
              <a:rPr lang="fr-FR" dirty="0"/>
              <a:t>AG, IOT</a:t>
            </a:r>
          </a:p>
          <a:p>
            <a:r>
              <a:rPr lang="fr-FR" u="sng" dirty="0"/>
              <a:t>Opérateur :</a:t>
            </a:r>
            <a:r>
              <a:rPr lang="fr-FR" dirty="0"/>
              <a:t> AG</a:t>
            </a:r>
          </a:p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3" y="593173"/>
            <a:ext cx="3263503" cy="4351338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013" y="1086679"/>
            <a:ext cx="3946922" cy="5262563"/>
          </a:xfrm>
        </p:spPr>
      </p:pic>
    </p:spTree>
    <p:extLst>
      <p:ext uri="{BB962C8B-B14F-4D97-AF65-F5344CB8AC3E}">
        <p14:creationId xmlns:p14="http://schemas.microsoft.com/office/powerpoint/2010/main" val="32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0888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58 : </a:t>
            </a:r>
            <a:r>
              <a:rPr lang="fr-FR" dirty="0"/>
              <a:t>CHITPHANYA </a:t>
            </a:r>
            <a:r>
              <a:rPr lang="fr-FR" dirty="0" err="1"/>
              <a:t>Phouvieng</a:t>
            </a:r>
            <a:endParaRPr lang="fr-FR" dirty="0"/>
          </a:p>
          <a:p>
            <a:r>
              <a:rPr lang="fr-FR" u="sng" dirty="0"/>
              <a:t>Indication opératoire : </a:t>
            </a:r>
            <a:r>
              <a:rPr lang="fr-FR" dirty="0"/>
              <a:t>FP1FP2 totale droite</a:t>
            </a:r>
          </a:p>
          <a:p>
            <a:r>
              <a:rPr lang="fr-FR" u="sng" dirty="0"/>
              <a:t>Intervention :</a:t>
            </a:r>
            <a:r>
              <a:rPr lang="fr-FR" dirty="0"/>
              <a:t> </a:t>
            </a:r>
            <a:r>
              <a:rPr lang="fr-FR" dirty="0" err="1"/>
              <a:t>Vélopalatoplastie</a:t>
            </a:r>
            <a:r>
              <a:rPr lang="fr-FR" dirty="0"/>
              <a:t> + </a:t>
            </a:r>
            <a:r>
              <a:rPr lang="fr-FR" dirty="0" err="1"/>
              <a:t>chéïlorhinoplastie</a:t>
            </a:r>
            <a:r>
              <a:rPr lang="fr-FR" dirty="0"/>
              <a:t> droite</a:t>
            </a:r>
          </a:p>
          <a:p>
            <a:r>
              <a:rPr lang="fr-FR" u="sng" dirty="0"/>
              <a:t>Type d’anesthésie :</a:t>
            </a:r>
            <a:r>
              <a:rPr lang="fr-FR" dirty="0"/>
              <a:t> AG, IOT</a:t>
            </a:r>
          </a:p>
          <a:p>
            <a:r>
              <a:rPr lang="fr-FR" u="sng" dirty="0"/>
              <a:t>Opérateur :</a:t>
            </a:r>
            <a:r>
              <a:rPr lang="fr-FR" dirty="0"/>
              <a:t> AG</a:t>
            </a:r>
          </a:p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2" y="116094"/>
            <a:ext cx="3263503" cy="4351338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153" y="116094"/>
            <a:ext cx="3263503" cy="4351338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141" y="116095"/>
            <a:ext cx="3263504" cy="435133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303" y="3278758"/>
            <a:ext cx="2684431" cy="357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6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0888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12 : </a:t>
            </a:r>
            <a:r>
              <a:rPr lang="fr-FR" dirty="0"/>
              <a:t>BLIAYAO </a:t>
            </a:r>
            <a:r>
              <a:rPr lang="fr-FR" dirty="0" err="1"/>
              <a:t>Nousenglor</a:t>
            </a:r>
            <a:endParaRPr lang="fr-FR" dirty="0"/>
          </a:p>
          <a:p>
            <a:r>
              <a:rPr lang="fr-FR" u="sng" dirty="0"/>
              <a:t>Indication opératoire : </a:t>
            </a:r>
            <a:r>
              <a:rPr lang="fr-FR" dirty="0"/>
              <a:t>brûlure jugale droite</a:t>
            </a:r>
          </a:p>
          <a:p>
            <a:r>
              <a:rPr lang="fr-FR" u="sng" dirty="0"/>
              <a:t>Intervention :</a:t>
            </a:r>
            <a:r>
              <a:rPr lang="fr-FR" dirty="0"/>
              <a:t> Lambeau jugal bilobé d’avancement</a:t>
            </a:r>
          </a:p>
          <a:p>
            <a:r>
              <a:rPr lang="fr-FR" u="sng" dirty="0"/>
              <a:t>Type d’anesthésie : </a:t>
            </a:r>
            <a:r>
              <a:rPr lang="fr-FR" dirty="0"/>
              <a:t>AG, IOT</a:t>
            </a:r>
          </a:p>
          <a:p>
            <a:r>
              <a:rPr lang="fr-FR" u="sng" dirty="0"/>
              <a:t>Opérateur :</a:t>
            </a:r>
            <a:r>
              <a:rPr lang="fr-FR" dirty="0"/>
              <a:t> JCP</a:t>
            </a:r>
          </a:p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8" y="0"/>
            <a:ext cx="3263503" cy="4351338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22" y="116095"/>
            <a:ext cx="3178943" cy="4238591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539" y="1433442"/>
            <a:ext cx="3949148" cy="526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7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0888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36 :</a:t>
            </a:r>
            <a:r>
              <a:rPr lang="fr-FR" dirty="0"/>
              <a:t> CHANTHAVONG Bee</a:t>
            </a:r>
          </a:p>
          <a:p>
            <a:r>
              <a:rPr lang="fr-FR" u="sng" dirty="0"/>
              <a:t>Indication opératoire : </a:t>
            </a:r>
            <a:r>
              <a:rPr lang="fr-FR" dirty="0"/>
              <a:t>séquelle FP1 droite</a:t>
            </a:r>
          </a:p>
          <a:p>
            <a:r>
              <a:rPr lang="fr-FR" u="sng" dirty="0"/>
              <a:t>Intervention : </a:t>
            </a:r>
            <a:r>
              <a:rPr lang="fr-FR" dirty="0"/>
              <a:t>Reprise </a:t>
            </a:r>
            <a:r>
              <a:rPr lang="fr-FR" dirty="0" err="1"/>
              <a:t>chéïloplastie</a:t>
            </a:r>
            <a:r>
              <a:rPr lang="fr-FR" dirty="0"/>
              <a:t> droite</a:t>
            </a:r>
          </a:p>
          <a:p>
            <a:r>
              <a:rPr lang="fr-FR" u="sng" dirty="0"/>
              <a:t>Type d’anesthésie : </a:t>
            </a:r>
            <a:r>
              <a:rPr lang="fr-FR" dirty="0"/>
              <a:t>AG, IOT</a:t>
            </a:r>
          </a:p>
          <a:p>
            <a:r>
              <a:rPr lang="fr-FR" u="sng" dirty="0"/>
              <a:t>Opérateur :</a:t>
            </a:r>
            <a:r>
              <a:rPr lang="fr-FR" dirty="0"/>
              <a:t> AG</a:t>
            </a:r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93" y="394391"/>
            <a:ext cx="3263503" cy="4351338"/>
          </a:xfr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57" y="660483"/>
            <a:ext cx="4137360" cy="5516480"/>
          </a:xfrm>
          <a:prstGeom prst="rect">
            <a:avLst/>
          </a:prstGeom>
        </p:spPr>
      </p:pic>
      <p:sp>
        <p:nvSpPr>
          <p:cNvPr id="13" name="Espace réservé du contenu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80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0888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25 :</a:t>
            </a:r>
            <a:r>
              <a:rPr lang="fr-FR" dirty="0"/>
              <a:t> PHOUTSYUONG </a:t>
            </a:r>
            <a:r>
              <a:rPr lang="fr-FR" dirty="0" err="1"/>
              <a:t>natthida</a:t>
            </a:r>
            <a:endParaRPr lang="fr-FR" dirty="0"/>
          </a:p>
          <a:p>
            <a:r>
              <a:rPr lang="fr-FR" u="sng" dirty="0"/>
              <a:t>Indication opératoire :</a:t>
            </a:r>
            <a:r>
              <a:rPr lang="fr-FR" dirty="0"/>
              <a:t> KTT</a:t>
            </a:r>
          </a:p>
          <a:p>
            <a:r>
              <a:rPr lang="fr-FR" u="sng" dirty="0"/>
              <a:t>Intervention :</a:t>
            </a:r>
            <a:r>
              <a:rPr lang="fr-FR" dirty="0"/>
              <a:t> </a:t>
            </a:r>
            <a:r>
              <a:rPr lang="fr-FR" dirty="0" err="1"/>
              <a:t>Exerese</a:t>
            </a:r>
            <a:r>
              <a:rPr lang="fr-FR" dirty="0"/>
              <a:t> KTT</a:t>
            </a:r>
          </a:p>
          <a:p>
            <a:r>
              <a:rPr lang="fr-FR" u="sng" dirty="0"/>
              <a:t>Type d’anesthésie :</a:t>
            </a:r>
            <a:r>
              <a:rPr lang="fr-FR" dirty="0"/>
              <a:t> AG, IOT</a:t>
            </a:r>
          </a:p>
          <a:p>
            <a:r>
              <a:rPr lang="fr-FR" u="sng" dirty="0"/>
              <a:t>Opérateur :</a:t>
            </a:r>
            <a:r>
              <a:rPr lang="fr-FR" dirty="0"/>
              <a:t> JCP</a:t>
            </a:r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58" y="438805"/>
            <a:ext cx="3386483" cy="4515311"/>
          </a:xfrm>
          <a:prstGeom prst="rect">
            <a:avLst/>
          </a:prstGeom>
        </p:spPr>
      </p:pic>
      <p:pic>
        <p:nvPicPr>
          <p:cNvPr id="11" name="Espace réservé du contenu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478" y="808388"/>
            <a:ext cx="4314665" cy="5752888"/>
          </a:xfrm>
        </p:spPr>
      </p:pic>
      <p:sp>
        <p:nvSpPr>
          <p:cNvPr id="12" name="Espace réservé du contenu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35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32183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33 : XONG Mor</a:t>
            </a:r>
            <a:endParaRPr lang="fr-FR" dirty="0"/>
          </a:p>
          <a:p>
            <a:r>
              <a:rPr lang="fr-FR" u="sng" dirty="0"/>
              <a:t>Indication opératoire </a:t>
            </a:r>
            <a:r>
              <a:rPr lang="fr-FR" dirty="0"/>
              <a:t>: </a:t>
            </a:r>
            <a:r>
              <a:rPr lang="fr-FR" dirty="0" err="1"/>
              <a:t>Naevus</a:t>
            </a:r>
            <a:r>
              <a:rPr lang="fr-FR" dirty="0"/>
              <a:t> de l’angle mandibulaire droit</a:t>
            </a:r>
          </a:p>
          <a:p>
            <a:r>
              <a:rPr lang="fr-FR" u="sng" dirty="0"/>
              <a:t>Intervention</a:t>
            </a:r>
            <a:r>
              <a:rPr lang="fr-FR" dirty="0"/>
              <a:t> : </a:t>
            </a:r>
            <a:r>
              <a:rPr lang="fr-FR" dirty="0" err="1"/>
              <a:t>exerese</a:t>
            </a:r>
            <a:r>
              <a:rPr lang="fr-FR" dirty="0"/>
              <a:t> en fuseau</a:t>
            </a:r>
          </a:p>
          <a:p>
            <a:r>
              <a:rPr lang="fr-FR" u="sng" dirty="0"/>
              <a:t>Type d’anesthésie </a:t>
            </a:r>
            <a:r>
              <a:rPr lang="fr-FR" dirty="0"/>
              <a:t>: AL</a:t>
            </a:r>
          </a:p>
          <a:p>
            <a:r>
              <a:rPr lang="fr-FR" dirty="0"/>
              <a:t>Opérateur : JCP</a:t>
            </a:r>
          </a:p>
          <a:p>
            <a:endParaRPr lang="fr-FR" dirty="0"/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604" y="461365"/>
            <a:ext cx="3263503" cy="4351338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83" y="461365"/>
            <a:ext cx="3312569" cy="441675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169" y="461365"/>
            <a:ext cx="3281018" cy="437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8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0888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24 :</a:t>
            </a:r>
            <a:r>
              <a:rPr lang="fr-FR" dirty="0"/>
              <a:t> </a:t>
            </a:r>
            <a:r>
              <a:rPr lang="fr-FR" dirty="0" err="1"/>
              <a:t>Koungtasui</a:t>
            </a:r>
            <a:endParaRPr lang="fr-FR" dirty="0"/>
          </a:p>
          <a:p>
            <a:r>
              <a:rPr lang="fr-FR" u="sng" dirty="0"/>
              <a:t>Indication opératoire :</a:t>
            </a:r>
            <a:r>
              <a:rPr lang="fr-FR" dirty="0"/>
              <a:t> FP1P2 bilatérale, </a:t>
            </a:r>
            <a:r>
              <a:rPr lang="fr-FR" dirty="0" err="1"/>
              <a:t>chéïloplastie</a:t>
            </a:r>
            <a:r>
              <a:rPr lang="fr-FR" dirty="0"/>
              <a:t> opérée l’année dernière</a:t>
            </a:r>
          </a:p>
          <a:p>
            <a:r>
              <a:rPr lang="fr-FR" u="sng" dirty="0"/>
              <a:t>Intervention :</a:t>
            </a:r>
            <a:r>
              <a:rPr lang="fr-FR" dirty="0"/>
              <a:t> </a:t>
            </a:r>
            <a:r>
              <a:rPr lang="fr-FR" dirty="0" err="1"/>
              <a:t>vélopalatoplastie</a:t>
            </a:r>
            <a:r>
              <a:rPr lang="fr-FR" dirty="0"/>
              <a:t> </a:t>
            </a:r>
          </a:p>
          <a:p>
            <a:r>
              <a:rPr lang="fr-FR" u="sng" dirty="0"/>
              <a:t>Type d’anesthésie :</a:t>
            </a:r>
            <a:r>
              <a:rPr lang="fr-FR" dirty="0"/>
              <a:t> AG, IOT</a:t>
            </a:r>
          </a:p>
          <a:p>
            <a:r>
              <a:rPr lang="fr-FR" u="sng" dirty="0"/>
              <a:t>Opérateur :</a:t>
            </a:r>
            <a:r>
              <a:rPr lang="fr-FR" dirty="0"/>
              <a:t> AG</a:t>
            </a:r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7642"/>
            <a:ext cx="3263503" cy="4351338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016" y="407643"/>
            <a:ext cx="3268794" cy="4358392"/>
          </a:xfrm>
          <a:prstGeom prst="rect">
            <a:avLst/>
          </a:prstGeom>
        </p:spPr>
      </p:pic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24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0888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92:</a:t>
            </a:r>
            <a:r>
              <a:rPr lang="fr-FR" dirty="0"/>
              <a:t> Soi</a:t>
            </a:r>
          </a:p>
          <a:p>
            <a:r>
              <a:rPr lang="fr-FR" u="sng" dirty="0" smtClean="0"/>
              <a:t>Indication </a:t>
            </a:r>
            <a:r>
              <a:rPr lang="fr-FR" u="sng" dirty="0"/>
              <a:t>opératoire :</a:t>
            </a:r>
            <a:r>
              <a:rPr lang="fr-FR" dirty="0"/>
              <a:t> Séquelle de fente labiale droite</a:t>
            </a:r>
          </a:p>
          <a:p>
            <a:r>
              <a:rPr lang="fr-FR" u="sng" dirty="0"/>
              <a:t>Intervention :</a:t>
            </a:r>
            <a:r>
              <a:rPr lang="fr-FR" dirty="0"/>
              <a:t> </a:t>
            </a:r>
            <a:r>
              <a:rPr lang="fr-FR" dirty="0" err="1"/>
              <a:t>Chéïloplastie</a:t>
            </a:r>
            <a:endParaRPr lang="fr-FR" dirty="0"/>
          </a:p>
          <a:p>
            <a:r>
              <a:rPr lang="fr-FR" u="sng" dirty="0"/>
              <a:t>Type d’anesthésie :</a:t>
            </a:r>
            <a:r>
              <a:rPr lang="fr-FR" dirty="0"/>
              <a:t> AL</a:t>
            </a:r>
          </a:p>
          <a:p>
            <a:r>
              <a:rPr lang="fr-FR" u="sng" dirty="0"/>
              <a:t>Opérateur :</a:t>
            </a:r>
            <a:r>
              <a:rPr lang="fr-FR" dirty="0"/>
              <a:t> JCP</a:t>
            </a:r>
          </a:p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14" y="443827"/>
            <a:ext cx="3263503" cy="4351338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22" y="443827"/>
            <a:ext cx="3263503" cy="4351338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442" y="3609491"/>
            <a:ext cx="3984486" cy="298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3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0888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28 :</a:t>
            </a:r>
            <a:r>
              <a:rPr lang="fr-FR" dirty="0"/>
              <a:t> LATTANAVANH </a:t>
            </a:r>
            <a:r>
              <a:rPr lang="fr-FR" dirty="0" err="1"/>
              <a:t>Aoi</a:t>
            </a:r>
            <a:endParaRPr lang="fr-FR" dirty="0"/>
          </a:p>
          <a:p>
            <a:r>
              <a:rPr lang="fr-FR" u="sng" dirty="0" smtClean="0"/>
              <a:t>Indication </a:t>
            </a:r>
            <a:r>
              <a:rPr lang="fr-FR" u="sng" dirty="0"/>
              <a:t>opératoire :</a:t>
            </a:r>
            <a:r>
              <a:rPr lang="fr-FR" dirty="0"/>
              <a:t> Séquelle de fente labiale gauche</a:t>
            </a:r>
          </a:p>
          <a:p>
            <a:r>
              <a:rPr lang="fr-FR" u="sng" dirty="0"/>
              <a:t>Intervention :</a:t>
            </a:r>
            <a:r>
              <a:rPr lang="fr-FR" dirty="0"/>
              <a:t> Reprise de </a:t>
            </a:r>
            <a:r>
              <a:rPr lang="fr-FR" dirty="0" err="1"/>
              <a:t>chéïloplastie</a:t>
            </a:r>
            <a:r>
              <a:rPr lang="fr-FR" dirty="0"/>
              <a:t> + rhinoplastie</a:t>
            </a:r>
          </a:p>
          <a:p>
            <a:r>
              <a:rPr lang="fr-FR" u="sng" dirty="0"/>
              <a:t>Type d’anesthésie :</a:t>
            </a:r>
            <a:r>
              <a:rPr lang="fr-FR" dirty="0"/>
              <a:t> AG, IOT</a:t>
            </a:r>
          </a:p>
          <a:p>
            <a:r>
              <a:rPr lang="fr-FR" u="sng" dirty="0"/>
              <a:t>Opérateur :</a:t>
            </a:r>
            <a:r>
              <a:rPr lang="fr-FR" dirty="0"/>
              <a:t> AG</a:t>
            </a:r>
          </a:p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497" y="593172"/>
            <a:ext cx="2861129" cy="3814839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193" y="2824338"/>
            <a:ext cx="2897257" cy="3863009"/>
          </a:xfrm>
          <a:prstGeom prst="rect">
            <a:avLst/>
          </a:prstGeom>
        </p:spPr>
      </p:pic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62" y="593173"/>
            <a:ext cx="2861129" cy="3814839"/>
          </a:xfr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532" y="2824338"/>
            <a:ext cx="2919661" cy="389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0888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65 : </a:t>
            </a:r>
            <a:r>
              <a:rPr lang="fr-FR" dirty="0"/>
              <a:t>SYTHAMMAVONG </a:t>
            </a:r>
            <a:r>
              <a:rPr lang="fr-FR" dirty="0" err="1"/>
              <a:t>Latsamy</a:t>
            </a:r>
            <a:endParaRPr lang="fr-FR" dirty="0"/>
          </a:p>
          <a:p>
            <a:r>
              <a:rPr lang="fr-FR" u="sng" dirty="0"/>
              <a:t>Indication opératoire :</a:t>
            </a:r>
            <a:r>
              <a:rPr lang="fr-FR" dirty="0"/>
              <a:t> FP1P2 gauche avec ATCD de </a:t>
            </a:r>
            <a:r>
              <a:rPr lang="fr-FR" dirty="0" err="1"/>
              <a:t>chéïloplastie</a:t>
            </a:r>
            <a:r>
              <a:rPr lang="fr-FR" dirty="0"/>
              <a:t> gauche complétement désunie.</a:t>
            </a:r>
          </a:p>
          <a:p>
            <a:r>
              <a:rPr lang="fr-FR" u="sng" dirty="0"/>
              <a:t>Intervention :</a:t>
            </a:r>
            <a:r>
              <a:rPr lang="fr-FR" dirty="0"/>
              <a:t> </a:t>
            </a:r>
            <a:r>
              <a:rPr lang="fr-FR" dirty="0" err="1"/>
              <a:t>Chéïlo</a:t>
            </a:r>
            <a:r>
              <a:rPr lang="fr-FR" dirty="0"/>
              <a:t>-rhinoplastie + vélo-</a:t>
            </a:r>
            <a:r>
              <a:rPr lang="fr-FR" dirty="0" err="1"/>
              <a:t>palatoplastie</a:t>
            </a:r>
            <a:endParaRPr lang="fr-FR" dirty="0"/>
          </a:p>
          <a:p>
            <a:r>
              <a:rPr lang="fr-FR" u="sng" dirty="0"/>
              <a:t>Type d’anesthésie :</a:t>
            </a:r>
            <a:r>
              <a:rPr lang="fr-FR" dirty="0"/>
              <a:t> AG, IOT</a:t>
            </a:r>
          </a:p>
          <a:p>
            <a:r>
              <a:rPr lang="fr-FR" u="sng" dirty="0"/>
              <a:t>Opérateur :</a:t>
            </a:r>
            <a:r>
              <a:rPr lang="fr-FR" dirty="0"/>
              <a:t> AG</a:t>
            </a:r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8" y="122307"/>
            <a:ext cx="3225248" cy="430033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69" y="122307"/>
            <a:ext cx="3225248" cy="4300330"/>
          </a:xfrm>
          <a:prstGeom prst="rect">
            <a:avLst/>
          </a:prstGeom>
        </p:spPr>
      </p:pic>
      <p:sp>
        <p:nvSpPr>
          <p:cNvPr id="10" name="Espace réservé du contenu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" name="Espace réservé du contenu 11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613" y="977486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15712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0888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93 :</a:t>
            </a:r>
            <a:r>
              <a:rPr lang="fr-FR" dirty="0"/>
              <a:t> HER </a:t>
            </a:r>
            <a:r>
              <a:rPr lang="fr-FR" dirty="0" err="1"/>
              <a:t>Soa</a:t>
            </a:r>
            <a:endParaRPr lang="fr-FR" dirty="0"/>
          </a:p>
          <a:p>
            <a:r>
              <a:rPr lang="fr-FR" u="sng" dirty="0"/>
              <a:t>Indication opératoire :</a:t>
            </a:r>
            <a:r>
              <a:rPr lang="fr-FR" dirty="0"/>
              <a:t> Séquelle FP1 gauche</a:t>
            </a:r>
          </a:p>
          <a:p>
            <a:r>
              <a:rPr lang="fr-FR" u="sng" dirty="0"/>
              <a:t>Intervention :</a:t>
            </a:r>
            <a:r>
              <a:rPr lang="fr-FR" dirty="0"/>
              <a:t> Reprise de </a:t>
            </a:r>
            <a:r>
              <a:rPr lang="fr-FR" dirty="0" err="1"/>
              <a:t>chéïloplastie</a:t>
            </a:r>
            <a:endParaRPr lang="fr-FR" dirty="0"/>
          </a:p>
          <a:p>
            <a:r>
              <a:rPr lang="fr-FR" u="sng" dirty="0"/>
              <a:t>Type d’anesthésie : </a:t>
            </a:r>
            <a:r>
              <a:rPr lang="fr-FR" dirty="0"/>
              <a:t>AG, IOT</a:t>
            </a:r>
          </a:p>
          <a:p>
            <a:r>
              <a:rPr lang="fr-FR" u="sng" dirty="0"/>
              <a:t>Opérateur : </a:t>
            </a:r>
            <a:r>
              <a:rPr lang="fr-FR" dirty="0"/>
              <a:t>AG</a:t>
            </a:r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22" y="540164"/>
            <a:ext cx="3263503" cy="4351338"/>
          </a:xfrm>
        </p:spPr>
      </p:pic>
      <p:sp>
        <p:nvSpPr>
          <p:cNvPr id="8" name="Espace réservé du contenu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3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0888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95 : </a:t>
            </a:r>
            <a:r>
              <a:rPr lang="fr-FR" dirty="0"/>
              <a:t>KEOMOUNLA Anna</a:t>
            </a:r>
          </a:p>
          <a:p>
            <a:r>
              <a:rPr lang="fr-FR" u="sng" dirty="0" smtClean="0"/>
              <a:t>Indication </a:t>
            </a:r>
            <a:r>
              <a:rPr lang="fr-FR" u="sng" dirty="0"/>
              <a:t>opératoire :</a:t>
            </a:r>
            <a:r>
              <a:rPr lang="fr-FR" dirty="0"/>
              <a:t> Séquelle de fonte purulente du septum, absence de columelle</a:t>
            </a:r>
          </a:p>
          <a:p>
            <a:r>
              <a:rPr lang="fr-FR" u="sng" dirty="0"/>
              <a:t>Intervention :</a:t>
            </a:r>
            <a:r>
              <a:rPr lang="fr-FR" dirty="0"/>
              <a:t> Reconstruction de columelle</a:t>
            </a:r>
          </a:p>
          <a:p>
            <a:r>
              <a:rPr lang="fr-FR" u="sng" dirty="0"/>
              <a:t>Type d’anesthésie :</a:t>
            </a:r>
            <a:r>
              <a:rPr lang="fr-FR" dirty="0"/>
              <a:t> AG, IOT</a:t>
            </a:r>
          </a:p>
          <a:p>
            <a:r>
              <a:rPr lang="fr-FR" u="sng" dirty="0"/>
              <a:t>Opérateur :</a:t>
            </a:r>
            <a:r>
              <a:rPr lang="fr-FR" dirty="0"/>
              <a:t> JCP</a:t>
            </a:r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7" y="128691"/>
            <a:ext cx="3263503" cy="4351338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034" y="144911"/>
            <a:ext cx="3208294" cy="427772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158" y="1619836"/>
            <a:ext cx="2737830" cy="365044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987" y="3663450"/>
            <a:ext cx="2358887" cy="3145182"/>
          </a:xfrm>
          <a:prstGeom prst="rect">
            <a:avLst/>
          </a:prstGeom>
        </p:spPr>
      </p:pic>
      <p:sp>
        <p:nvSpPr>
          <p:cNvPr id="12" name="Espace réservé du contenu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6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1939" y="2697508"/>
            <a:ext cx="10515600" cy="1325563"/>
          </a:xfrm>
        </p:spPr>
        <p:txBody>
          <a:bodyPr/>
          <a:lstStyle/>
          <a:p>
            <a:r>
              <a:rPr lang="fr-FR" dirty="0" smtClean="0"/>
              <a:t>Lundi 11 mars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5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0888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39 : SOUPHANTHAEHIT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Syphan</a:t>
            </a:r>
            <a:endParaRPr lang="fr-FR" dirty="0"/>
          </a:p>
          <a:p>
            <a:r>
              <a:rPr lang="fr-FR" u="sng" dirty="0"/>
              <a:t>Indication opératoire :</a:t>
            </a:r>
            <a:r>
              <a:rPr lang="fr-FR" dirty="0"/>
              <a:t> Séquelle de fente faciale rare n°0</a:t>
            </a:r>
          </a:p>
          <a:p>
            <a:r>
              <a:rPr lang="fr-FR" u="sng" dirty="0"/>
              <a:t>Intervention :</a:t>
            </a:r>
            <a:r>
              <a:rPr lang="fr-FR" dirty="0"/>
              <a:t> Rhinoplastie avec greffon costal</a:t>
            </a:r>
          </a:p>
          <a:p>
            <a:r>
              <a:rPr lang="fr-FR" u="sng" dirty="0"/>
              <a:t>Type d’anesthésie :</a:t>
            </a:r>
            <a:r>
              <a:rPr lang="fr-FR" dirty="0"/>
              <a:t> AG, IOT</a:t>
            </a:r>
          </a:p>
          <a:p>
            <a:r>
              <a:rPr lang="fr-FR" u="sng" dirty="0"/>
              <a:t>Opérateur :</a:t>
            </a:r>
            <a:r>
              <a:rPr lang="fr-FR" dirty="0"/>
              <a:t> JCP + AG</a:t>
            </a:r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8" y="76993"/>
            <a:ext cx="2993568" cy="3991424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067" y="76993"/>
            <a:ext cx="2993568" cy="399142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25" y="316325"/>
            <a:ext cx="2844481" cy="379264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45" y="352403"/>
            <a:ext cx="2817423" cy="375656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076" y="3649248"/>
            <a:ext cx="2181639" cy="2908852"/>
          </a:xfrm>
          <a:prstGeom prst="rect">
            <a:avLst/>
          </a:prstGeom>
        </p:spPr>
      </p:pic>
      <p:sp>
        <p:nvSpPr>
          <p:cNvPr id="15" name="Espace réservé du contenu 1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048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0888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9 : </a:t>
            </a:r>
            <a:r>
              <a:rPr lang="fr-FR" dirty="0"/>
              <a:t>KHOUNSADY Nancy</a:t>
            </a:r>
          </a:p>
          <a:p>
            <a:r>
              <a:rPr lang="fr-FR" u="sng" dirty="0"/>
              <a:t>Indication opératoire :</a:t>
            </a:r>
            <a:r>
              <a:rPr lang="fr-FR" dirty="0"/>
              <a:t> FP1P2 gauche  (lèvre gauche + voile)</a:t>
            </a:r>
          </a:p>
          <a:p>
            <a:r>
              <a:rPr lang="fr-FR" u="sng" dirty="0"/>
              <a:t>Intervention :</a:t>
            </a:r>
            <a:r>
              <a:rPr lang="fr-FR" dirty="0"/>
              <a:t> </a:t>
            </a:r>
            <a:r>
              <a:rPr lang="fr-FR" dirty="0" err="1"/>
              <a:t>Chéïloplastie</a:t>
            </a:r>
            <a:r>
              <a:rPr lang="fr-FR" dirty="0"/>
              <a:t> gauche + </a:t>
            </a:r>
            <a:r>
              <a:rPr lang="fr-FR" dirty="0" err="1"/>
              <a:t>véloplastie</a:t>
            </a:r>
            <a:endParaRPr lang="fr-FR" dirty="0"/>
          </a:p>
          <a:p>
            <a:r>
              <a:rPr lang="fr-FR" u="sng" dirty="0"/>
              <a:t>Type d’anesthésie :</a:t>
            </a:r>
            <a:r>
              <a:rPr lang="fr-FR" dirty="0"/>
              <a:t> AG, IOT</a:t>
            </a:r>
          </a:p>
          <a:p>
            <a:r>
              <a:rPr lang="fr-FR" u="sng" dirty="0"/>
              <a:t>Opérateur :</a:t>
            </a:r>
            <a:r>
              <a:rPr lang="fr-FR" dirty="0"/>
              <a:t> AG</a:t>
            </a:r>
          </a:p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3" y="198782"/>
            <a:ext cx="3616899" cy="4822532"/>
          </a:xfrm>
          <a:prstGeom prst="rect">
            <a:avLst/>
          </a:prstGeom>
        </p:spPr>
      </p:pic>
      <p:pic>
        <p:nvPicPr>
          <p:cNvPr id="17" name="Espace réservé du contenu 1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166" y="434379"/>
            <a:ext cx="4564820" cy="6086428"/>
          </a:xfrm>
        </p:spPr>
      </p:pic>
      <p:sp>
        <p:nvSpPr>
          <p:cNvPr id="16" name="Espace réservé du contenu 1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383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0888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51 : XAYSONGKHAM Owen</a:t>
            </a:r>
            <a:endParaRPr lang="fr-FR" dirty="0"/>
          </a:p>
          <a:p>
            <a:r>
              <a:rPr lang="fr-FR" u="sng" dirty="0"/>
              <a:t>Indication opératoire : </a:t>
            </a:r>
            <a:r>
              <a:rPr lang="fr-FR" dirty="0"/>
              <a:t>FP2 </a:t>
            </a:r>
          </a:p>
          <a:p>
            <a:r>
              <a:rPr lang="fr-FR" u="sng" dirty="0"/>
              <a:t>Intervention : </a:t>
            </a:r>
            <a:r>
              <a:rPr lang="fr-FR" dirty="0" err="1"/>
              <a:t>Palatoplastie</a:t>
            </a:r>
            <a:endParaRPr lang="fr-FR" dirty="0"/>
          </a:p>
          <a:p>
            <a:r>
              <a:rPr lang="fr-FR" u="sng" dirty="0"/>
              <a:t>Type d’anesthésie : </a:t>
            </a:r>
            <a:r>
              <a:rPr lang="fr-FR" dirty="0"/>
              <a:t>AG, IOT</a:t>
            </a:r>
          </a:p>
          <a:p>
            <a:r>
              <a:rPr lang="fr-FR" u="sng" dirty="0"/>
              <a:t>Opérateur : </a:t>
            </a:r>
            <a:r>
              <a:rPr lang="fr-FR" dirty="0"/>
              <a:t>AG</a:t>
            </a:r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0817"/>
            <a:ext cx="3265005" cy="4353340"/>
          </a:xfrm>
          <a:prstGeom prst="rect">
            <a:avLst/>
          </a:prstGeom>
        </p:spPr>
      </p:pic>
      <p:sp>
        <p:nvSpPr>
          <p:cNvPr id="8" name="Espace réservé du contenu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98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38200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32 : LUANGSOUVANNAVONG Tom</a:t>
            </a:r>
            <a:endParaRPr lang="fr-FR"/>
          </a:p>
          <a:p>
            <a:r>
              <a:rPr lang="fr-FR" u="sng" dirty="0"/>
              <a:t>Indication opératoire </a:t>
            </a:r>
            <a:r>
              <a:rPr lang="fr-FR" dirty="0"/>
              <a:t>: encoche arc de cupidon post-FP1</a:t>
            </a:r>
          </a:p>
          <a:p>
            <a:r>
              <a:rPr lang="fr-FR" u="sng" dirty="0"/>
              <a:t>Intervention :</a:t>
            </a:r>
            <a:r>
              <a:rPr lang="fr-FR" dirty="0"/>
              <a:t> Plastie en Z</a:t>
            </a:r>
          </a:p>
          <a:p>
            <a:r>
              <a:rPr lang="fr-FR" u="sng" dirty="0"/>
              <a:t>Type d’anesthésie </a:t>
            </a:r>
            <a:r>
              <a:rPr lang="fr-FR" dirty="0"/>
              <a:t>: AL</a:t>
            </a:r>
          </a:p>
          <a:p>
            <a:r>
              <a:rPr lang="fr-FR" dirty="0"/>
              <a:t>Opérateur : JCP</a:t>
            </a:r>
          </a:p>
          <a:p>
            <a:endParaRPr lang="fr-FR" dirty="0"/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4" y="619677"/>
            <a:ext cx="3053048" cy="4070731"/>
          </a:xfrm>
        </p:spPr>
      </p:pic>
    </p:spTree>
    <p:extLst>
      <p:ext uri="{BB962C8B-B14F-4D97-AF65-F5344CB8AC3E}">
        <p14:creationId xmlns:p14="http://schemas.microsoft.com/office/powerpoint/2010/main" val="39503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0888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88 : PHUPASERT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Lamkhone</a:t>
            </a:r>
            <a:endParaRPr lang="fr-FR" dirty="0"/>
          </a:p>
          <a:p>
            <a:r>
              <a:rPr lang="fr-FR" u="sng" dirty="0" smtClean="0"/>
              <a:t>Indication </a:t>
            </a:r>
            <a:r>
              <a:rPr lang="fr-FR" u="sng" dirty="0"/>
              <a:t>opératoire :</a:t>
            </a:r>
            <a:r>
              <a:rPr lang="fr-FR" dirty="0"/>
              <a:t> séquelle FP1P2 + </a:t>
            </a:r>
            <a:r>
              <a:rPr lang="fr-FR" dirty="0" err="1"/>
              <a:t>naevus</a:t>
            </a:r>
            <a:r>
              <a:rPr lang="fr-FR" dirty="0"/>
              <a:t> joue droite</a:t>
            </a:r>
          </a:p>
          <a:p>
            <a:r>
              <a:rPr lang="fr-FR" u="sng" dirty="0"/>
              <a:t>Intervention :</a:t>
            </a:r>
            <a:r>
              <a:rPr lang="fr-FR" dirty="0"/>
              <a:t> </a:t>
            </a:r>
            <a:r>
              <a:rPr lang="fr-FR" dirty="0" err="1"/>
              <a:t>Pharyngoplastie</a:t>
            </a:r>
            <a:r>
              <a:rPr lang="fr-FR" dirty="0"/>
              <a:t> + </a:t>
            </a:r>
            <a:r>
              <a:rPr lang="fr-FR" dirty="0" err="1"/>
              <a:t>exerese</a:t>
            </a:r>
            <a:r>
              <a:rPr lang="fr-FR" dirty="0"/>
              <a:t> </a:t>
            </a:r>
            <a:r>
              <a:rPr lang="fr-FR" dirty="0" err="1"/>
              <a:t>naevus</a:t>
            </a:r>
            <a:r>
              <a:rPr lang="fr-FR" dirty="0"/>
              <a:t> joue droite</a:t>
            </a:r>
          </a:p>
          <a:p>
            <a:r>
              <a:rPr lang="fr-FR" u="sng" dirty="0"/>
              <a:t>Type d’anesthésie : </a:t>
            </a:r>
            <a:r>
              <a:rPr lang="fr-FR" dirty="0"/>
              <a:t>AG, IOT</a:t>
            </a:r>
          </a:p>
          <a:p>
            <a:r>
              <a:rPr lang="fr-FR" u="sng" dirty="0"/>
              <a:t>Opérateur :</a:t>
            </a:r>
            <a:r>
              <a:rPr lang="fr-FR" dirty="0"/>
              <a:t> AG</a:t>
            </a:r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7" y="139147"/>
            <a:ext cx="3263503" cy="4351338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136" y="154343"/>
            <a:ext cx="3240709" cy="4320945"/>
          </a:xfrm>
          <a:prstGeom prst="rect">
            <a:avLst/>
          </a:prstGeom>
        </p:spPr>
      </p:pic>
      <p:pic>
        <p:nvPicPr>
          <p:cNvPr id="10" name="Espace réservé du contenu 9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887" y="3368205"/>
            <a:ext cx="2617345" cy="3489794"/>
          </a:xfr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574" y="3394764"/>
            <a:ext cx="2597426" cy="346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0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0888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101 :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Kaeal</a:t>
            </a:r>
            <a:endParaRPr lang="fr-FR" dirty="0"/>
          </a:p>
          <a:p>
            <a:r>
              <a:rPr lang="fr-FR" u="sng" dirty="0"/>
              <a:t>Indication opératoire :</a:t>
            </a:r>
            <a:r>
              <a:rPr lang="fr-FR" dirty="0"/>
              <a:t> tuméfaction joue gauche (lymphangiome, hémangiome ?)</a:t>
            </a:r>
          </a:p>
          <a:p>
            <a:r>
              <a:rPr lang="fr-FR" u="sng" dirty="0"/>
              <a:t>Intervention :</a:t>
            </a:r>
            <a:r>
              <a:rPr lang="fr-FR" dirty="0"/>
              <a:t> </a:t>
            </a:r>
            <a:r>
              <a:rPr lang="fr-FR" dirty="0" err="1"/>
              <a:t>Exerese</a:t>
            </a:r>
            <a:r>
              <a:rPr lang="fr-FR" dirty="0"/>
              <a:t> par voie de </a:t>
            </a:r>
            <a:r>
              <a:rPr lang="fr-FR" dirty="0" err="1"/>
              <a:t>parotidectomie</a:t>
            </a:r>
            <a:endParaRPr lang="fr-FR" dirty="0"/>
          </a:p>
          <a:p>
            <a:r>
              <a:rPr lang="fr-FR" u="sng" dirty="0"/>
              <a:t>Type d’anesthésie :</a:t>
            </a:r>
            <a:r>
              <a:rPr lang="fr-FR" dirty="0"/>
              <a:t> AG, IOT</a:t>
            </a:r>
          </a:p>
          <a:p>
            <a:r>
              <a:rPr lang="fr-FR" u="sng" dirty="0"/>
              <a:t>Opérateur :</a:t>
            </a:r>
            <a:r>
              <a:rPr lang="fr-FR" dirty="0"/>
              <a:t> JCP + AG</a:t>
            </a:r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13" y="526912"/>
            <a:ext cx="3263503" cy="4351338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703" y="526912"/>
            <a:ext cx="3266506" cy="4355341"/>
          </a:xfrm>
          <a:prstGeom prst="rect">
            <a:avLst/>
          </a:prstGeom>
        </p:spPr>
      </p:pic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80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0888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67 : PHENGKHAMHAK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Moukdavanh</a:t>
            </a:r>
            <a:endParaRPr lang="fr-FR" dirty="0"/>
          </a:p>
          <a:p>
            <a:r>
              <a:rPr lang="fr-FR" u="sng" dirty="0"/>
              <a:t>Indication opératoire : </a:t>
            </a:r>
            <a:r>
              <a:rPr lang="fr-FR" dirty="0"/>
              <a:t>FP1P2 (voile + palais toujours ouverts)</a:t>
            </a:r>
          </a:p>
          <a:p>
            <a:r>
              <a:rPr lang="fr-FR" u="sng" dirty="0"/>
              <a:t>Intervention : </a:t>
            </a:r>
            <a:r>
              <a:rPr lang="fr-FR" dirty="0"/>
              <a:t>vélo-</a:t>
            </a:r>
            <a:r>
              <a:rPr lang="fr-FR" dirty="0" err="1"/>
              <a:t>palatoplastie</a:t>
            </a:r>
            <a:endParaRPr lang="fr-FR" dirty="0"/>
          </a:p>
          <a:p>
            <a:r>
              <a:rPr lang="fr-FR" u="sng" dirty="0"/>
              <a:t>Type d’anesthésie :</a:t>
            </a:r>
            <a:r>
              <a:rPr lang="fr-FR" dirty="0"/>
              <a:t> AG, IOT</a:t>
            </a:r>
          </a:p>
          <a:p>
            <a:r>
              <a:rPr lang="fr-FR" u="sng" dirty="0"/>
              <a:t>Opérateur : </a:t>
            </a:r>
            <a:r>
              <a:rPr lang="fr-FR" dirty="0"/>
              <a:t>AG</a:t>
            </a:r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7" y="293480"/>
            <a:ext cx="3263503" cy="4351338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291548"/>
            <a:ext cx="3287091" cy="43827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635" y="1994267"/>
            <a:ext cx="3479561" cy="4639415"/>
          </a:xfrm>
          <a:prstGeom prst="rect">
            <a:avLst/>
          </a:prstGeom>
        </p:spPr>
      </p:pic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12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0888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76 : VONGMOUTTAI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Meenisa</a:t>
            </a:r>
            <a:endParaRPr lang="fr-FR" dirty="0"/>
          </a:p>
          <a:p>
            <a:r>
              <a:rPr lang="fr-FR" u="sng" dirty="0"/>
              <a:t>Indication opératoire : </a:t>
            </a:r>
            <a:r>
              <a:rPr lang="fr-FR" dirty="0"/>
              <a:t>FP2 (voile)</a:t>
            </a:r>
          </a:p>
          <a:p>
            <a:r>
              <a:rPr lang="fr-FR" u="sng" dirty="0"/>
              <a:t>Intervention : </a:t>
            </a:r>
            <a:r>
              <a:rPr lang="fr-FR" dirty="0" err="1"/>
              <a:t>véloplastie</a:t>
            </a:r>
            <a:endParaRPr lang="fr-FR" dirty="0"/>
          </a:p>
          <a:p>
            <a:r>
              <a:rPr lang="fr-FR" u="sng" dirty="0"/>
              <a:t>Type d’anesthésie : </a:t>
            </a:r>
            <a:r>
              <a:rPr lang="fr-FR" dirty="0"/>
              <a:t>AG, IOT</a:t>
            </a:r>
          </a:p>
          <a:p>
            <a:r>
              <a:rPr lang="fr-FR" u="sng" dirty="0"/>
              <a:t>Opérateur : </a:t>
            </a:r>
            <a:r>
              <a:rPr lang="fr-FR" dirty="0"/>
              <a:t>AG</a:t>
            </a:r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962" y="365147"/>
            <a:ext cx="3553895" cy="473852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23" y="380286"/>
            <a:ext cx="3526339" cy="470178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25" y="1339333"/>
            <a:ext cx="3992942" cy="5323922"/>
          </a:xfrm>
          <a:prstGeom prst="rect">
            <a:avLst/>
          </a:prstGeom>
        </p:spPr>
      </p:pic>
      <p:sp>
        <p:nvSpPr>
          <p:cNvPr id="11" name="Espace réservé du contenu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96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0888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15 : SINGHALATH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Farsai</a:t>
            </a:r>
            <a:endParaRPr lang="fr-FR" dirty="0"/>
          </a:p>
          <a:p>
            <a:r>
              <a:rPr lang="fr-FR" u="sng" dirty="0"/>
              <a:t>Indication opératoire :</a:t>
            </a:r>
            <a:r>
              <a:rPr lang="fr-FR" dirty="0"/>
              <a:t> brûlure jugale, auriculaire et poitrine gauche</a:t>
            </a:r>
          </a:p>
          <a:p>
            <a:r>
              <a:rPr lang="fr-FR" u="sng" dirty="0"/>
              <a:t>Intervention :</a:t>
            </a:r>
            <a:r>
              <a:rPr lang="fr-FR" dirty="0"/>
              <a:t> </a:t>
            </a:r>
            <a:r>
              <a:rPr lang="fr-FR" dirty="0" err="1"/>
              <a:t>exerese</a:t>
            </a:r>
            <a:r>
              <a:rPr lang="fr-FR" dirty="0"/>
              <a:t> en fuseau des brûlures</a:t>
            </a:r>
          </a:p>
          <a:p>
            <a:r>
              <a:rPr lang="fr-FR" u="sng" dirty="0"/>
              <a:t>Type d’anesthésie :</a:t>
            </a:r>
            <a:r>
              <a:rPr lang="fr-FR" dirty="0"/>
              <a:t> AG, IOT</a:t>
            </a:r>
          </a:p>
          <a:p>
            <a:r>
              <a:rPr lang="fr-FR" u="sng" dirty="0"/>
              <a:t>Opérateur :</a:t>
            </a:r>
            <a:r>
              <a:rPr lang="fr-FR" dirty="0"/>
              <a:t> JCP</a:t>
            </a:r>
          </a:p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36" y="381137"/>
            <a:ext cx="3263503" cy="4351338"/>
          </a:xfr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478" y="698053"/>
            <a:ext cx="4540447" cy="6053929"/>
          </a:xfrm>
          <a:prstGeom prst="rect">
            <a:avLst/>
          </a:prstGeom>
        </p:spPr>
      </p:pic>
      <p:sp>
        <p:nvSpPr>
          <p:cNvPr id="11" name="Espace réservé du contenu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756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1939" y="2697508"/>
            <a:ext cx="10515600" cy="1325563"/>
          </a:xfrm>
        </p:spPr>
        <p:txBody>
          <a:bodyPr/>
          <a:lstStyle/>
          <a:p>
            <a:r>
              <a:rPr lang="fr-FR" smtClean="0"/>
              <a:t>Mardi 12 </a:t>
            </a:r>
            <a:r>
              <a:rPr lang="fr-FR" dirty="0" smtClean="0"/>
              <a:t>mars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089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91065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26 : SOUVANNAMAYTHI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Aliya</a:t>
            </a:r>
            <a:endParaRPr lang="fr-FR" dirty="0"/>
          </a:p>
          <a:p>
            <a:r>
              <a:rPr lang="fr-FR" u="sng" dirty="0"/>
              <a:t>Indication opératoire :</a:t>
            </a:r>
            <a:r>
              <a:rPr lang="fr-FR" dirty="0"/>
              <a:t> fente faciale 9 droite</a:t>
            </a:r>
          </a:p>
          <a:p>
            <a:r>
              <a:rPr lang="fr-FR" u="sng" dirty="0"/>
              <a:t>Intervention :</a:t>
            </a:r>
            <a:r>
              <a:rPr lang="fr-FR" dirty="0"/>
              <a:t> fermeture </a:t>
            </a:r>
          </a:p>
          <a:p>
            <a:r>
              <a:rPr lang="fr-FR" u="sng" dirty="0"/>
              <a:t>Type d’anesthésie :</a:t>
            </a:r>
            <a:r>
              <a:rPr lang="fr-FR" dirty="0"/>
              <a:t> AG, IOT</a:t>
            </a:r>
          </a:p>
          <a:p>
            <a:r>
              <a:rPr lang="fr-FR" u="sng" dirty="0"/>
              <a:t>Opérateur :</a:t>
            </a:r>
            <a:r>
              <a:rPr lang="fr-FR" dirty="0"/>
              <a:t> JCP</a:t>
            </a:r>
          </a:p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270" y="1030495"/>
            <a:ext cx="4287233" cy="5716312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274" y="144911"/>
            <a:ext cx="3550004" cy="4733339"/>
          </a:xfrm>
        </p:spPr>
      </p:pic>
    </p:spTree>
    <p:extLst>
      <p:ext uri="{BB962C8B-B14F-4D97-AF65-F5344CB8AC3E}">
        <p14:creationId xmlns:p14="http://schemas.microsoft.com/office/powerpoint/2010/main" val="79380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8432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100 : PHONEVILAY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Daonoy</a:t>
            </a:r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fr-FR" dirty="0"/>
          </a:p>
          <a:p>
            <a:r>
              <a:rPr lang="fr-FR" u="sng" dirty="0"/>
              <a:t>Indication opératoire :</a:t>
            </a:r>
            <a:r>
              <a:rPr lang="fr-FR" dirty="0"/>
              <a:t> FP2</a:t>
            </a:r>
          </a:p>
          <a:p>
            <a:r>
              <a:rPr lang="fr-FR" u="sng" dirty="0"/>
              <a:t>Intervention :</a:t>
            </a:r>
            <a:r>
              <a:rPr lang="fr-FR" dirty="0"/>
              <a:t> </a:t>
            </a:r>
            <a:r>
              <a:rPr lang="fr-FR" dirty="0" err="1" smtClean="0"/>
              <a:t>véloplastie</a:t>
            </a:r>
            <a:endParaRPr lang="fr-FR" dirty="0"/>
          </a:p>
          <a:p>
            <a:r>
              <a:rPr lang="fr-FR" u="sng" dirty="0"/>
              <a:t>Type d’anesthésie :</a:t>
            </a:r>
            <a:r>
              <a:rPr lang="fr-FR" dirty="0"/>
              <a:t> AG, IOT</a:t>
            </a:r>
          </a:p>
          <a:p>
            <a:r>
              <a:rPr lang="fr-FR" u="sng" dirty="0"/>
              <a:t>Opérateur :</a:t>
            </a:r>
            <a:r>
              <a:rPr lang="fr-FR" dirty="0"/>
              <a:t> JCP</a:t>
            </a:r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65" y="225287"/>
            <a:ext cx="3545509" cy="4727345"/>
          </a:xfrm>
          <a:prstGeom prst="rect">
            <a:avLst/>
          </a:prstGeom>
        </p:spPr>
      </p:pic>
      <p:sp>
        <p:nvSpPr>
          <p:cNvPr id="8" name="Espace réservé du contenu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 smtClean="0"/>
              <a:t>l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34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8432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77 : 	HONGKHAM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Phetmany</a:t>
            </a:r>
            <a:endParaRPr lang="fr-FR" dirty="0"/>
          </a:p>
          <a:p>
            <a:r>
              <a:rPr lang="fr-FR" u="sng" dirty="0"/>
              <a:t>Indication opératoire :</a:t>
            </a:r>
            <a:r>
              <a:rPr lang="fr-FR" dirty="0"/>
              <a:t> séquelle FP2 </a:t>
            </a:r>
          </a:p>
          <a:p>
            <a:r>
              <a:rPr lang="fr-FR" u="sng" dirty="0"/>
              <a:t>Intervention :</a:t>
            </a:r>
            <a:r>
              <a:rPr lang="fr-FR" dirty="0"/>
              <a:t> </a:t>
            </a:r>
            <a:r>
              <a:rPr lang="fr-FR" dirty="0" err="1"/>
              <a:t>Pharyngoplastie</a:t>
            </a:r>
            <a:r>
              <a:rPr lang="fr-FR" dirty="0"/>
              <a:t> </a:t>
            </a:r>
          </a:p>
          <a:p>
            <a:r>
              <a:rPr lang="fr-FR" u="sng" dirty="0"/>
              <a:t>Type d’anesthésie : </a:t>
            </a:r>
            <a:r>
              <a:rPr lang="fr-FR" dirty="0"/>
              <a:t>AG, IOT</a:t>
            </a:r>
          </a:p>
          <a:p>
            <a:r>
              <a:rPr lang="fr-FR" u="sng" dirty="0"/>
              <a:t>Opérateur :</a:t>
            </a:r>
            <a:r>
              <a:rPr lang="fr-FR" dirty="0"/>
              <a:t> JCP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2" y="198783"/>
            <a:ext cx="3562507" cy="4750009"/>
          </a:xfrm>
          <a:prstGeom prst="rect">
            <a:avLst/>
          </a:prstGeom>
        </p:spPr>
      </p:pic>
      <p:sp>
        <p:nvSpPr>
          <p:cNvPr id="7" name="Espace réservé du contenu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8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91065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8 : KAMSUP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Saiphan</a:t>
            </a:r>
            <a:endParaRPr lang="fr-FR" dirty="0"/>
          </a:p>
          <a:p>
            <a:r>
              <a:rPr lang="fr-FR" u="sng" dirty="0"/>
              <a:t>Indication opératoire :</a:t>
            </a:r>
            <a:r>
              <a:rPr lang="fr-FR" dirty="0"/>
              <a:t> angiome labial supérieur gauche, désunion totale de cicatrice</a:t>
            </a:r>
          </a:p>
          <a:p>
            <a:r>
              <a:rPr lang="fr-FR" u="sng" dirty="0"/>
              <a:t>Intervention :</a:t>
            </a:r>
            <a:r>
              <a:rPr lang="fr-FR" dirty="0"/>
              <a:t> Reprise parage-suture </a:t>
            </a:r>
          </a:p>
          <a:p>
            <a:r>
              <a:rPr lang="fr-FR" u="sng" dirty="0"/>
              <a:t>Type d’anesthésie : </a:t>
            </a:r>
            <a:r>
              <a:rPr lang="fr-FR" dirty="0"/>
              <a:t>AG, IOT</a:t>
            </a:r>
          </a:p>
          <a:p>
            <a:r>
              <a:rPr lang="fr-FR" u="sng" dirty="0"/>
              <a:t>Opérateur :</a:t>
            </a:r>
            <a:r>
              <a:rPr lang="fr-FR" dirty="0"/>
              <a:t> JCP</a:t>
            </a:r>
          </a:p>
          <a:p>
            <a:endParaRPr lang="fr-FR" dirty="0"/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44" y="752336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93874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38200" y="5233826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4 : SOMOH</a:t>
            </a:r>
            <a:endParaRPr lang="fr-FR" dirty="0"/>
          </a:p>
          <a:p>
            <a:r>
              <a:rPr lang="fr-FR" u="sng" dirty="0"/>
              <a:t>Indication opératoire </a:t>
            </a:r>
            <a:r>
              <a:rPr lang="fr-FR" dirty="0"/>
              <a:t>: Bride </a:t>
            </a:r>
            <a:r>
              <a:rPr lang="fr-FR" dirty="0" err="1"/>
              <a:t>canthale</a:t>
            </a:r>
            <a:r>
              <a:rPr lang="fr-FR" dirty="0"/>
              <a:t> externe gauche post-AVP</a:t>
            </a:r>
          </a:p>
          <a:p>
            <a:r>
              <a:rPr lang="fr-FR" u="sng" dirty="0"/>
              <a:t>Intervention </a:t>
            </a:r>
            <a:r>
              <a:rPr lang="fr-FR" dirty="0"/>
              <a:t>: plastie en Z</a:t>
            </a:r>
          </a:p>
          <a:p>
            <a:r>
              <a:rPr lang="fr-FR" u="sng" dirty="0"/>
              <a:t>Type d’anesthésie :</a:t>
            </a:r>
            <a:r>
              <a:rPr lang="fr-FR" dirty="0"/>
              <a:t> AL</a:t>
            </a:r>
          </a:p>
          <a:p>
            <a:r>
              <a:rPr lang="fr-FR" u="sng" dirty="0"/>
              <a:t>Opérateur :</a:t>
            </a:r>
            <a:r>
              <a:rPr lang="fr-FR" dirty="0"/>
              <a:t> JCP</a:t>
            </a:r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36" y="0"/>
            <a:ext cx="2673626" cy="3564835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883" y="125794"/>
            <a:ext cx="2579281" cy="34390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2" t="12560" r="26431" b="19614"/>
          <a:stretch/>
        </p:blipFill>
        <p:spPr>
          <a:xfrm>
            <a:off x="5868147" y="735495"/>
            <a:ext cx="3114261" cy="465151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080" y="1782417"/>
            <a:ext cx="2847561" cy="379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3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91065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62 : KEOMANIVONG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Khamsai</a:t>
            </a:r>
            <a:endParaRPr lang="fr-FR" dirty="0"/>
          </a:p>
          <a:p>
            <a:r>
              <a:rPr lang="fr-FR" u="sng" dirty="0"/>
              <a:t>Indication opératoire </a:t>
            </a:r>
            <a:r>
              <a:rPr lang="fr-FR" dirty="0"/>
              <a:t>: séquelle FP1P2 , fistule palato-vélaire</a:t>
            </a:r>
          </a:p>
          <a:p>
            <a:r>
              <a:rPr lang="fr-FR" u="sng" dirty="0"/>
              <a:t>Intervention : </a:t>
            </a:r>
            <a:r>
              <a:rPr lang="fr-FR" dirty="0" err="1"/>
              <a:t>Palatoplastie</a:t>
            </a:r>
            <a:endParaRPr lang="fr-FR" dirty="0"/>
          </a:p>
          <a:p>
            <a:r>
              <a:rPr lang="fr-FR" u="sng" dirty="0"/>
              <a:t>Type d’anesthésie : </a:t>
            </a:r>
            <a:r>
              <a:rPr lang="fr-FR" dirty="0"/>
              <a:t>AG, IOT</a:t>
            </a:r>
          </a:p>
          <a:p>
            <a:r>
              <a:rPr lang="fr-FR" u="sng" dirty="0"/>
              <a:t>Opérateur : </a:t>
            </a:r>
            <a:r>
              <a:rPr lang="fr-FR" dirty="0"/>
              <a:t>JCP</a:t>
            </a:r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04" y="586651"/>
            <a:ext cx="4471029" cy="5961373"/>
          </a:xfrm>
        </p:spPr>
      </p:pic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734" y="586651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61894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91065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42 : SENSOUPHALACK Apple</a:t>
            </a:r>
            <a:endParaRPr lang="fr-FR" dirty="0"/>
          </a:p>
          <a:p>
            <a:r>
              <a:rPr lang="fr-FR" u="sng" dirty="0"/>
              <a:t>Indication opératoire </a:t>
            </a:r>
            <a:r>
              <a:rPr lang="fr-FR" dirty="0"/>
              <a:t>: séquelle FP1P2 , fistule palato-vélaire</a:t>
            </a:r>
          </a:p>
          <a:p>
            <a:r>
              <a:rPr lang="fr-FR" u="sng" dirty="0"/>
              <a:t>Intervention : </a:t>
            </a:r>
            <a:r>
              <a:rPr lang="fr-FR" dirty="0" err="1"/>
              <a:t>Palatoplastie</a:t>
            </a:r>
            <a:endParaRPr lang="fr-FR" dirty="0"/>
          </a:p>
          <a:p>
            <a:r>
              <a:rPr lang="fr-FR" u="sng" dirty="0"/>
              <a:t>Type d’anesthésie : </a:t>
            </a:r>
            <a:r>
              <a:rPr lang="fr-FR" dirty="0"/>
              <a:t>AG, IOT</a:t>
            </a:r>
          </a:p>
          <a:p>
            <a:r>
              <a:rPr lang="fr-FR" u="sng" dirty="0"/>
              <a:t>Opérateur : </a:t>
            </a:r>
            <a:r>
              <a:rPr lang="fr-FR" dirty="0"/>
              <a:t>JCP</a:t>
            </a:r>
          </a:p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3" y="447399"/>
            <a:ext cx="3263503" cy="4351338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82" y="447399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35709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07165" y="4926202"/>
            <a:ext cx="7323164" cy="1752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84 :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Taleng</a:t>
            </a:r>
            <a:endParaRPr lang="fr-FR" dirty="0"/>
          </a:p>
          <a:p>
            <a:pPr algn="l"/>
            <a:r>
              <a:rPr lang="fr-FR" u="sng" dirty="0"/>
              <a:t>Indication opératoire : </a:t>
            </a:r>
            <a:r>
              <a:rPr lang="fr-FR" dirty="0"/>
              <a:t>bride cervicale sur </a:t>
            </a:r>
            <a:r>
              <a:rPr lang="fr-FR" dirty="0" err="1"/>
              <a:t>sequelle</a:t>
            </a:r>
            <a:r>
              <a:rPr lang="fr-FR" dirty="0"/>
              <a:t> de brulure</a:t>
            </a:r>
          </a:p>
          <a:p>
            <a:pPr algn="l"/>
            <a:r>
              <a:rPr lang="fr-FR" u="sng" dirty="0"/>
              <a:t>Intervention : </a:t>
            </a:r>
            <a:r>
              <a:rPr lang="fr-FR" dirty="0"/>
              <a:t>libération bride et greffe en peau totale sur l’espace </a:t>
            </a:r>
            <a:r>
              <a:rPr lang="fr-FR" dirty="0" smtClean="0"/>
              <a:t>libéré, prélevée au niveau abdominal</a:t>
            </a:r>
            <a:endParaRPr lang="fr-FR" dirty="0"/>
          </a:p>
          <a:p>
            <a:pPr algn="l"/>
            <a:r>
              <a:rPr lang="fr-FR" u="sng" dirty="0"/>
              <a:t>Type d’anesthésie :</a:t>
            </a:r>
            <a:r>
              <a:rPr lang="fr-FR" dirty="0"/>
              <a:t> AG, IOT</a:t>
            </a:r>
          </a:p>
          <a:p>
            <a:pPr algn="l"/>
            <a:r>
              <a:rPr lang="fr-FR" u="sng" dirty="0"/>
              <a:t>Opérateur : </a:t>
            </a:r>
            <a:r>
              <a:rPr lang="fr-FR" dirty="0"/>
              <a:t>PG</a:t>
            </a:r>
          </a:p>
          <a:p>
            <a:pPr algn="l"/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46" y="107895"/>
            <a:ext cx="3525079" cy="470010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1" y="107896"/>
            <a:ext cx="3525078" cy="47001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9843" y="646371"/>
            <a:ext cx="4307805" cy="323085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409842" y="3988611"/>
            <a:ext cx="3586921" cy="269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0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14400" y="4787347"/>
            <a:ext cx="9144000" cy="1752600"/>
          </a:xfrm>
        </p:spPr>
        <p:txBody>
          <a:bodyPr>
            <a:noAutofit/>
          </a:bodyPr>
          <a:lstStyle/>
          <a:p>
            <a:pPr algn="l"/>
            <a:r>
              <a:rPr lang="fr-FR" sz="20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80 : Pia</a:t>
            </a:r>
            <a:endParaRPr lang="fr-FR" sz="2000" dirty="0"/>
          </a:p>
          <a:p>
            <a:pPr algn="l"/>
            <a:r>
              <a:rPr lang="fr-FR" sz="2000" u="sng" dirty="0"/>
              <a:t>Indication opératoire : </a:t>
            </a:r>
            <a:r>
              <a:rPr lang="fr-FR" sz="2000" dirty="0"/>
              <a:t>bride cervicale sur séquelle de brulure</a:t>
            </a:r>
          </a:p>
          <a:p>
            <a:pPr algn="l"/>
            <a:r>
              <a:rPr lang="fr-FR" sz="2000" u="sng" dirty="0"/>
              <a:t>Intervention : </a:t>
            </a:r>
            <a:r>
              <a:rPr lang="fr-FR" sz="2000" dirty="0"/>
              <a:t>libération bride et greffe en peau totale sur l’espace libéré</a:t>
            </a:r>
          </a:p>
          <a:p>
            <a:pPr algn="l"/>
            <a:r>
              <a:rPr lang="fr-FR" sz="2000" u="sng" dirty="0"/>
              <a:t>Type d’anesthésie :</a:t>
            </a:r>
            <a:r>
              <a:rPr lang="fr-FR" sz="2000" dirty="0"/>
              <a:t> AG, IOT</a:t>
            </a:r>
          </a:p>
          <a:p>
            <a:pPr algn="l"/>
            <a:r>
              <a:rPr lang="fr-FR" sz="2000" u="sng" dirty="0"/>
              <a:t>Opérateur : </a:t>
            </a:r>
            <a:r>
              <a:rPr lang="fr-FR" sz="2000" dirty="0"/>
              <a:t>PG</a:t>
            </a:r>
          </a:p>
          <a:p>
            <a:pPr algn="l"/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742" y="2994990"/>
            <a:ext cx="2897257" cy="386300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397" y="29817"/>
            <a:ext cx="3360255" cy="448033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83" y="29817"/>
            <a:ext cx="3334578" cy="44461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558" y="12884"/>
            <a:ext cx="2912442" cy="388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64001" y="4915978"/>
            <a:ext cx="7772400" cy="1752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43 : KEOBOUNMY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Among</a:t>
            </a:r>
            <a:endParaRPr lang="fr-FR" dirty="0"/>
          </a:p>
          <a:p>
            <a:pPr algn="l"/>
            <a:r>
              <a:rPr lang="fr-FR" u="sng" dirty="0"/>
              <a:t>Indication opératoire : </a:t>
            </a:r>
            <a:r>
              <a:rPr lang="fr-FR" dirty="0"/>
              <a:t>Papule conjonctivale </a:t>
            </a:r>
            <a:r>
              <a:rPr lang="fr-FR" dirty="0" err="1"/>
              <a:t>canthu</a:t>
            </a:r>
            <a:r>
              <a:rPr lang="fr-FR" dirty="0"/>
              <a:t> interne droit sur probable </a:t>
            </a:r>
            <a:r>
              <a:rPr lang="fr-FR" dirty="0" err="1"/>
              <a:t>sd</a:t>
            </a:r>
            <a:r>
              <a:rPr lang="fr-FR" dirty="0"/>
              <a:t> EEC</a:t>
            </a:r>
          </a:p>
          <a:p>
            <a:pPr algn="l"/>
            <a:r>
              <a:rPr lang="fr-FR" u="sng" dirty="0"/>
              <a:t>Intervention : </a:t>
            </a:r>
            <a:r>
              <a:rPr lang="fr-FR" dirty="0" err="1"/>
              <a:t>Exerese</a:t>
            </a:r>
            <a:r>
              <a:rPr lang="fr-FR" dirty="0"/>
              <a:t> simple</a:t>
            </a:r>
          </a:p>
          <a:p>
            <a:pPr algn="l"/>
            <a:r>
              <a:rPr lang="fr-FR" u="sng" dirty="0"/>
              <a:t>Type d’anesthésie :</a:t>
            </a:r>
            <a:r>
              <a:rPr lang="fr-FR" dirty="0"/>
              <a:t> AG, IOT</a:t>
            </a:r>
          </a:p>
          <a:p>
            <a:pPr algn="l"/>
            <a:r>
              <a:rPr lang="fr-FR" u="sng" dirty="0"/>
              <a:t>Opérateur : </a:t>
            </a:r>
            <a:r>
              <a:rPr lang="fr-FR" dirty="0"/>
              <a:t>PG</a:t>
            </a:r>
          </a:p>
          <a:p>
            <a:pPr algn="l"/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42" y="168229"/>
            <a:ext cx="3479248" cy="463899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30" y="168228"/>
            <a:ext cx="3605420" cy="480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2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15617" y="4866350"/>
            <a:ext cx="7772400" cy="17526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fr-FR" sz="20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108 : </a:t>
            </a:r>
            <a:r>
              <a:rPr lang="fr-FR" sz="2000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Namphon</a:t>
            </a:r>
            <a:endParaRPr lang="fr-FR" sz="2000" dirty="0"/>
          </a:p>
          <a:p>
            <a:pPr algn="l"/>
            <a:r>
              <a:rPr lang="fr-FR" sz="2000" u="sng" dirty="0"/>
              <a:t>Indication opératoire : </a:t>
            </a:r>
            <a:r>
              <a:rPr lang="fr-FR" sz="2000" dirty="0"/>
              <a:t>bride </a:t>
            </a:r>
            <a:r>
              <a:rPr lang="fr-FR" sz="2000" dirty="0" err="1"/>
              <a:t>eminence</a:t>
            </a:r>
            <a:r>
              <a:rPr lang="fr-FR" sz="2000" dirty="0"/>
              <a:t> </a:t>
            </a:r>
            <a:r>
              <a:rPr lang="fr-FR" sz="2000" dirty="0" err="1"/>
              <a:t>thenar</a:t>
            </a:r>
            <a:r>
              <a:rPr lang="fr-FR" sz="2000" dirty="0"/>
              <a:t> sur </a:t>
            </a:r>
            <a:r>
              <a:rPr lang="fr-FR" sz="2000" dirty="0" err="1"/>
              <a:t>sequelle</a:t>
            </a:r>
            <a:r>
              <a:rPr lang="fr-FR" sz="2000" dirty="0"/>
              <a:t> de brulure</a:t>
            </a:r>
          </a:p>
          <a:p>
            <a:pPr algn="l"/>
            <a:r>
              <a:rPr lang="fr-FR" sz="2000" u="sng" dirty="0"/>
              <a:t>Intervention : </a:t>
            </a:r>
            <a:r>
              <a:rPr lang="fr-FR" sz="2000" dirty="0" err="1"/>
              <a:t>liberation</a:t>
            </a:r>
            <a:r>
              <a:rPr lang="fr-FR" sz="2000" dirty="0"/>
              <a:t> de la bride et GPT dans l’espace libéré</a:t>
            </a:r>
          </a:p>
          <a:p>
            <a:pPr algn="l"/>
            <a:r>
              <a:rPr lang="fr-FR" sz="2000" u="sng" dirty="0"/>
              <a:t>Type d’anesthésie :</a:t>
            </a:r>
            <a:r>
              <a:rPr lang="fr-FR" sz="2000" dirty="0"/>
              <a:t> AG, IOT</a:t>
            </a:r>
          </a:p>
          <a:p>
            <a:pPr algn="l"/>
            <a:r>
              <a:rPr lang="fr-FR" sz="2000" u="sng" dirty="0"/>
              <a:t>Opérateur : </a:t>
            </a:r>
            <a:r>
              <a:rPr lang="fr-FR" sz="2000" dirty="0"/>
              <a:t>PG</a:t>
            </a:r>
          </a:p>
          <a:p>
            <a:pPr algn="l"/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70" y="940903"/>
            <a:ext cx="4276035" cy="320702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588" y="940903"/>
            <a:ext cx="5424559" cy="406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7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5435" y="2405959"/>
            <a:ext cx="10515600" cy="1325563"/>
          </a:xfrm>
        </p:spPr>
        <p:txBody>
          <a:bodyPr/>
          <a:lstStyle/>
          <a:p>
            <a:r>
              <a:rPr lang="fr-FR" dirty="0" smtClean="0"/>
              <a:t>Mercredi 13 mars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99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84313" y="5105400"/>
            <a:ext cx="7772400" cy="17526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fr-FR" sz="2000" dirty="0"/>
              <a:t>111 : Tiger</a:t>
            </a:r>
          </a:p>
          <a:p>
            <a:pPr algn="l"/>
            <a:r>
              <a:rPr lang="fr-FR" sz="2000" u="sng" dirty="0"/>
              <a:t>Indication opératoire : </a:t>
            </a:r>
            <a:r>
              <a:rPr lang="fr-FR" sz="2000" dirty="0"/>
              <a:t>FP1P2 bilatérale (voile + palais toujours ouverts)</a:t>
            </a:r>
          </a:p>
          <a:p>
            <a:pPr algn="l"/>
            <a:r>
              <a:rPr lang="fr-FR" sz="2000" u="sng" dirty="0"/>
              <a:t>Intervention : </a:t>
            </a:r>
            <a:r>
              <a:rPr lang="fr-FR" sz="2000" dirty="0"/>
              <a:t>vélo-</a:t>
            </a:r>
            <a:r>
              <a:rPr lang="fr-FR" sz="2000" dirty="0" err="1"/>
              <a:t>palatoplastie</a:t>
            </a:r>
            <a:endParaRPr lang="fr-FR" sz="2000" dirty="0"/>
          </a:p>
          <a:p>
            <a:pPr algn="l"/>
            <a:r>
              <a:rPr lang="fr-FR" sz="2000" u="sng" dirty="0"/>
              <a:t>Type d’anesthésie :</a:t>
            </a:r>
            <a:r>
              <a:rPr lang="fr-FR" sz="2000" dirty="0"/>
              <a:t> AG, IOT</a:t>
            </a:r>
          </a:p>
          <a:p>
            <a:pPr algn="l"/>
            <a:r>
              <a:rPr lang="fr-FR" sz="2000" u="sng" dirty="0"/>
              <a:t>Opérateur : </a:t>
            </a:r>
            <a:r>
              <a:rPr lang="fr-FR" sz="2000" dirty="0"/>
              <a:t>JCP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6194"/>
            <a:ext cx="3674165" cy="489888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85" y="601663"/>
            <a:ext cx="436245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0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30036" y="4936450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66 : XAYYALATH </a:t>
            </a:r>
            <a:r>
              <a:rPr lang="fr-FR" dirty="0" err="1"/>
              <a:t>Tinglong</a:t>
            </a:r>
            <a:endParaRPr lang="fr-FR" dirty="0"/>
          </a:p>
          <a:p>
            <a:r>
              <a:rPr lang="fr-FR" dirty="0"/>
              <a:t> </a:t>
            </a:r>
            <a:r>
              <a:rPr lang="fr-FR" u="sng" dirty="0" smtClean="0"/>
              <a:t>Indication </a:t>
            </a:r>
            <a:r>
              <a:rPr lang="fr-FR" u="sng" dirty="0"/>
              <a:t>opératoire : </a:t>
            </a:r>
            <a:r>
              <a:rPr lang="fr-FR" dirty="0"/>
              <a:t>FP1P2 gauche (voile + palais toujours ouverts)</a:t>
            </a:r>
          </a:p>
          <a:p>
            <a:r>
              <a:rPr lang="fr-FR" u="sng" dirty="0"/>
              <a:t>Intervention : </a:t>
            </a:r>
            <a:r>
              <a:rPr lang="fr-FR" dirty="0"/>
              <a:t>vélo-</a:t>
            </a:r>
            <a:r>
              <a:rPr lang="fr-FR" dirty="0" err="1"/>
              <a:t>palatoplastie</a:t>
            </a:r>
            <a:r>
              <a:rPr lang="fr-FR" dirty="0"/>
              <a:t> + retouche lèvre rouge</a:t>
            </a:r>
          </a:p>
          <a:p>
            <a:r>
              <a:rPr lang="fr-FR" u="sng" dirty="0"/>
              <a:t>Type d’anesthésie :</a:t>
            </a:r>
            <a:r>
              <a:rPr lang="fr-FR" dirty="0"/>
              <a:t> AG, IOT</a:t>
            </a:r>
          </a:p>
          <a:p>
            <a:r>
              <a:rPr lang="fr-FR" u="sng" dirty="0"/>
              <a:t>Opérateur : </a:t>
            </a:r>
            <a:r>
              <a:rPr lang="fr-FR" dirty="0"/>
              <a:t>JCP</a:t>
            </a:r>
          </a:p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03" y="397566"/>
            <a:ext cx="3354740" cy="4472987"/>
          </a:xfrm>
          <a:prstGeom prst="rect">
            <a:avLst/>
          </a:prstGeom>
        </p:spPr>
      </p:pic>
      <p:pic>
        <p:nvPicPr>
          <p:cNvPr id="12" name="Espace réservé du contenu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44" y="618584"/>
            <a:ext cx="4417262" cy="5889684"/>
          </a:xfrm>
        </p:spPr>
      </p:pic>
      <p:sp>
        <p:nvSpPr>
          <p:cNvPr id="16" name="Espace réservé du contenu 1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762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3288" y="5103674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78 : THOR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Xue</a:t>
            </a:r>
            <a:endParaRPr lang="fr-FR" dirty="0"/>
          </a:p>
          <a:p>
            <a:r>
              <a:rPr lang="fr-FR" u="sng" dirty="0"/>
              <a:t>Indication opératoire :</a:t>
            </a:r>
            <a:r>
              <a:rPr lang="fr-FR" dirty="0"/>
              <a:t> </a:t>
            </a:r>
            <a:r>
              <a:rPr lang="fr-FR" dirty="0" err="1"/>
              <a:t>Macroglossie</a:t>
            </a:r>
            <a:r>
              <a:rPr lang="fr-FR" dirty="0"/>
              <a:t> sur malformation kystique, bloc le 5 mars, désunion totale de la suture</a:t>
            </a:r>
          </a:p>
          <a:p>
            <a:r>
              <a:rPr lang="fr-FR" u="sng" dirty="0"/>
              <a:t>Intervention :</a:t>
            </a:r>
            <a:r>
              <a:rPr lang="fr-FR" dirty="0"/>
              <a:t> Parage-suture</a:t>
            </a:r>
          </a:p>
          <a:p>
            <a:r>
              <a:rPr lang="fr-FR" u="sng" dirty="0"/>
              <a:t>Type d’anesthésie :</a:t>
            </a:r>
            <a:r>
              <a:rPr lang="fr-FR" dirty="0"/>
              <a:t> AG, INT</a:t>
            </a:r>
          </a:p>
          <a:p>
            <a:r>
              <a:rPr lang="fr-FR" u="sng" dirty="0"/>
              <a:t>Opérateur :</a:t>
            </a:r>
            <a:r>
              <a:rPr lang="fr-FR" dirty="0"/>
              <a:t> JCP</a:t>
            </a:r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52" y="752336"/>
            <a:ext cx="3263503" cy="4351338"/>
          </a:xfrm>
        </p:spPr>
      </p:pic>
      <p:sp>
        <p:nvSpPr>
          <p:cNvPr id="7" name="Espace réservé du contenu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246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24069" y="4687111"/>
            <a:ext cx="8873323" cy="1196855"/>
          </a:xfrm>
        </p:spPr>
        <p:txBody>
          <a:bodyPr>
            <a:noAutofit/>
          </a:bodyPr>
          <a:lstStyle/>
          <a:p>
            <a:pPr algn="l"/>
            <a:r>
              <a:rPr lang="fr-FR" sz="18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Rajout : pas de nom</a:t>
            </a:r>
            <a:endParaRPr lang="fr-FR" sz="1800" dirty="0"/>
          </a:p>
          <a:p>
            <a:pPr algn="l"/>
            <a:r>
              <a:rPr lang="fr-FR" sz="1800" u="sng" dirty="0"/>
              <a:t>Indication opératoire </a:t>
            </a:r>
            <a:r>
              <a:rPr lang="fr-FR" sz="1800" dirty="0"/>
              <a:t>: fibrome médian de la lèvre inférieure</a:t>
            </a:r>
          </a:p>
          <a:p>
            <a:pPr algn="l"/>
            <a:r>
              <a:rPr lang="fr-FR" sz="1800" u="sng" dirty="0"/>
              <a:t>Intervention</a:t>
            </a:r>
            <a:r>
              <a:rPr lang="fr-FR" sz="1800" dirty="0"/>
              <a:t> : Exérèse en fuseau </a:t>
            </a:r>
          </a:p>
          <a:p>
            <a:pPr algn="l"/>
            <a:r>
              <a:rPr lang="fr-FR" sz="1800" u="sng" dirty="0"/>
              <a:t>Type d’anesthésie </a:t>
            </a:r>
            <a:r>
              <a:rPr lang="fr-FR" sz="1800" dirty="0"/>
              <a:t>: AL</a:t>
            </a:r>
          </a:p>
          <a:p>
            <a:pPr algn="l"/>
            <a:r>
              <a:rPr lang="fr-FR" sz="1800" dirty="0"/>
              <a:t>Opérateur : JCP</a:t>
            </a:r>
          </a:p>
          <a:p>
            <a:pPr algn="l"/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6703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8432" y="4936450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85 : THAMMANY </a:t>
            </a:r>
            <a:r>
              <a:rPr lang="fr-FR" dirty="0" err="1"/>
              <a:t>Panoi</a:t>
            </a:r>
            <a:endParaRPr lang="fr-FR" dirty="0"/>
          </a:p>
          <a:p>
            <a:r>
              <a:rPr lang="fr-FR" u="sng" dirty="0"/>
              <a:t>Indication opératoire </a:t>
            </a:r>
            <a:r>
              <a:rPr lang="fr-FR" dirty="0"/>
              <a:t>: séquelle FP2 , fistule vélaire palatine</a:t>
            </a:r>
          </a:p>
          <a:p>
            <a:r>
              <a:rPr lang="fr-FR" u="sng" dirty="0"/>
              <a:t>Intervention : </a:t>
            </a:r>
            <a:r>
              <a:rPr lang="fr-FR" dirty="0" err="1"/>
              <a:t>Palatoplastie</a:t>
            </a:r>
            <a:endParaRPr lang="fr-FR" dirty="0"/>
          </a:p>
          <a:p>
            <a:r>
              <a:rPr lang="fr-FR" u="sng" dirty="0"/>
              <a:t>Type d’anesthésie : </a:t>
            </a:r>
            <a:r>
              <a:rPr lang="fr-FR" dirty="0"/>
              <a:t>AG, IOT</a:t>
            </a:r>
          </a:p>
          <a:p>
            <a:r>
              <a:rPr lang="fr-FR" u="sng" dirty="0"/>
              <a:t>Opérateur : </a:t>
            </a:r>
            <a:r>
              <a:rPr lang="fr-FR" dirty="0"/>
              <a:t>JCP</a:t>
            </a:r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2" y="182915"/>
            <a:ext cx="3465996" cy="462132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361" y="182915"/>
            <a:ext cx="3476152" cy="4634869"/>
          </a:xfrm>
          <a:prstGeom prst="rect">
            <a:avLst/>
          </a:prstGeom>
        </p:spPr>
      </p:pic>
      <p:sp>
        <p:nvSpPr>
          <p:cNvPr id="8" name="Espace réservé du contenu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796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89062" y="5188241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44 : THAO Mali</a:t>
            </a:r>
          </a:p>
          <a:p>
            <a:r>
              <a:rPr lang="fr-FR" u="sng" dirty="0"/>
              <a:t>Indication opératoire : </a:t>
            </a:r>
            <a:r>
              <a:rPr lang="fr-FR" dirty="0"/>
              <a:t>FP2 totale</a:t>
            </a:r>
          </a:p>
          <a:p>
            <a:r>
              <a:rPr lang="fr-FR" u="sng" dirty="0"/>
              <a:t>Intervention :</a:t>
            </a:r>
            <a:r>
              <a:rPr lang="fr-FR" dirty="0"/>
              <a:t> </a:t>
            </a:r>
            <a:r>
              <a:rPr lang="fr-FR" dirty="0" err="1"/>
              <a:t>Vélopalatoplastie</a:t>
            </a:r>
            <a:r>
              <a:rPr lang="fr-FR" dirty="0"/>
              <a:t> </a:t>
            </a:r>
          </a:p>
          <a:p>
            <a:r>
              <a:rPr lang="fr-FR" u="sng" dirty="0"/>
              <a:t>Type d’anesthésie :</a:t>
            </a:r>
            <a:r>
              <a:rPr lang="fr-FR" dirty="0"/>
              <a:t> AG, IOT</a:t>
            </a:r>
          </a:p>
          <a:p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3617337" cy="482311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383" y="267496"/>
            <a:ext cx="4798555" cy="6398073"/>
          </a:xfrm>
          <a:prstGeom prst="rect">
            <a:avLst/>
          </a:prstGeom>
        </p:spPr>
      </p:pic>
      <p:sp>
        <p:nvSpPr>
          <p:cNvPr id="11" name="Espace réservé du contenu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86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77028" y="4826675"/>
            <a:ext cx="96886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27 : DETHVONGSONE Tak</a:t>
            </a:r>
            <a:endParaRPr lang="fr-FR" dirty="0"/>
          </a:p>
          <a:p>
            <a:r>
              <a:rPr lang="fr-FR" u="sng" dirty="0"/>
              <a:t>Indication</a:t>
            </a:r>
            <a:r>
              <a:rPr lang="fr-FR" dirty="0"/>
              <a:t> </a:t>
            </a:r>
            <a:r>
              <a:rPr lang="fr-FR" dirty="0">
                <a:sym typeface="Wingdings" charset="2"/>
              </a:rPr>
              <a:t></a:t>
            </a:r>
            <a:r>
              <a:rPr lang="fr-FR" dirty="0"/>
              <a:t> Séquelle de brulure région parotidienne gauche</a:t>
            </a:r>
          </a:p>
          <a:p>
            <a:r>
              <a:rPr lang="fr-FR" u="sng" dirty="0"/>
              <a:t>Geste</a:t>
            </a:r>
            <a:r>
              <a:rPr lang="fr-FR" dirty="0"/>
              <a:t> </a:t>
            </a:r>
            <a:r>
              <a:rPr lang="fr-FR" dirty="0">
                <a:sym typeface="Wingdings" charset="2"/>
              </a:rPr>
              <a:t></a:t>
            </a:r>
            <a:r>
              <a:rPr lang="fr-FR" dirty="0"/>
              <a:t> Exérèse de la cicatrice hypertrophique et couverture par une greffe de peau totale prise au dépend de l’abdomen</a:t>
            </a:r>
          </a:p>
          <a:p>
            <a:r>
              <a:rPr lang="fr-FR" u="sng" dirty="0"/>
              <a:t>Anesthésie</a:t>
            </a:r>
            <a:r>
              <a:rPr lang="fr-FR" dirty="0"/>
              <a:t> </a:t>
            </a:r>
            <a:r>
              <a:rPr lang="fr-FR" dirty="0">
                <a:sym typeface="Wingdings" charset="2"/>
              </a:rPr>
              <a:t></a:t>
            </a:r>
            <a:r>
              <a:rPr lang="fr-FR" dirty="0"/>
              <a:t> AG, IOT</a:t>
            </a:r>
          </a:p>
          <a:p>
            <a:r>
              <a:rPr lang="fr-FR" u="sng" dirty="0"/>
              <a:t>Operateur</a:t>
            </a:r>
            <a:r>
              <a:rPr lang="fr-FR" dirty="0"/>
              <a:t> </a:t>
            </a:r>
            <a:r>
              <a:rPr lang="fr-FR" dirty="0">
                <a:sym typeface="Wingdings" charset="2"/>
              </a:rPr>
              <a:t></a:t>
            </a:r>
            <a:r>
              <a:rPr lang="fr-FR" dirty="0"/>
              <a:t> PG</a:t>
            </a:r>
          </a:p>
          <a:p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7" y="116957"/>
            <a:ext cx="3263503" cy="4351338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040" y="116957"/>
            <a:ext cx="3240873" cy="43211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80" y="2671198"/>
            <a:ext cx="1892741" cy="252365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80" y="175641"/>
            <a:ext cx="1889384" cy="2519178"/>
          </a:xfrm>
          <a:prstGeom prst="rect">
            <a:avLst/>
          </a:prstGeom>
        </p:spPr>
      </p:pic>
      <p:pic>
        <p:nvPicPr>
          <p:cNvPr id="14" name="Espace réservé du contenu 13"/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292" y="186531"/>
            <a:ext cx="2668177" cy="3557570"/>
          </a:xfr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416" y="3822544"/>
            <a:ext cx="2217760" cy="295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2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77028" y="4826675"/>
            <a:ext cx="9688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50 : KHAMMANY </a:t>
            </a:r>
            <a:r>
              <a:rPr lang="fr-FR" b="1" dirty="0" err="1"/>
              <a:t>Manithong</a:t>
            </a:r>
            <a:endParaRPr lang="fr-FR" dirty="0"/>
          </a:p>
          <a:p>
            <a:r>
              <a:rPr lang="fr-FR" u="sng" dirty="0"/>
              <a:t>Indication</a:t>
            </a:r>
            <a:r>
              <a:rPr lang="fr-FR" dirty="0"/>
              <a:t> </a:t>
            </a:r>
            <a:r>
              <a:rPr lang="fr-FR" dirty="0">
                <a:sym typeface="Wingdings" charset="2"/>
              </a:rPr>
              <a:t></a:t>
            </a:r>
            <a:r>
              <a:rPr lang="fr-FR" dirty="0"/>
              <a:t> cicatrice rétractile </a:t>
            </a:r>
            <a:r>
              <a:rPr lang="fr-FR" dirty="0" err="1"/>
              <a:t>canthus</a:t>
            </a:r>
            <a:r>
              <a:rPr lang="fr-FR" dirty="0"/>
              <a:t> interne avec léger ectropion</a:t>
            </a:r>
          </a:p>
          <a:p>
            <a:r>
              <a:rPr lang="fr-FR" u="sng" dirty="0"/>
              <a:t>Geste</a:t>
            </a:r>
            <a:r>
              <a:rPr lang="fr-FR" dirty="0"/>
              <a:t> </a:t>
            </a:r>
            <a:r>
              <a:rPr lang="fr-FR" dirty="0">
                <a:sym typeface="Wingdings" charset="2"/>
              </a:rPr>
              <a:t></a:t>
            </a:r>
            <a:r>
              <a:rPr lang="fr-FR" dirty="0"/>
              <a:t> Exérèse de la cicatrice en fuseau et remise en tension de la paupière inferieure </a:t>
            </a:r>
          </a:p>
          <a:p>
            <a:r>
              <a:rPr lang="fr-FR" u="sng" dirty="0"/>
              <a:t>Anesthésie</a:t>
            </a:r>
            <a:r>
              <a:rPr lang="fr-FR" dirty="0"/>
              <a:t> </a:t>
            </a:r>
            <a:r>
              <a:rPr lang="fr-FR" dirty="0">
                <a:sym typeface="Wingdings" charset="2"/>
              </a:rPr>
              <a:t></a:t>
            </a:r>
            <a:r>
              <a:rPr lang="fr-FR" dirty="0"/>
              <a:t> AG, IOT</a:t>
            </a:r>
          </a:p>
          <a:p>
            <a:r>
              <a:rPr lang="fr-FR" u="sng" dirty="0"/>
              <a:t>Operateur</a:t>
            </a:r>
            <a:r>
              <a:rPr lang="fr-FR" dirty="0"/>
              <a:t> </a:t>
            </a:r>
            <a:r>
              <a:rPr lang="fr-FR" dirty="0">
                <a:sym typeface="Wingdings" charset="2"/>
              </a:rPr>
              <a:t></a:t>
            </a:r>
            <a:r>
              <a:rPr lang="fr-FR" dirty="0"/>
              <a:t> PG</a:t>
            </a:r>
          </a:p>
          <a:p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78" y="209531"/>
            <a:ext cx="3412257" cy="454967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07" y="209531"/>
            <a:ext cx="3412258" cy="4549676"/>
          </a:xfrm>
          <a:prstGeom prst="rect">
            <a:avLst/>
          </a:prstGeom>
        </p:spPr>
      </p:pic>
      <p:sp>
        <p:nvSpPr>
          <p:cNvPr id="16" name="Espace réservé du contenu 1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34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77028" y="4826675"/>
            <a:ext cx="9688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57 :</a:t>
            </a:r>
            <a:r>
              <a:rPr lang="fr-FR" dirty="0"/>
              <a:t> </a:t>
            </a:r>
            <a:r>
              <a:rPr lang="fr-FR" b="1" dirty="0"/>
              <a:t>NORLAVONG </a:t>
            </a:r>
            <a:r>
              <a:rPr lang="fr-FR" b="1" dirty="0" err="1"/>
              <a:t>Viengxay</a:t>
            </a:r>
            <a:endParaRPr lang="fr-FR" dirty="0"/>
          </a:p>
          <a:p>
            <a:r>
              <a:rPr lang="fr-FR" u="sng" dirty="0"/>
              <a:t>Indication</a:t>
            </a:r>
            <a:r>
              <a:rPr lang="fr-FR" dirty="0"/>
              <a:t> </a:t>
            </a:r>
            <a:r>
              <a:rPr lang="fr-FR" dirty="0">
                <a:sym typeface="Wingdings" charset="2"/>
              </a:rPr>
              <a:t></a:t>
            </a:r>
            <a:r>
              <a:rPr lang="fr-FR" dirty="0"/>
              <a:t> séquelles de brulures joue gauche et droite, front et sous la lèvre inferieure à l’origine d’une bride.</a:t>
            </a:r>
          </a:p>
          <a:p>
            <a:r>
              <a:rPr lang="fr-FR" u="sng" dirty="0"/>
              <a:t>Geste</a:t>
            </a:r>
            <a:r>
              <a:rPr lang="fr-FR" dirty="0"/>
              <a:t> </a:t>
            </a:r>
            <a:r>
              <a:rPr lang="fr-FR" dirty="0">
                <a:sym typeface="Wingdings" charset="2"/>
              </a:rPr>
              <a:t></a:t>
            </a:r>
            <a:r>
              <a:rPr lang="fr-FR" dirty="0"/>
              <a:t> Exérèse en surface et fermeture en un temps pour les joues et le front + GPT sous la lèvre </a:t>
            </a:r>
            <a:r>
              <a:rPr lang="fr-FR" dirty="0" err="1"/>
              <a:t>inf</a:t>
            </a:r>
            <a:r>
              <a:rPr lang="fr-FR" dirty="0"/>
              <a:t> pris au dépend de la région retro-auriculaire droite. </a:t>
            </a:r>
          </a:p>
          <a:p>
            <a:r>
              <a:rPr lang="fr-FR" u="sng" dirty="0"/>
              <a:t>Anesthésie</a:t>
            </a:r>
            <a:r>
              <a:rPr lang="fr-FR" dirty="0"/>
              <a:t> </a:t>
            </a:r>
            <a:r>
              <a:rPr lang="fr-FR" dirty="0">
                <a:sym typeface="Wingdings" charset="2"/>
              </a:rPr>
              <a:t></a:t>
            </a:r>
            <a:r>
              <a:rPr lang="fr-FR" dirty="0"/>
              <a:t> AG, IOT</a:t>
            </a:r>
          </a:p>
          <a:p>
            <a:r>
              <a:rPr lang="fr-FR" u="sng" dirty="0"/>
              <a:t>Operateur</a:t>
            </a:r>
            <a:r>
              <a:rPr lang="fr-FR" dirty="0"/>
              <a:t> </a:t>
            </a:r>
            <a:r>
              <a:rPr lang="fr-FR" dirty="0">
                <a:sym typeface="Wingdings" charset="2"/>
              </a:rPr>
              <a:t></a:t>
            </a:r>
            <a:r>
              <a:rPr lang="fr-FR" dirty="0"/>
              <a:t> PG</a:t>
            </a:r>
          </a:p>
          <a:p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6"/>
            <a:ext cx="2849217" cy="379895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43" y="94766"/>
            <a:ext cx="2877844" cy="383712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859" y="94766"/>
            <a:ext cx="2851342" cy="3801789"/>
          </a:xfrm>
          <a:prstGeom prst="rect">
            <a:avLst/>
          </a:prstGeom>
        </p:spPr>
      </p:pic>
      <p:pic>
        <p:nvPicPr>
          <p:cNvPr id="14" name="Espace réservé du contenu 13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113" y="1348547"/>
            <a:ext cx="2743200" cy="3657601"/>
          </a:xfrm>
        </p:spPr>
      </p:pic>
    </p:spTree>
    <p:extLst>
      <p:ext uri="{BB962C8B-B14F-4D97-AF65-F5344CB8AC3E}">
        <p14:creationId xmlns:p14="http://schemas.microsoft.com/office/powerpoint/2010/main" val="155606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77028" y="4826675"/>
            <a:ext cx="90790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87 :</a:t>
            </a:r>
            <a:r>
              <a:rPr lang="fr-FR" dirty="0" smtClean="0"/>
              <a:t> </a:t>
            </a:r>
            <a:r>
              <a:rPr lang="fr-FR" b="1" dirty="0" smtClean="0"/>
              <a:t>CHERPOUNG </a:t>
            </a:r>
            <a:r>
              <a:rPr lang="fr-FR" b="1" dirty="0" err="1" smtClean="0"/>
              <a:t>Sounphet</a:t>
            </a:r>
            <a:endParaRPr lang="fr-FR" dirty="0" smtClean="0"/>
          </a:p>
          <a:p>
            <a:r>
              <a:rPr lang="fr-FR" u="sng" dirty="0" smtClean="0"/>
              <a:t>Indication</a:t>
            </a:r>
            <a:r>
              <a:rPr lang="fr-FR" dirty="0" smtClean="0"/>
              <a:t> </a:t>
            </a:r>
            <a:r>
              <a:rPr lang="fr-FR" dirty="0" smtClean="0">
                <a:sym typeface="Wingdings" charset="2"/>
              </a:rPr>
              <a:t></a:t>
            </a:r>
            <a:r>
              <a:rPr lang="fr-FR" dirty="0" smtClean="0"/>
              <a:t> Séquelle de brulure région thoracique et cervical gauche avec bride sous mentonnière</a:t>
            </a:r>
          </a:p>
          <a:p>
            <a:r>
              <a:rPr lang="fr-FR" u="sng" dirty="0" smtClean="0"/>
              <a:t>Geste</a:t>
            </a:r>
            <a:r>
              <a:rPr lang="fr-FR" dirty="0" smtClean="0"/>
              <a:t> </a:t>
            </a:r>
            <a:r>
              <a:rPr lang="fr-FR" dirty="0" smtClean="0">
                <a:sym typeface="Wingdings" charset="2"/>
              </a:rPr>
              <a:t></a:t>
            </a:r>
            <a:r>
              <a:rPr lang="fr-FR" dirty="0" smtClean="0"/>
              <a:t> Libération de la bride, exérèse d’une partie de la cicatrice et GPT en cervical + fermeture en un temps sur le thorax</a:t>
            </a:r>
          </a:p>
          <a:p>
            <a:r>
              <a:rPr lang="fr-FR" u="sng" dirty="0" smtClean="0"/>
              <a:t>Anesthésie</a:t>
            </a:r>
            <a:r>
              <a:rPr lang="fr-FR" dirty="0" smtClean="0"/>
              <a:t> </a:t>
            </a:r>
            <a:r>
              <a:rPr lang="fr-FR" dirty="0" smtClean="0">
                <a:sym typeface="Wingdings" charset="2"/>
              </a:rPr>
              <a:t></a:t>
            </a:r>
            <a:r>
              <a:rPr lang="fr-FR" dirty="0" smtClean="0"/>
              <a:t> AG, IOT</a:t>
            </a:r>
          </a:p>
          <a:p>
            <a:r>
              <a:rPr lang="fr-FR" u="sng" dirty="0" smtClean="0"/>
              <a:t>Operateur</a:t>
            </a:r>
            <a:r>
              <a:rPr lang="fr-FR" dirty="0" smtClean="0"/>
              <a:t> </a:t>
            </a:r>
            <a:r>
              <a:rPr lang="fr-FR" dirty="0" smtClean="0">
                <a:sym typeface="Wingdings" charset="2"/>
              </a:rPr>
              <a:t></a:t>
            </a:r>
            <a:r>
              <a:rPr lang="fr-FR" dirty="0" smtClean="0"/>
              <a:t> PG</a:t>
            </a:r>
          </a:p>
          <a:p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8" y="230188"/>
            <a:ext cx="2936588" cy="39154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45" y="230188"/>
            <a:ext cx="2946955" cy="3929274"/>
          </a:xfrm>
          <a:prstGeom prst="rect">
            <a:avLst/>
          </a:prstGeom>
        </p:spPr>
      </p:pic>
      <p:pic>
        <p:nvPicPr>
          <p:cNvPr id="13" name="Espace réservé du contenu 1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127" y="230188"/>
            <a:ext cx="2313493" cy="3084658"/>
          </a:xfr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62" y="1829469"/>
            <a:ext cx="2384386" cy="317918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128" y="3419060"/>
            <a:ext cx="2579204" cy="343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5435" y="2405959"/>
            <a:ext cx="10515600" cy="1325563"/>
          </a:xfrm>
        </p:spPr>
        <p:txBody>
          <a:bodyPr/>
          <a:lstStyle/>
          <a:p>
            <a:r>
              <a:rPr lang="fr-FR" dirty="0" smtClean="0"/>
              <a:t>Jeudi 14 mars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807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89062" y="5188241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46 : PHUNYASUEK </a:t>
            </a:r>
            <a:r>
              <a:rPr lang="fr-FR" dirty="0" err="1"/>
              <a:t>Thidalath</a:t>
            </a:r>
            <a:endParaRPr lang="fr-FR" dirty="0"/>
          </a:p>
          <a:p>
            <a:r>
              <a:rPr lang="fr-FR" u="sng" dirty="0"/>
              <a:t>Indication opératoire </a:t>
            </a:r>
            <a:r>
              <a:rPr lang="fr-FR" dirty="0"/>
              <a:t>: séquelle FP2 , fistule vélo-palatine</a:t>
            </a:r>
          </a:p>
          <a:p>
            <a:r>
              <a:rPr lang="fr-FR" u="sng" dirty="0"/>
              <a:t>Intervention </a:t>
            </a:r>
            <a:r>
              <a:rPr lang="fr-FR" dirty="0"/>
              <a:t>: Fermeture de fistule</a:t>
            </a:r>
          </a:p>
          <a:p>
            <a:r>
              <a:rPr lang="fr-FR" u="sng" dirty="0"/>
              <a:t>Type d’anesthésie : </a:t>
            </a:r>
            <a:r>
              <a:rPr lang="fr-FR" dirty="0"/>
              <a:t>AG, IOT</a:t>
            </a:r>
          </a:p>
          <a:p>
            <a:r>
              <a:rPr lang="fr-FR" u="sng" dirty="0"/>
              <a:t>Opérateur : </a:t>
            </a:r>
            <a:r>
              <a:rPr lang="fr-FR" dirty="0"/>
              <a:t>JCP</a:t>
            </a:r>
          </a:p>
          <a:p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09" y="699190"/>
            <a:ext cx="3263503" cy="4351338"/>
          </a:xfrm>
        </p:spPr>
      </p:pic>
      <p:pic>
        <p:nvPicPr>
          <p:cNvPr id="11" name="Espace réservé du contenu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06" y="1828401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85190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89062" y="5188241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103 : PANYAVONG </a:t>
            </a:r>
            <a:r>
              <a:rPr lang="fr-FR" dirty="0" err="1"/>
              <a:t>Kenghom</a:t>
            </a:r>
            <a:endParaRPr lang="fr-FR" dirty="0"/>
          </a:p>
          <a:p>
            <a:r>
              <a:rPr lang="fr-FR" u="sng" dirty="0"/>
              <a:t>Indication opératoire </a:t>
            </a:r>
            <a:r>
              <a:rPr lang="fr-FR" dirty="0"/>
              <a:t>: Malformation </a:t>
            </a:r>
            <a:r>
              <a:rPr lang="fr-FR" dirty="0" err="1"/>
              <a:t>macrokystique</a:t>
            </a:r>
            <a:r>
              <a:rPr lang="fr-FR" dirty="0"/>
              <a:t> hémifaciale droite</a:t>
            </a:r>
          </a:p>
          <a:p>
            <a:r>
              <a:rPr lang="fr-FR" u="sng" dirty="0"/>
              <a:t>Intervention </a:t>
            </a:r>
            <a:r>
              <a:rPr lang="fr-FR" dirty="0"/>
              <a:t>: </a:t>
            </a:r>
            <a:r>
              <a:rPr lang="fr-FR" dirty="0" err="1"/>
              <a:t>Exerese</a:t>
            </a:r>
            <a:r>
              <a:rPr lang="fr-FR" dirty="0"/>
              <a:t>, </a:t>
            </a:r>
            <a:r>
              <a:rPr lang="fr-FR" dirty="0" err="1"/>
              <a:t>symétrisation</a:t>
            </a:r>
            <a:r>
              <a:rPr lang="fr-FR" dirty="0"/>
              <a:t> faciale</a:t>
            </a:r>
          </a:p>
          <a:p>
            <a:r>
              <a:rPr lang="fr-FR" u="sng" dirty="0"/>
              <a:t>Type d’anesthésie : </a:t>
            </a:r>
            <a:r>
              <a:rPr lang="fr-FR" dirty="0"/>
              <a:t>AG, IOT</a:t>
            </a:r>
          </a:p>
          <a:p>
            <a:r>
              <a:rPr lang="fr-FR" u="sng" dirty="0"/>
              <a:t>Opérateur : </a:t>
            </a:r>
            <a:r>
              <a:rPr lang="fr-FR" dirty="0"/>
              <a:t>JCP</a:t>
            </a:r>
          </a:p>
          <a:p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80" y="3465959"/>
            <a:ext cx="4232919" cy="3174689"/>
          </a:xfrm>
        </p:spPr>
      </p:pic>
      <p:pic>
        <p:nvPicPr>
          <p:cNvPr id="2" name="Espace réservé du contenu 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513" y="142599"/>
            <a:ext cx="2739886" cy="3653182"/>
          </a:xfr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62" y="142599"/>
            <a:ext cx="3580469" cy="477395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202" y="142599"/>
            <a:ext cx="3580469" cy="477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89063" y="5061756"/>
            <a:ext cx="73032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86 : SIHALATH </a:t>
            </a:r>
            <a:r>
              <a:rPr lang="fr-FR" dirty="0" err="1"/>
              <a:t>Chanthakone</a:t>
            </a:r>
            <a:endParaRPr lang="fr-FR" dirty="0"/>
          </a:p>
          <a:p>
            <a:r>
              <a:rPr lang="fr-FR" u="sng" dirty="0"/>
              <a:t>Indication opératoire </a:t>
            </a:r>
            <a:r>
              <a:rPr lang="fr-FR" dirty="0"/>
              <a:t>: séquelle FP1 gauche (fistule bucco-nasale + encoche lèvre rouge)</a:t>
            </a:r>
          </a:p>
          <a:p>
            <a:r>
              <a:rPr lang="fr-FR" u="sng" dirty="0"/>
              <a:t>Intervention </a:t>
            </a:r>
            <a:r>
              <a:rPr lang="fr-FR" dirty="0"/>
              <a:t>: Retouche lèvre rouge + GPP</a:t>
            </a:r>
          </a:p>
          <a:p>
            <a:r>
              <a:rPr lang="fr-FR" u="sng" dirty="0"/>
              <a:t>Type d’anesthésie : </a:t>
            </a:r>
            <a:r>
              <a:rPr lang="fr-FR" dirty="0"/>
              <a:t>AG, IOT</a:t>
            </a:r>
          </a:p>
          <a:p>
            <a:r>
              <a:rPr lang="fr-FR" u="sng" dirty="0"/>
              <a:t>Opérateur : </a:t>
            </a:r>
            <a:r>
              <a:rPr lang="fr-FR" dirty="0" smtClean="0"/>
              <a:t>JCP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88610" y="-308693"/>
            <a:ext cx="3263503" cy="4351338"/>
          </a:xfr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07815" y="3001632"/>
            <a:ext cx="3279913" cy="437321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49" y="235224"/>
            <a:ext cx="3522473" cy="4696631"/>
          </a:xfrm>
          <a:prstGeom prst="rect">
            <a:avLst/>
          </a:prstGeom>
        </p:spPr>
      </p:pic>
      <p:sp>
        <p:nvSpPr>
          <p:cNvPr id="10" name="Espace réservé du contenu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594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56591" y="4853609"/>
            <a:ext cx="8481391" cy="1752600"/>
          </a:xfrm>
        </p:spPr>
        <p:txBody>
          <a:bodyPr>
            <a:noAutofit/>
          </a:bodyPr>
          <a:lstStyle/>
          <a:p>
            <a:pPr algn="l"/>
            <a:r>
              <a:rPr lang="fr-FR" sz="18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64 : XAYYAVONG </a:t>
            </a:r>
            <a:r>
              <a:rPr lang="fr-FR" sz="1800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Anan</a:t>
            </a:r>
            <a:endParaRPr lang="fr-FR" sz="1800" dirty="0"/>
          </a:p>
          <a:p>
            <a:pPr algn="l"/>
            <a:r>
              <a:rPr lang="fr-FR" sz="1800" u="sng" dirty="0"/>
              <a:t>Indication opératoire </a:t>
            </a:r>
            <a:r>
              <a:rPr lang="fr-FR" sz="1800" dirty="0"/>
              <a:t>: Cicatrice </a:t>
            </a:r>
            <a:r>
              <a:rPr lang="fr-FR" sz="1800" dirty="0" err="1"/>
              <a:t>cheloïde</a:t>
            </a:r>
            <a:r>
              <a:rPr lang="fr-FR" sz="1800" dirty="0"/>
              <a:t> : pli sous labiale inferieure, </a:t>
            </a:r>
            <a:r>
              <a:rPr lang="fr-FR" sz="1800" dirty="0" err="1"/>
              <a:t>epaule</a:t>
            </a:r>
            <a:r>
              <a:rPr lang="fr-FR" sz="1800" dirty="0"/>
              <a:t> gauche</a:t>
            </a:r>
          </a:p>
          <a:p>
            <a:pPr algn="l"/>
            <a:r>
              <a:rPr lang="fr-FR" sz="1800" u="sng" dirty="0"/>
              <a:t>Intervention</a:t>
            </a:r>
            <a:r>
              <a:rPr lang="fr-FR" sz="1800" dirty="0"/>
              <a:t> : Exérèse en fuseau</a:t>
            </a:r>
          </a:p>
          <a:p>
            <a:pPr algn="l"/>
            <a:r>
              <a:rPr lang="fr-FR" sz="1800" u="sng" dirty="0"/>
              <a:t>Type d’anesthésie </a:t>
            </a:r>
            <a:r>
              <a:rPr lang="fr-FR" sz="1800" dirty="0"/>
              <a:t>: AL</a:t>
            </a:r>
          </a:p>
          <a:p>
            <a:pPr algn="l"/>
            <a:r>
              <a:rPr lang="fr-FR" sz="1800" u="sng" dirty="0"/>
              <a:t>Opérateur </a:t>
            </a:r>
            <a:r>
              <a:rPr lang="fr-FR" sz="1800" dirty="0"/>
              <a:t>: PG</a:t>
            </a:r>
          </a:p>
          <a:p>
            <a:pPr algn="l"/>
            <a:endParaRPr lang="fr-FR" sz="1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1" y="278296"/>
            <a:ext cx="3187700" cy="425026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630" y="2017275"/>
            <a:ext cx="4049092" cy="303681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139" y="278296"/>
            <a:ext cx="3816625" cy="286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0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89062" y="5114872"/>
            <a:ext cx="46386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107 :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Liyan</a:t>
            </a:r>
            <a:endParaRPr lang="fr-FR" dirty="0"/>
          </a:p>
          <a:p>
            <a:r>
              <a:rPr lang="fr-FR" u="sng" dirty="0"/>
              <a:t>Indication opératoire :</a:t>
            </a:r>
            <a:r>
              <a:rPr lang="fr-FR" dirty="0"/>
              <a:t> bride des 2 3 4 et 5</a:t>
            </a:r>
            <a:r>
              <a:rPr lang="fr-FR" baseline="30000" dirty="0"/>
              <a:t>e</a:t>
            </a:r>
            <a:r>
              <a:rPr lang="fr-FR" dirty="0"/>
              <a:t> doigt main droite entre Meta et P1 à P2</a:t>
            </a:r>
          </a:p>
          <a:p>
            <a:r>
              <a:rPr lang="fr-FR" u="sng" dirty="0"/>
              <a:t>Intervention :</a:t>
            </a:r>
            <a:r>
              <a:rPr lang="fr-FR" dirty="0"/>
              <a:t> </a:t>
            </a:r>
            <a:r>
              <a:rPr lang="fr-FR" dirty="0" err="1"/>
              <a:t>exision</a:t>
            </a:r>
            <a:r>
              <a:rPr lang="fr-FR" dirty="0"/>
              <a:t> des brides et GPT</a:t>
            </a:r>
          </a:p>
          <a:p>
            <a:r>
              <a:rPr lang="fr-FR" u="sng" dirty="0"/>
              <a:t>Type d’anesthésie :</a:t>
            </a:r>
            <a:r>
              <a:rPr lang="fr-FR" dirty="0"/>
              <a:t> AG, </a:t>
            </a:r>
            <a:r>
              <a:rPr lang="fr-FR" dirty="0" smtClean="0"/>
              <a:t>IOT</a:t>
            </a:r>
            <a:endParaRPr lang="fr-FR" dirty="0"/>
          </a:p>
          <a:p>
            <a:r>
              <a:rPr lang="fr-FR" u="sng" dirty="0"/>
              <a:t>Opérateur :</a:t>
            </a:r>
            <a:r>
              <a:rPr lang="fr-FR" dirty="0"/>
              <a:t> PG</a:t>
            </a:r>
          </a:p>
          <a:p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97" y="176677"/>
            <a:ext cx="4003731" cy="3002798"/>
          </a:xfr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2" y="157223"/>
            <a:ext cx="4055609" cy="304170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754" y="176677"/>
            <a:ext cx="3890973" cy="291823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712" y="3179475"/>
            <a:ext cx="3483829" cy="261287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541" y="3179475"/>
            <a:ext cx="3568624" cy="2676468"/>
          </a:xfrm>
          <a:prstGeom prst="rect">
            <a:avLst/>
          </a:prstGeom>
        </p:spPr>
      </p:pic>
      <p:sp>
        <p:nvSpPr>
          <p:cNvPr id="15" name="Espace réservé du contenu 1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13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89062" y="5188241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99 : VILAYSAN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Tatan</a:t>
            </a:r>
            <a:endParaRPr lang="fr-FR" dirty="0"/>
          </a:p>
          <a:p>
            <a:r>
              <a:rPr lang="fr-FR" u="sng" dirty="0"/>
              <a:t>Indication opératoire :</a:t>
            </a:r>
            <a:r>
              <a:rPr lang="fr-FR" dirty="0"/>
              <a:t> cicatrice front sur </a:t>
            </a:r>
            <a:r>
              <a:rPr lang="fr-FR" dirty="0" err="1"/>
              <a:t>sequelle</a:t>
            </a:r>
            <a:r>
              <a:rPr lang="fr-FR" dirty="0"/>
              <a:t> traumatologique probable</a:t>
            </a:r>
          </a:p>
          <a:p>
            <a:r>
              <a:rPr lang="fr-FR" u="sng" dirty="0"/>
              <a:t>Intervention :</a:t>
            </a:r>
            <a:r>
              <a:rPr lang="fr-FR" dirty="0"/>
              <a:t> </a:t>
            </a:r>
            <a:r>
              <a:rPr lang="fr-FR" dirty="0" err="1"/>
              <a:t>symetrisation</a:t>
            </a:r>
            <a:r>
              <a:rPr lang="fr-FR" dirty="0"/>
              <a:t> sourcil et reprise cicatrice</a:t>
            </a:r>
          </a:p>
          <a:p>
            <a:r>
              <a:rPr lang="fr-FR" u="sng" dirty="0"/>
              <a:t>Type d’anesthésie :</a:t>
            </a:r>
            <a:r>
              <a:rPr lang="fr-FR" dirty="0"/>
              <a:t> AG, </a:t>
            </a:r>
            <a:r>
              <a:rPr lang="fr-FR" dirty="0" smtClean="0"/>
              <a:t>IOT</a:t>
            </a:r>
            <a:endParaRPr lang="fr-FR" dirty="0"/>
          </a:p>
          <a:p>
            <a:r>
              <a:rPr lang="fr-FR" u="sng" dirty="0"/>
              <a:t>Opérateur :</a:t>
            </a:r>
            <a:r>
              <a:rPr lang="fr-FR" dirty="0"/>
              <a:t> PG</a:t>
            </a:r>
          </a:p>
          <a:p>
            <a:endParaRPr lang="fr-FR" dirty="0"/>
          </a:p>
        </p:txBody>
      </p:sp>
      <p:pic>
        <p:nvPicPr>
          <p:cNvPr id="2" name="Espace réservé du contenu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071" y="1567313"/>
            <a:ext cx="3815046" cy="5086729"/>
          </a:xfr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56" y="105153"/>
            <a:ext cx="3669274" cy="4892366"/>
          </a:xfrm>
        </p:spPr>
      </p:pic>
    </p:spTree>
    <p:extLst>
      <p:ext uri="{BB962C8B-B14F-4D97-AF65-F5344CB8AC3E}">
        <p14:creationId xmlns:p14="http://schemas.microsoft.com/office/powerpoint/2010/main" val="198478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89062" y="5188241"/>
            <a:ext cx="10762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35 : KEOVONGSA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Siewping</a:t>
            </a:r>
            <a:endParaRPr lang="fr-FR" dirty="0"/>
          </a:p>
          <a:p>
            <a:r>
              <a:rPr lang="fr-FR" u="sng" dirty="0"/>
              <a:t>Indication opératoire :</a:t>
            </a:r>
            <a:r>
              <a:rPr lang="fr-FR" dirty="0"/>
              <a:t> </a:t>
            </a:r>
            <a:r>
              <a:rPr lang="fr-FR" dirty="0" err="1"/>
              <a:t>botriomychome</a:t>
            </a:r>
            <a:r>
              <a:rPr lang="fr-FR" dirty="0"/>
              <a:t> </a:t>
            </a:r>
            <a:r>
              <a:rPr lang="fr-FR" dirty="0" err="1"/>
              <a:t>paupiere</a:t>
            </a:r>
            <a:r>
              <a:rPr lang="fr-FR" dirty="0"/>
              <a:t> sup droite</a:t>
            </a:r>
          </a:p>
          <a:p>
            <a:r>
              <a:rPr lang="fr-FR" u="sng" dirty="0"/>
              <a:t>Intervention :</a:t>
            </a:r>
            <a:r>
              <a:rPr lang="fr-FR" dirty="0"/>
              <a:t> </a:t>
            </a:r>
            <a:r>
              <a:rPr lang="fr-FR" dirty="0" err="1"/>
              <a:t>exereseen</a:t>
            </a:r>
            <a:r>
              <a:rPr lang="fr-FR" dirty="0"/>
              <a:t> fuseau</a:t>
            </a:r>
          </a:p>
          <a:p>
            <a:r>
              <a:rPr lang="fr-FR" u="sng" dirty="0"/>
              <a:t>Type d’anesthésie :</a:t>
            </a:r>
            <a:r>
              <a:rPr lang="fr-FR" dirty="0"/>
              <a:t> AG, </a:t>
            </a:r>
            <a:r>
              <a:rPr lang="fr-FR" dirty="0" smtClean="0"/>
              <a:t>IOT</a:t>
            </a:r>
            <a:endParaRPr lang="fr-FR" dirty="0"/>
          </a:p>
          <a:p>
            <a:r>
              <a:rPr lang="fr-FR" u="sng" dirty="0"/>
              <a:t>Opérateur :</a:t>
            </a:r>
            <a:r>
              <a:rPr lang="fr-FR" dirty="0"/>
              <a:t> PG</a:t>
            </a:r>
          </a:p>
          <a:p>
            <a:endParaRPr lang="fr-FR" dirty="0"/>
          </a:p>
        </p:txBody>
      </p:sp>
      <p:pic>
        <p:nvPicPr>
          <p:cNvPr id="2" name="Espace réservé du contenu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069" y="2090668"/>
            <a:ext cx="3263503" cy="4351338"/>
          </a:xfr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8539"/>
            <a:ext cx="3627782" cy="4837043"/>
          </a:xfrm>
          <a:prstGeom prst="rect">
            <a:avLst/>
          </a:prstGeom>
        </p:spPr>
      </p:pic>
      <p:sp>
        <p:nvSpPr>
          <p:cNvPr id="9" name="Espace réservé du contenu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147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0878" y="285612"/>
            <a:ext cx="10515600" cy="1325563"/>
          </a:xfrm>
        </p:spPr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44487"/>
            <a:ext cx="10515600" cy="5049078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Au total : 86 patients</a:t>
            </a:r>
          </a:p>
          <a:p>
            <a:pPr lvl="1"/>
            <a:r>
              <a:rPr lang="fr-FR" dirty="0" smtClean="0"/>
              <a:t>22 </a:t>
            </a:r>
            <a:r>
              <a:rPr lang="fr-FR" dirty="0" smtClean="0"/>
              <a:t>anesthésies locales</a:t>
            </a:r>
          </a:p>
          <a:p>
            <a:pPr lvl="1"/>
            <a:r>
              <a:rPr lang="fr-FR" dirty="0" smtClean="0"/>
              <a:t>64 anesthésies générales</a:t>
            </a:r>
          </a:p>
          <a:p>
            <a:pPr lvl="1"/>
            <a:endParaRPr lang="fr-FR" dirty="0"/>
          </a:p>
          <a:p>
            <a:r>
              <a:rPr lang="fr-FR" dirty="0" smtClean="0"/>
              <a:t>Points forts : </a:t>
            </a:r>
          </a:p>
          <a:p>
            <a:pPr lvl="1"/>
            <a:r>
              <a:rPr lang="fr-FR" dirty="0" smtClean="0"/>
              <a:t>L’équipe : </a:t>
            </a:r>
          </a:p>
          <a:p>
            <a:pPr lvl="2"/>
            <a:r>
              <a:rPr lang="fr-FR" dirty="0" smtClean="0"/>
              <a:t>3 chirurgiens : 3 tables</a:t>
            </a:r>
          </a:p>
          <a:p>
            <a:pPr lvl="2"/>
            <a:r>
              <a:rPr lang="fr-FR" dirty="0"/>
              <a:t>2</a:t>
            </a:r>
            <a:r>
              <a:rPr lang="fr-FR" dirty="0" smtClean="0"/>
              <a:t> anesthésistes</a:t>
            </a:r>
          </a:p>
          <a:p>
            <a:pPr lvl="2"/>
            <a:r>
              <a:rPr lang="fr-FR" dirty="0" smtClean="0"/>
              <a:t>1 IADE et 2 IBODE</a:t>
            </a:r>
          </a:p>
          <a:p>
            <a:pPr lvl="1">
              <a:buFont typeface="Symbol" charset="2"/>
              <a:buChar char="Þ"/>
            </a:pPr>
            <a:r>
              <a:rPr lang="fr-FR" dirty="0" smtClean="0"/>
              <a:t>permettant une optimisation du temps</a:t>
            </a:r>
          </a:p>
          <a:p>
            <a:pPr lvl="1">
              <a:buFont typeface="Symbol" charset="2"/>
              <a:buChar char="Þ"/>
            </a:pPr>
            <a:endParaRPr lang="fr-FR" dirty="0"/>
          </a:p>
          <a:p>
            <a:pPr lvl="1"/>
            <a:r>
              <a:rPr lang="fr-FR" dirty="0" smtClean="0"/>
              <a:t>Matériel en quantité suffisante et possibilité d’emprunter le matériel de l’équipe locale</a:t>
            </a:r>
          </a:p>
          <a:p>
            <a:pPr lvl="1">
              <a:buFont typeface="Symbol" charset="2"/>
              <a:buChar char="Þ"/>
            </a:pPr>
            <a:endParaRPr lang="fr-FR" dirty="0" smtClean="0"/>
          </a:p>
          <a:p>
            <a:pPr lvl="1"/>
            <a:r>
              <a:rPr lang="fr-FR" dirty="0" smtClean="0"/>
              <a:t>Le bloc opératoire: </a:t>
            </a:r>
          </a:p>
          <a:p>
            <a:pPr lvl="2"/>
            <a:r>
              <a:rPr lang="fr-FR" dirty="0" smtClean="0"/>
              <a:t>Equipe locale présente et aidante</a:t>
            </a:r>
          </a:p>
          <a:p>
            <a:pPr lvl="1">
              <a:buFont typeface="Symbol" charset="2"/>
              <a:buChar char="Þ"/>
            </a:pPr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91855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11696" y="1163017"/>
            <a:ext cx="10515600" cy="4351338"/>
          </a:xfrm>
        </p:spPr>
        <p:txBody>
          <a:bodyPr>
            <a:normAutofit/>
          </a:bodyPr>
          <a:lstStyle/>
          <a:p>
            <a:r>
              <a:rPr lang="fr-FR" dirty="0"/>
              <a:t>Points faibles </a:t>
            </a:r>
            <a:r>
              <a:rPr lang="fr-FR" dirty="0" smtClean="0"/>
              <a:t>:</a:t>
            </a:r>
          </a:p>
          <a:p>
            <a:endParaRPr lang="fr-FR" dirty="0" smtClean="0"/>
          </a:p>
          <a:p>
            <a:pPr lvl="1"/>
            <a:r>
              <a:rPr lang="fr-FR" dirty="0"/>
              <a:t>Soins post-opératoires très </a:t>
            </a:r>
            <a:r>
              <a:rPr lang="fr-FR" dirty="0" smtClean="0"/>
              <a:t>insuffisants malgré les consignes </a:t>
            </a:r>
            <a:r>
              <a:rPr lang="fr-FR" dirty="0" smtClean="0"/>
              <a:t>données tous </a:t>
            </a:r>
            <a:r>
              <a:rPr lang="fr-FR" dirty="0" smtClean="0"/>
              <a:t>les matins</a:t>
            </a:r>
            <a:endParaRPr lang="fr-FR" dirty="0"/>
          </a:p>
          <a:p>
            <a:pPr lvl="2">
              <a:buFont typeface="Symbol" charset="2"/>
              <a:buChar char="Þ"/>
            </a:pPr>
            <a:r>
              <a:rPr lang="fr-FR" dirty="0"/>
              <a:t> Intégrer une IDE dans </a:t>
            </a:r>
            <a:r>
              <a:rPr lang="fr-FR" dirty="0" smtClean="0"/>
              <a:t>l’équipe pour former l’équipe locale</a:t>
            </a:r>
          </a:p>
          <a:p>
            <a:pPr lvl="2">
              <a:buFont typeface="Symbol" charset="2"/>
              <a:buChar char="Þ"/>
            </a:pPr>
            <a:endParaRPr lang="fr-FR" dirty="0"/>
          </a:p>
          <a:p>
            <a:pPr lvl="1"/>
            <a:r>
              <a:rPr lang="fr-FR" dirty="0"/>
              <a:t>Aspirations peu efficaces 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Manque de matériel pour la chirurgie du crâne : </a:t>
            </a:r>
            <a:endParaRPr lang="fr-FR" dirty="0" smtClean="0"/>
          </a:p>
          <a:p>
            <a:pPr lvl="2">
              <a:buFont typeface="Symbol" charset="2"/>
              <a:buChar char="Þ"/>
            </a:pPr>
            <a:r>
              <a:rPr lang="fr-FR" dirty="0" smtClean="0"/>
              <a:t> Enfants </a:t>
            </a:r>
            <a:r>
              <a:rPr lang="fr-FR" dirty="0"/>
              <a:t>récusés pour </a:t>
            </a:r>
            <a:r>
              <a:rPr lang="fr-FR"/>
              <a:t>des </a:t>
            </a:r>
            <a:r>
              <a:rPr lang="fr-FR" smtClean="0"/>
              <a:t>craniosténoses</a:t>
            </a:r>
            <a:endParaRPr lang="fr-FR" dirty="0" smtClean="0"/>
          </a:p>
          <a:p>
            <a:pPr lvl="2">
              <a:buFont typeface="Symbol" charset="2"/>
              <a:buChar char="Þ"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31200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9357</TotalTime>
  <Words>236</Words>
  <Application>Microsoft Macintosh PowerPoint</Application>
  <PresentationFormat>Grand écran</PresentationFormat>
  <Paragraphs>458</Paragraphs>
  <Slides>94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94</vt:i4>
      </vt:variant>
    </vt:vector>
  </HeadingPairs>
  <TitlesOfParts>
    <vt:vector size="100" baseType="lpstr">
      <vt:lpstr>Calibri</vt:lpstr>
      <vt:lpstr>Calibri Light</vt:lpstr>
      <vt:lpstr>Symbol</vt:lpstr>
      <vt:lpstr>Wingdings</vt:lpstr>
      <vt:lpstr>Arial</vt:lpstr>
      <vt:lpstr>Thème Office</vt:lpstr>
      <vt:lpstr>Rapport de mission</vt:lpstr>
      <vt:lpstr>Mardi 4 mars 2019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Mardi 5 mars 2019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Mercredi 6 mars 2019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Jeudi 7 mars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Lundi 11 mars 2019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Mardi 12 mars 2019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Mercredi 13 mars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Jeudi 14 mars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  <vt:lpstr>Présentation PowerPoint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 CHAUVEL-PICARD</dc:creator>
  <cp:lastModifiedBy>Julie CHAUVEL-PICARD</cp:lastModifiedBy>
  <cp:revision>104</cp:revision>
  <dcterms:created xsi:type="dcterms:W3CDTF">2018-09-18T07:16:09Z</dcterms:created>
  <dcterms:modified xsi:type="dcterms:W3CDTF">2019-03-19T17:33:10Z</dcterms:modified>
</cp:coreProperties>
</file>