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1"/>
  </p:notesMasterIdLst>
  <p:sldIdLst>
    <p:sldId id="256" r:id="rId2"/>
    <p:sldId id="359" r:id="rId3"/>
    <p:sldId id="257" r:id="rId4"/>
    <p:sldId id="258" r:id="rId5"/>
    <p:sldId id="259" r:id="rId6"/>
    <p:sldId id="260" r:id="rId7"/>
    <p:sldId id="322" r:id="rId8"/>
    <p:sldId id="324" r:id="rId9"/>
    <p:sldId id="325" r:id="rId10"/>
    <p:sldId id="326" r:id="rId11"/>
    <p:sldId id="261" r:id="rId12"/>
    <p:sldId id="262" r:id="rId13"/>
    <p:sldId id="263" r:id="rId14"/>
    <p:sldId id="264" r:id="rId15"/>
    <p:sldId id="265" r:id="rId16"/>
    <p:sldId id="266" r:id="rId17"/>
    <p:sldId id="360" r:id="rId18"/>
    <p:sldId id="267" r:id="rId19"/>
    <p:sldId id="268" r:id="rId20"/>
    <p:sldId id="269" r:id="rId21"/>
    <p:sldId id="270" r:id="rId22"/>
    <p:sldId id="328" r:id="rId23"/>
    <p:sldId id="332" r:id="rId24"/>
    <p:sldId id="329" r:id="rId25"/>
    <p:sldId id="330" r:id="rId26"/>
    <p:sldId id="331" r:id="rId27"/>
    <p:sldId id="271" r:id="rId28"/>
    <p:sldId id="272" r:id="rId29"/>
    <p:sldId id="273" r:id="rId30"/>
    <p:sldId id="274" r:id="rId31"/>
    <p:sldId id="275" r:id="rId32"/>
    <p:sldId id="361" r:id="rId33"/>
    <p:sldId id="276" r:id="rId34"/>
    <p:sldId id="277" r:id="rId35"/>
    <p:sldId id="278" r:id="rId36"/>
    <p:sldId id="279" r:id="rId37"/>
    <p:sldId id="280" r:id="rId38"/>
    <p:sldId id="281" r:id="rId39"/>
    <p:sldId id="333" r:id="rId40"/>
    <p:sldId id="334" r:id="rId41"/>
    <p:sldId id="335" r:id="rId42"/>
    <p:sldId id="282" r:id="rId43"/>
    <p:sldId id="283" r:id="rId44"/>
    <p:sldId id="284" r:id="rId45"/>
    <p:sldId id="285" r:id="rId46"/>
    <p:sldId id="286" r:id="rId47"/>
    <p:sldId id="323" r:id="rId48"/>
    <p:sldId id="362" r:id="rId49"/>
    <p:sldId id="287" r:id="rId50"/>
    <p:sldId id="288" r:id="rId51"/>
    <p:sldId id="289" r:id="rId52"/>
    <p:sldId id="290" r:id="rId53"/>
    <p:sldId id="291" r:id="rId54"/>
    <p:sldId id="336" r:id="rId55"/>
    <p:sldId id="337" r:id="rId56"/>
    <p:sldId id="338" r:id="rId57"/>
    <p:sldId id="339" r:id="rId58"/>
    <p:sldId id="292" r:id="rId59"/>
    <p:sldId id="293" r:id="rId60"/>
    <p:sldId id="294" r:id="rId61"/>
    <p:sldId id="295" r:id="rId62"/>
    <p:sldId id="363" r:id="rId63"/>
    <p:sldId id="296" r:id="rId64"/>
    <p:sldId id="297" r:id="rId65"/>
    <p:sldId id="298" r:id="rId66"/>
    <p:sldId id="299" r:id="rId67"/>
    <p:sldId id="344" r:id="rId68"/>
    <p:sldId id="345" r:id="rId69"/>
    <p:sldId id="346" r:id="rId70"/>
    <p:sldId id="300" r:id="rId71"/>
    <p:sldId id="301" r:id="rId72"/>
    <p:sldId id="302" r:id="rId73"/>
    <p:sldId id="303" r:id="rId74"/>
    <p:sldId id="304" r:id="rId75"/>
    <p:sldId id="305" r:id="rId76"/>
    <p:sldId id="306" r:id="rId77"/>
    <p:sldId id="364" r:id="rId78"/>
    <p:sldId id="307" r:id="rId79"/>
    <p:sldId id="308" r:id="rId80"/>
    <p:sldId id="309" r:id="rId81"/>
    <p:sldId id="310" r:id="rId82"/>
    <p:sldId id="350" r:id="rId83"/>
    <p:sldId id="351" r:id="rId84"/>
    <p:sldId id="352" r:id="rId85"/>
    <p:sldId id="353" r:id="rId86"/>
    <p:sldId id="368" r:id="rId87"/>
    <p:sldId id="369" r:id="rId88"/>
    <p:sldId id="347" r:id="rId89"/>
    <p:sldId id="311" r:id="rId90"/>
    <p:sldId id="312" r:id="rId91"/>
    <p:sldId id="313" r:id="rId92"/>
    <p:sldId id="365" r:id="rId93"/>
    <p:sldId id="314" r:id="rId94"/>
    <p:sldId id="315" r:id="rId95"/>
    <p:sldId id="316" r:id="rId96"/>
    <p:sldId id="317" r:id="rId97"/>
    <p:sldId id="318" r:id="rId98"/>
    <p:sldId id="321" r:id="rId99"/>
    <p:sldId id="354" r:id="rId100"/>
    <p:sldId id="355" r:id="rId101"/>
    <p:sldId id="356" r:id="rId102"/>
    <p:sldId id="357" r:id="rId103"/>
    <p:sldId id="319" r:id="rId104"/>
    <p:sldId id="320" r:id="rId105"/>
    <p:sldId id="358" r:id="rId106"/>
    <p:sldId id="366" r:id="rId107"/>
    <p:sldId id="367" r:id="rId108"/>
    <p:sldId id="370" r:id="rId109"/>
    <p:sldId id="371" r:id="rId1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2857"/>
  </p:normalViewPr>
  <p:slideViewPr>
    <p:cSldViewPr snapToGrid="0" snapToObjects="1">
      <p:cViewPr>
        <p:scale>
          <a:sx n="96" d="100"/>
          <a:sy n="96" d="100"/>
        </p:scale>
        <p:origin x="162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slide" Target="slides/slide109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notesMaster" Target="notesMasters/notesMaster1.xml"/><Relationship Id="rId112" Type="http://schemas.openxmlformats.org/officeDocument/2006/relationships/printerSettings" Target="printerSettings/printerSettings1.bin"/><Relationship Id="rId113" Type="http://schemas.openxmlformats.org/officeDocument/2006/relationships/presProps" Target="presProps.xml"/><Relationship Id="rId114" Type="http://schemas.openxmlformats.org/officeDocument/2006/relationships/viewProps" Target="viewProps.xml"/><Relationship Id="rId115" Type="http://schemas.openxmlformats.org/officeDocument/2006/relationships/theme" Target="theme/theme1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1B82B1-D69F-DD45-8A60-4D723098A596}" type="datetimeFigureOut">
              <a:rPr lang="fr-FR" smtClean="0"/>
              <a:t>22/10/18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BF617-FBB9-5B40-AD19-EF9432CEAC6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6567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BF617-FBB9-5B40-AD19-EF9432CEAC6B}" type="slidenum">
              <a:rPr lang="fr-FR" smtClean="0"/>
              <a:t>79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9249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BF617-FBB9-5B40-AD19-EF9432CEAC6B}" type="slidenum">
              <a:rPr lang="fr-FR" smtClean="0"/>
              <a:t>96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063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BF617-FBB9-5B40-AD19-EF9432CEAC6B}" type="slidenum">
              <a:rPr lang="fr-FR" smtClean="0"/>
              <a:t>97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4320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BF617-FBB9-5B40-AD19-EF9432CEAC6B}" type="slidenum">
              <a:rPr lang="fr-FR" smtClean="0"/>
              <a:t>98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55828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BF617-FBB9-5B40-AD19-EF9432CEAC6B}" type="slidenum">
              <a:rPr lang="fr-FR" smtClean="0"/>
              <a:t>103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5990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BF617-FBB9-5B40-AD19-EF9432CEAC6B}" type="slidenum">
              <a:rPr lang="fr-FR" smtClean="0"/>
              <a:t>104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9580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BF617-FBB9-5B40-AD19-EF9432CEAC6B}" type="slidenum">
              <a:rPr lang="fr-FR" smtClean="0"/>
              <a:t>80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1896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BF617-FBB9-5B40-AD19-EF9432CEAC6B}" type="slidenum">
              <a:rPr lang="fr-FR" smtClean="0"/>
              <a:t>81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1115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BF617-FBB9-5B40-AD19-EF9432CEAC6B}" type="slidenum">
              <a:rPr lang="fr-FR" smtClean="0"/>
              <a:t>89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2501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BF617-FBB9-5B40-AD19-EF9432CEAC6B}" type="slidenum">
              <a:rPr lang="fr-FR" smtClean="0"/>
              <a:t>90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7946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BF617-FBB9-5B40-AD19-EF9432CEAC6B}" type="slidenum">
              <a:rPr lang="fr-FR" smtClean="0"/>
              <a:t>91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7517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BF617-FBB9-5B40-AD19-EF9432CEAC6B}" type="slidenum">
              <a:rPr lang="fr-FR" smtClean="0"/>
              <a:t>93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2874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BF617-FBB9-5B40-AD19-EF9432CEAC6B}" type="slidenum">
              <a:rPr lang="fr-FR" smtClean="0"/>
              <a:t>94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9186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BF617-FBB9-5B40-AD19-EF9432CEAC6B}" type="slidenum">
              <a:rPr lang="fr-FR" smtClean="0"/>
              <a:t>95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1195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8CA6F-7BD0-CF49-AB15-B72DFD36B898}" type="datetimeFigureOut">
              <a:rPr lang="fr-FR" smtClean="0"/>
              <a:t>22/10/18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5672-01A6-C545-B721-4806350441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726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8CA6F-7BD0-CF49-AB15-B72DFD36B898}" type="datetimeFigureOut">
              <a:rPr lang="fr-FR" smtClean="0"/>
              <a:t>22/10/18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5672-01A6-C545-B721-4806350441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8104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8CA6F-7BD0-CF49-AB15-B72DFD36B898}" type="datetimeFigureOut">
              <a:rPr lang="fr-FR" smtClean="0"/>
              <a:t>22/10/18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5672-01A6-C545-B721-4806350441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8341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8CA6F-7BD0-CF49-AB15-B72DFD36B898}" type="datetimeFigureOut">
              <a:rPr lang="fr-FR" smtClean="0"/>
              <a:t>22/10/18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5672-01A6-C545-B721-4806350441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2980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8CA6F-7BD0-CF49-AB15-B72DFD36B898}" type="datetimeFigureOut">
              <a:rPr lang="fr-FR" smtClean="0"/>
              <a:t>22/10/18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5672-01A6-C545-B721-4806350441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3824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8CA6F-7BD0-CF49-AB15-B72DFD36B898}" type="datetimeFigureOut">
              <a:rPr lang="fr-FR" smtClean="0"/>
              <a:t>22/10/18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5672-01A6-C545-B721-4806350441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356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8CA6F-7BD0-CF49-AB15-B72DFD36B898}" type="datetimeFigureOut">
              <a:rPr lang="fr-FR" smtClean="0"/>
              <a:t>22/10/18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5672-01A6-C545-B721-4806350441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605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8CA6F-7BD0-CF49-AB15-B72DFD36B898}" type="datetimeFigureOut">
              <a:rPr lang="fr-FR" smtClean="0"/>
              <a:t>22/10/18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5672-01A6-C545-B721-4806350441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3271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8CA6F-7BD0-CF49-AB15-B72DFD36B898}" type="datetimeFigureOut">
              <a:rPr lang="fr-FR" smtClean="0"/>
              <a:t>22/10/18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5672-01A6-C545-B721-4806350441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0704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8CA6F-7BD0-CF49-AB15-B72DFD36B898}" type="datetimeFigureOut">
              <a:rPr lang="fr-FR" smtClean="0"/>
              <a:t>22/10/18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5672-01A6-C545-B721-4806350441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6716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8CA6F-7BD0-CF49-AB15-B72DFD36B898}" type="datetimeFigureOut">
              <a:rPr lang="fr-FR" smtClean="0"/>
              <a:t>22/10/18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5672-01A6-C545-B721-4806350441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009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8CA6F-7BD0-CF49-AB15-B72DFD36B898}" type="datetimeFigureOut">
              <a:rPr lang="fr-FR" smtClean="0"/>
              <a:t>22/10/18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35672-01A6-C545-B721-4806350441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0444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1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2.jpeg"/><Relationship Id="rId3" Type="http://schemas.openxmlformats.org/officeDocument/2006/relationships/image" Target="../media/image213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4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g"/><Relationship Id="rId4" Type="http://schemas.openxmlformats.org/officeDocument/2006/relationships/image" Target="../media/image216.jpeg"/><Relationship Id="rId5" Type="http://schemas.openxmlformats.org/officeDocument/2006/relationships/image" Target="../media/image217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g"/><Relationship Id="rId4" Type="http://schemas.openxmlformats.org/officeDocument/2006/relationships/image" Target="../media/image219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0.jp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1.jpg"/><Relationship Id="rId3" Type="http://schemas.openxmlformats.org/officeDocument/2006/relationships/image" Target="../media/image222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Relationship Id="rId3" Type="http://schemas.openxmlformats.org/officeDocument/2006/relationships/image" Target="../media/image26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g"/><Relationship Id="rId3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jpg"/><Relationship Id="rId3" Type="http://schemas.openxmlformats.org/officeDocument/2006/relationships/image" Target="../media/image5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4" Type="http://schemas.openxmlformats.org/officeDocument/2006/relationships/image" Target="../media/image62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jpg"/><Relationship Id="rId3" Type="http://schemas.openxmlformats.org/officeDocument/2006/relationships/image" Target="../media/image6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5" Type="http://schemas.openxmlformats.org/officeDocument/2006/relationships/image" Target="../media/image68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4" Type="http://schemas.openxmlformats.org/officeDocument/2006/relationships/image" Target="../media/image77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5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8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jpeg"/><Relationship Id="rId3" Type="http://schemas.openxmlformats.org/officeDocument/2006/relationships/image" Target="../media/image8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jpeg"/><Relationship Id="rId3" Type="http://schemas.openxmlformats.org/officeDocument/2006/relationships/image" Target="../media/image82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jpeg"/><Relationship Id="rId3" Type="http://schemas.openxmlformats.org/officeDocument/2006/relationships/image" Target="../media/image8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5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6.jpg"/><Relationship Id="rId3" Type="http://schemas.openxmlformats.org/officeDocument/2006/relationships/image" Target="../media/image8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1.jpg"/><Relationship Id="rId3" Type="http://schemas.openxmlformats.org/officeDocument/2006/relationships/image" Target="../media/image92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3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4.jpeg"/><Relationship Id="rId3" Type="http://schemas.openxmlformats.org/officeDocument/2006/relationships/image" Target="../media/image9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4" Type="http://schemas.openxmlformats.org/officeDocument/2006/relationships/image" Target="../media/image99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7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0.jpg"/><Relationship Id="rId3" Type="http://schemas.openxmlformats.org/officeDocument/2006/relationships/image" Target="../media/image101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2.jpg"/><Relationship Id="rId3" Type="http://schemas.openxmlformats.org/officeDocument/2006/relationships/image" Target="../media/image10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4.jpeg"/><Relationship Id="rId3" Type="http://schemas.openxmlformats.org/officeDocument/2006/relationships/image" Target="../media/image105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10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6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9.jpeg"/><Relationship Id="rId3" Type="http://schemas.openxmlformats.org/officeDocument/2006/relationships/image" Target="../media/image110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4" Type="http://schemas.openxmlformats.org/officeDocument/2006/relationships/image" Target="../media/image11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4" Type="http://schemas.openxmlformats.org/officeDocument/2006/relationships/image" Target="../media/image116.jpeg"/><Relationship Id="rId5" Type="http://schemas.openxmlformats.org/officeDocument/2006/relationships/image" Target="../media/image117.jpeg"/><Relationship Id="rId6" Type="http://schemas.openxmlformats.org/officeDocument/2006/relationships/image" Target="../media/image118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4" Type="http://schemas.openxmlformats.org/officeDocument/2006/relationships/image" Target="../media/image121.jpeg"/><Relationship Id="rId5" Type="http://schemas.openxmlformats.org/officeDocument/2006/relationships/image" Target="../media/image122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4" Type="http://schemas.openxmlformats.org/officeDocument/2006/relationships/image" Target="../media/image125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4" Type="http://schemas.openxmlformats.org/officeDocument/2006/relationships/image" Target="../media/image128.jpeg"/><Relationship Id="rId5" Type="http://schemas.openxmlformats.org/officeDocument/2006/relationships/image" Target="../media/image129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6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0.jpg"/><Relationship Id="rId3" Type="http://schemas.openxmlformats.org/officeDocument/2006/relationships/image" Target="../media/image131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2.jpeg"/><Relationship Id="rId3" Type="http://schemas.openxmlformats.org/officeDocument/2006/relationships/image" Target="../media/image13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tiff"/><Relationship Id="rId4" Type="http://schemas.openxmlformats.org/officeDocument/2006/relationships/image" Target="../media/image136.jpeg"/><Relationship Id="rId5" Type="http://schemas.openxmlformats.org/officeDocument/2006/relationships/image" Target="../media/image137.jpeg"/><Relationship Id="rId6" Type="http://schemas.openxmlformats.org/officeDocument/2006/relationships/image" Target="../media/image138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4" Type="http://schemas.openxmlformats.org/officeDocument/2006/relationships/image" Target="../media/image141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4" Type="http://schemas.openxmlformats.org/officeDocument/2006/relationships/image" Target="../media/image14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4" Type="http://schemas.openxmlformats.org/officeDocument/2006/relationships/image" Target="../media/image147.png"/><Relationship Id="rId5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4" Type="http://schemas.openxmlformats.org/officeDocument/2006/relationships/image" Target="../media/image151.jpeg"/><Relationship Id="rId5" Type="http://schemas.openxmlformats.org/officeDocument/2006/relationships/image" Target="../media/image15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4" Type="http://schemas.openxmlformats.org/officeDocument/2006/relationships/image" Target="../media/image155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3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6.jpg"/><Relationship Id="rId3" Type="http://schemas.openxmlformats.org/officeDocument/2006/relationships/image" Target="../media/image157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8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4" Type="http://schemas.openxmlformats.org/officeDocument/2006/relationships/image" Target="../media/image161.jpeg"/><Relationship Id="rId5" Type="http://schemas.openxmlformats.org/officeDocument/2006/relationships/image" Target="../media/image162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4" Type="http://schemas.openxmlformats.org/officeDocument/2006/relationships/image" Target="../media/image165.jpeg"/><Relationship Id="rId5" Type="http://schemas.openxmlformats.org/officeDocument/2006/relationships/image" Target="../media/image166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4" Type="http://schemas.openxmlformats.org/officeDocument/2006/relationships/image" Target="../media/image169.jpeg"/><Relationship Id="rId5" Type="http://schemas.openxmlformats.org/officeDocument/2006/relationships/image" Target="../media/image170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7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1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2.jpg"/><Relationship Id="rId3" Type="http://schemas.openxmlformats.org/officeDocument/2006/relationships/image" Target="../media/image173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4" Type="http://schemas.openxmlformats.org/officeDocument/2006/relationships/image" Target="../media/image175.jpg"/><Relationship Id="rId5" Type="http://schemas.openxmlformats.org/officeDocument/2006/relationships/image" Target="../media/image176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4" Type="http://schemas.openxmlformats.org/officeDocument/2006/relationships/image" Target="../media/image178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9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0.jpeg"/><Relationship Id="rId3" Type="http://schemas.openxmlformats.org/officeDocument/2006/relationships/image" Target="../media/image181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4" Type="http://schemas.openxmlformats.org/officeDocument/2006/relationships/image" Target="../media/image18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2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5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4" Type="http://schemas.openxmlformats.org/officeDocument/2006/relationships/image" Target="../media/image18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6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9.jpeg"/><Relationship Id="rId3" Type="http://schemas.openxmlformats.org/officeDocument/2006/relationships/image" Target="../media/image190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1.jpeg"/><Relationship Id="rId3" Type="http://schemas.openxmlformats.org/officeDocument/2006/relationships/image" Target="../media/image192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3.jpeg"/><Relationship Id="rId3" Type="http://schemas.openxmlformats.org/officeDocument/2006/relationships/image" Target="../media/image194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g"/><Relationship Id="rId4" Type="http://schemas.openxmlformats.org/officeDocument/2006/relationships/image" Target="../media/image196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7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g"/><Relationship Id="rId4" Type="http://schemas.openxmlformats.org/officeDocument/2006/relationships/image" Target="../media/image199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g"/><Relationship Id="rId4" Type="http://schemas.openxmlformats.org/officeDocument/2006/relationships/image" Target="../media/image201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4" Type="http://schemas.openxmlformats.org/officeDocument/2006/relationships/image" Target="../media/image203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4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4" Type="http://schemas.openxmlformats.org/officeDocument/2006/relationships/image" Target="../media/image206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4" Type="http://schemas.openxmlformats.org/officeDocument/2006/relationships/image" Target="../media/image208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9.jpeg"/><Relationship Id="rId3" Type="http://schemas.openxmlformats.org/officeDocument/2006/relationships/image" Target="../media/image2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65044" y="599662"/>
            <a:ext cx="7248939" cy="1203566"/>
          </a:xfrm>
        </p:spPr>
        <p:txBody>
          <a:bodyPr>
            <a:normAutofit/>
          </a:bodyPr>
          <a:lstStyle/>
          <a:p>
            <a:r>
              <a:rPr lang="fr-FR" dirty="0" smtClean="0"/>
              <a:t>Rapport </a:t>
            </a:r>
            <a:r>
              <a:rPr lang="fr-FR" smtClean="0"/>
              <a:t>de mission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724940" y="4187687"/>
            <a:ext cx="4426226" cy="1335157"/>
          </a:xfrm>
        </p:spPr>
        <p:txBody>
          <a:bodyPr/>
          <a:lstStyle/>
          <a:p>
            <a:r>
              <a:rPr lang="fr-FR" dirty="0" err="1" smtClean="0"/>
              <a:t>Antsirabé</a:t>
            </a:r>
            <a:r>
              <a:rPr lang="fr-FR" dirty="0" smtClean="0"/>
              <a:t>, Madagascar </a:t>
            </a:r>
          </a:p>
          <a:p>
            <a:endParaRPr lang="fr-FR" dirty="0"/>
          </a:p>
          <a:p>
            <a:r>
              <a:rPr lang="fr-FR" dirty="0" smtClean="0"/>
              <a:t>Septembre 2018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866" y="106015"/>
            <a:ext cx="4205359" cy="315401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818" y="2727566"/>
            <a:ext cx="5181599" cy="38862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1455" y="3776869"/>
            <a:ext cx="2002735" cy="267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89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1" y="5644453"/>
            <a:ext cx="8081745" cy="1752600"/>
          </a:xfrm>
        </p:spPr>
        <p:txBody>
          <a:bodyPr>
            <a:normAutofit/>
          </a:bodyPr>
          <a:lstStyle/>
          <a:p>
            <a:pPr algn="l"/>
            <a:r>
              <a:rPr lang="fr-FR" sz="2200" dirty="0" smtClean="0"/>
              <a:t>Numéro 5 </a:t>
            </a:r>
            <a:r>
              <a:rPr lang="fr-FR" sz="2200" dirty="0"/>
              <a:t>: </a:t>
            </a:r>
            <a:r>
              <a:rPr lang="fr-FR" sz="2200" dirty="0" err="1"/>
              <a:t>Andriafihobiana</a:t>
            </a:r>
            <a:r>
              <a:rPr lang="fr-FR" sz="2200" dirty="0"/>
              <a:t> </a:t>
            </a:r>
            <a:r>
              <a:rPr lang="fr-FR" sz="2200" dirty="0" err="1"/>
              <a:t>Takoloniaina</a:t>
            </a:r>
            <a:endParaRPr lang="fr-FR" sz="2200" dirty="0"/>
          </a:p>
          <a:p>
            <a:pPr algn="l"/>
            <a:r>
              <a:rPr lang="fr-FR" sz="2200" dirty="0"/>
              <a:t>FP2 reprise CBN </a:t>
            </a:r>
            <a:r>
              <a:rPr lang="fr-FR" sz="2200" dirty="0" err="1"/>
              <a:t>anterieure</a:t>
            </a:r>
            <a:r>
              <a:rPr lang="fr-FR" sz="2200" dirty="0"/>
              <a:t> </a:t>
            </a:r>
            <a:r>
              <a:rPr lang="fr-FR" sz="2200" dirty="0" err="1"/>
              <a:t>etendue</a:t>
            </a:r>
            <a:r>
              <a:rPr lang="fr-FR" sz="2200" dirty="0"/>
              <a:t> et reprise </a:t>
            </a:r>
            <a:r>
              <a:rPr lang="fr-FR" sz="2200" dirty="0" smtClean="0"/>
              <a:t>cicatrice</a:t>
            </a:r>
          </a:p>
          <a:p>
            <a:pPr algn="l"/>
            <a:r>
              <a:rPr lang="fr-FR" sz="2200" dirty="0" smtClean="0"/>
              <a:t>AG, IOT 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4233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5665481"/>
            <a:ext cx="6400800" cy="1204051"/>
          </a:xfrm>
        </p:spPr>
        <p:txBody>
          <a:bodyPr>
            <a:normAutofit/>
          </a:bodyPr>
          <a:lstStyle/>
          <a:p>
            <a:pPr algn="l"/>
            <a:r>
              <a:rPr lang="fr-FR" sz="2000" dirty="0"/>
              <a:t>73 : </a:t>
            </a:r>
            <a:r>
              <a:rPr lang="fr-FR" sz="2000" dirty="0" err="1"/>
              <a:t>Herimenono</a:t>
            </a:r>
            <a:r>
              <a:rPr lang="fr-FR" sz="2000" dirty="0"/>
              <a:t> </a:t>
            </a:r>
            <a:r>
              <a:rPr lang="fr-FR" sz="2000" dirty="0" err="1"/>
              <a:t>Mirantsa</a:t>
            </a:r>
            <a:endParaRPr lang="fr-FR" sz="2000" dirty="0"/>
          </a:p>
          <a:p>
            <a:pPr algn="l"/>
            <a:r>
              <a:rPr lang="fr-FR" sz="2000" dirty="0"/>
              <a:t>AG IOT</a:t>
            </a:r>
          </a:p>
          <a:p>
            <a:pPr algn="l"/>
            <a:r>
              <a:rPr lang="fr-FR" sz="2000" dirty="0" err="1"/>
              <a:t>Pharyngoplastie</a:t>
            </a:r>
            <a:r>
              <a:rPr lang="fr-FR" sz="2000" dirty="0"/>
              <a:t> et </a:t>
            </a:r>
            <a:r>
              <a:rPr lang="fr-FR" sz="2000" dirty="0" err="1"/>
              <a:t>palatoplastie</a:t>
            </a:r>
            <a:r>
              <a:rPr lang="fr-FR" sz="2000" dirty="0"/>
              <a:t> pour fistule </a:t>
            </a:r>
            <a:r>
              <a:rPr lang="fr-FR" sz="2000" dirty="0" err="1"/>
              <a:t>residuelle</a:t>
            </a:r>
            <a:endParaRPr lang="fr-FR" sz="2000" dirty="0"/>
          </a:p>
        </p:txBody>
      </p:sp>
      <p:pic>
        <p:nvPicPr>
          <p:cNvPr id="4" name="Image 3" descr="IMG_059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8224" y="1203353"/>
            <a:ext cx="3804221" cy="439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34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5528683"/>
            <a:ext cx="6400800" cy="1752600"/>
          </a:xfrm>
        </p:spPr>
        <p:txBody>
          <a:bodyPr>
            <a:normAutofit/>
          </a:bodyPr>
          <a:lstStyle/>
          <a:p>
            <a:pPr algn="l"/>
            <a:r>
              <a:rPr lang="ro-RO" sz="2000" dirty="0"/>
              <a:t>74 : RAN Farena</a:t>
            </a:r>
          </a:p>
          <a:p>
            <a:pPr algn="l"/>
            <a:r>
              <a:rPr lang="ro-RO" sz="2000" dirty="0"/>
              <a:t>AG IOT</a:t>
            </a:r>
          </a:p>
          <a:p>
            <a:pPr algn="l"/>
            <a:r>
              <a:rPr lang="ro-RO" sz="2000" dirty="0"/>
              <a:t>Plastie en Z labiale. Exerese de la fistule</a:t>
            </a:r>
          </a:p>
          <a:p>
            <a:endParaRPr lang="ro-RO" dirty="0"/>
          </a:p>
          <a:p>
            <a:endParaRPr lang="fr-FR" dirty="0"/>
          </a:p>
        </p:txBody>
      </p:sp>
      <p:pic>
        <p:nvPicPr>
          <p:cNvPr id="4" name="Image 3" descr="IMG_961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1" y="910803"/>
            <a:ext cx="4658781" cy="3226527"/>
          </a:xfrm>
          <a:prstGeom prst="rect">
            <a:avLst/>
          </a:prstGeom>
        </p:spPr>
      </p:pic>
      <p:pic>
        <p:nvPicPr>
          <p:cNvPr id="5" name="Image 4" descr="IMG_059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5277" y="763778"/>
            <a:ext cx="3701837" cy="540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70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5832164"/>
            <a:ext cx="6400800" cy="1176239"/>
          </a:xfrm>
        </p:spPr>
        <p:txBody>
          <a:bodyPr>
            <a:normAutofit/>
          </a:bodyPr>
          <a:lstStyle/>
          <a:p>
            <a:pPr algn="l"/>
            <a:r>
              <a:rPr lang="nl-NL" sz="2000" dirty="0"/>
              <a:t>125: FP1P2 </a:t>
            </a:r>
            <a:r>
              <a:rPr lang="nl-NL" sz="2000" dirty="0" err="1"/>
              <a:t>Dte</a:t>
            </a:r>
            <a:r>
              <a:rPr lang="nl-NL" sz="2000" dirty="0"/>
              <a:t> Complete AG IOT</a:t>
            </a:r>
          </a:p>
          <a:p>
            <a:pPr algn="l"/>
            <a:r>
              <a:rPr lang="nl-NL" sz="2000" dirty="0" err="1"/>
              <a:t>Veilopalatocheiloplastie</a:t>
            </a:r>
            <a:r>
              <a:rPr lang="nl-NL" sz="2000" dirty="0"/>
              <a:t>. </a:t>
            </a:r>
            <a:r>
              <a:rPr lang="nl-NL" sz="2000" dirty="0" err="1"/>
              <a:t>Millard</a:t>
            </a:r>
            <a:r>
              <a:rPr lang="nl-NL" sz="2000" dirty="0"/>
              <a:t> .</a:t>
            </a:r>
          </a:p>
          <a:p>
            <a:endParaRPr lang="nl-NL" dirty="0"/>
          </a:p>
        </p:txBody>
      </p:sp>
      <p:pic>
        <p:nvPicPr>
          <p:cNvPr id="4" name="Image 3" descr="IMG_076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0703" y="1488345"/>
            <a:ext cx="3222677" cy="461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71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124 : RANDRIANAMI </a:t>
            </a:r>
            <a:r>
              <a:rPr lang="fr-FR" dirty="0" err="1" smtClean="0"/>
              <a:t>Jocelin</a:t>
            </a:r>
            <a:endParaRPr lang="fr-FR" dirty="0"/>
          </a:p>
          <a:p>
            <a:r>
              <a:rPr lang="fr-FR" dirty="0" smtClean="0"/>
              <a:t>Fistule pré-</a:t>
            </a:r>
            <a:r>
              <a:rPr lang="fr-FR" dirty="0" err="1" smtClean="0"/>
              <a:t>hélicéenne</a:t>
            </a:r>
            <a:r>
              <a:rPr lang="fr-FR" dirty="0" smtClean="0"/>
              <a:t> gauche</a:t>
            </a:r>
          </a:p>
          <a:p>
            <a:r>
              <a:rPr lang="fr-FR" dirty="0" smtClean="0"/>
              <a:t>Intervention : Exérèse</a:t>
            </a:r>
          </a:p>
          <a:p>
            <a:r>
              <a:rPr lang="fr-FR" dirty="0"/>
              <a:t>AL + hypnose</a:t>
            </a:r>
          </a:p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19" y="410817"/>
            <a:ext cx="3443974" cy="4591966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2351" y="105441"/>
            <a:ext cx="3757543" cy="428205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9894" y="3864031"/>
            <a:ext cx="3519636" cy="272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69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114 : RASOLOARISOA</a:t>
            </a:r>
            <a:endParaRPr lang="fr-FR" dirty="0"/>
          </a:p>
          <a:p>
            <a:r>
              <a:rPr lang="fr-FR" dirty="0"/>
              <a:t>K</a:t>
            </a:r>
            <a:r>
              <a:rPr lang="fr-FR" dirty="0" smtClean="0"/>
              <a:t>yste sébacé cervical gauche</a:t>
            </a:r>
          </a:p>
          <a:p>
            <a:r>
              <a:rPr lang="fr-FR" dirty="0" smtClean="0"/>
              <a:t>Intervention : Exérèse</a:t>
            </a:r>
          </a:p>
          <a:p>
            <a:r>
              <a:rPr lang="fr-FR" dirty="0"/>
              <a:t>AL + hypnose</a:t>
            </a:r>
          </a:p>
          <a:p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085" y="271764"/>
            <a:ext cx="3683645" cy="4911528"/>
          </a:xfr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408" y="1862953"/>
            <a:ext cx="62992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3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559344" y="23716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dirty="0" smtClean="0"/>
              <a:t>Mercredi 19 septembre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3183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5105400"/>
            <a:ext cx="6400800" cy="1752600"/>
          </a:xfrm>
        </p:spPr>
        <p:txBody>
          <a:bodyPr>
            <a:normAutofit/>
          </a:bodyPr>
          <a:lstStyle/>
          <a:p>
            <a:pPr algn="l"/>
            <a:r>
              <a:rPr lang="nl-NL" sz="2000" dirty="0"/>
              <a:t>83: </a:t>
            </a:r>
            <a:r>
              <a:rPr lang="nl-NL" sz="2000" dirty="0" err="1"/>
              <a:t>Lasa</a:t>
            </a:r>
            <a:r>
              <a:rPr lang="nl-NL" sz="2000" dirty="0"/>
              <a:t> </a:t>
            </a:r>
            <a:r>
              <a:rPr lang="nl-NL" sz="2000" dirty="0" err="1"/>
              <a:t>Jonah</a:t>
            </a:r>
            <a:endParaRPr lang="nl-NL" sz="2000" dirty="0"/>
          </a:p>
          <a:p>
            <a:pPr algn="l"/>
            <a:r>
              <a:rPr lang="nl-NL" sz="2000" dirty="0"/>
              <a:t>2</a:t>
            </a:r>
            <a:r>
              <a:rPr lang="nl-NL" sz="2000" baseline="30000" dirty="0"/>
              <a:t>e</a:t>
            </a:r>
            <a:r>
              <a:rPr lang="nl-NL" sz="2000" dirty="0"/>
              <a:t> </a:t>
            </a:r>
            <a:r>
              <a:rPr lang="nl-NL" sz="2000" dirty="0" err="1"/>
              <a:t>tps</a:t>
            </a:r>
            <a:r>
              <a:rPr lang="nl-NL" sz="2000" dirty="0"/>
              <a:t> FP2 </a:t>
            </a:r>
            <a:r>
              <a:rPr lang="nl-NL" sz="2000" dirty="0" err="1"/>
              <a:t>Dte</a:t>
            </a:r>
            <a:r>
              <a:rPr lang="nl-NL" sz="2000" dirty="0"/>
              <a:t>  AG IOT</a:t>
            </a:r>
          </a:p>
          <a:p>
            <a:pPr algn="l"/>
            <a:r>
              <a:rPr lang="nl-NL" sz="2000" dirty="0" err="1" smtClean="0"/>
              <a:t>Palatoplastie</a:t>
            </a:r>
            <a:endParaRPr lang="fr-FR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8509" y="708254"/>
            <a:ext cx="4274378" cy="569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08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5221356"/>
            <a:ext cx="6400800" cy="1636643"/>
          </a:xfrm>
        </p:spPr>
        <p:txBody>
          <a:bodyPr>
            <a:normAutofit/>
          </a:bodyPr>
          <a:lstStyle/>
          <a:p>
            <a:pPr algn="l"/>
            <a:r>
              <a:rPr lang="nl-NL" sz="2000" dirty="0" smtClean="0"/>
              <a:t>110: RANDRI, </a:t>
            </a:r>
            <a:r>
              <a:rPr lang="nl-NL" sz="2000" dirty="0" err="1" smtClean="0"/>
              <a:t>Ifaliana</a:t>
            </a:r>
            <a:endParaRPr lang="nl-NL" sz="2000" dirty="0"/>
          </a:p>
          <a:p>
            <a:pPr algn="l"/>
            <a:r>
              <a:rPr lang="nl-NL" sz="2000" dirty="0" smtClean="0"/>
              <a:t>FP1P2 </a:t>
            </a:r>
            <a:r>
              <a:rPr lang="nl-NL" sz="2000" dirty="0" err="1" smtClean="0"/>
              <a:t>gauche</a:t>
            </a:r>
            <a:endParaRPr lang="nl-NL" sz="2000" dirty="0"/>
          </a:p>
          <a:p>
            <a:pPr algn="l"/>
            <a:r>
              <a:rPr lang="nl-NL" sz="2000" dirty="0" err="1" smtClean="0"/>
              <a:t>Chéïloplastie</a:t>
            </a:r>
            <a:r>
              <a:rPr lang="nl-NL" sz="2000" dirty="0" smtClean="0"/>
              <a:t> </a:t>
            </a:r>
            <a:r>
              <a:rPr lang="nl-NL" sz="2000" dirty="0" err="1" smtClean="0"/>
              <a:t>gauche</a:t>
            </a:r>
            <a:r>
              <a:rPr lang="nl-NL" sz="2000" dirty="0" smtClean="0"/>
              <a:t> + </a:t>
            </a:r>
            <a:r>
              <a:rPr lang="nl-NL" sz="2000" dirty="0" err="1" smtClean="0"/>
              <a:t>véloplastie</a:t>
            </a:r>
            <a:endParaRPr lang="nl-NL" sz="2000" dirty="0" smtClean="0"/>
          </a:p>
          <a:p>
            <a:pPr algn="l"/>
            <a:r>
              <a:rPr lang="nl-NL" sz="2000" dirty="0" smtClean="0"/>
              <a:t>AG, IOT</a:t>
            </a:r>
            <a:endParaRPr lang="fr-FR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656" y="288235"/>
            <a:ext cx="3612874" cy="481716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1431" y="596349"/>
            <a:ext cx="5143500" cy="56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89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0878" y="285612"/>
            <a:ext cx="10515600" cy="1325563"/>
          </a:xfrm>
        </p:spPr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940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Au total : 102 patients</a:t>
            </a:r>
          </a:p>
          <a:p>
            <a:pPr lvl="1"/>
            <a:r>
              <a:rPr lang="fr-FR" dirty="0" smtClean="0"/>
              <a:t>38 anesthésies locales</a:t>
            </a:r>
          </a:p>
          <a:p>
            <a:pPr lvl="1"/>
            <a:r>
              <a:rPr lang="fr-FR" dirty="0" smtClean="0"/>
              <a:t>64 anesthésies générales</a:t>
            </a:r>
          </a:p>
          <a:p>
            <a:pPr lvl="1"/>
            <a:endParaRPr lang="fr-FR" dirty="0"/>
          </a:p>
          <a:p>
            <a:r>
              <a:rPr lang="fr-FR" dirty="0" smtClean="0"/>
              <a:t>Points forts : </a:t>
            </a:r>
          </a:p>
          <a:p>
            <a:pPr lvl="1"/>
            <a:r>
              <a:rPr lang="fr-FR" dirty="0" smtClean="0"/>
              <a:t>L’équipe : </a:t>
            </a:r>
          </a:p>
          <a:p>
            <a:pPr lvl="2"/>
            <a:r>
              <a:rPr lang="fr-FR" dirty="0" smtClean="0"/>
              <a:t>3 salles de chirurgie : 2 salles d’AG et 1 salle d’AL =&gt; 3 chirurgiens</a:t>
            </a:r>
          </a:p>
          <a:p>
            <a:pPr lvl="2"/>
            <a:r>
              <a:rPr lang="fr-FR" dirty="0" smtClean="0"/>
              <a:t>3 anesthésistes</a:t>
            </a:r>
          </a:p>
          <a:p>
            <a:pPr lvl="2"/>
            <a:r>
              <a:rPr lang="fr-FR" dirty="0" smtClean="0"/>
              <a:t>1 IADE et 2 IBODE</a:t>
            </a:r>
          </a:p>
          <a:p>
            <a:pPr lvl="1">
              <a:buFont typeface="Symbol" charset="2"/>
              <a:buChar char="Þ"/>
            </a:pPr>
            <a:r>
              <a:rPr lang="fr-FR" dirty="0" smtClean="0"/>
              <a:t>permettant une optimisation du temps</a:t>
            </a:r>
          </a:p>
          <a:p>
            <a:pPr lvl="1">
              <a:buFont typeface="Symbol" charset="2"/>
              <a:buChar char="Þ"/>
            </a:pPr>
            <a:endParaRPr lang="fr-FR" dirty="0" smtClean="0"/>
          </a:p>
          <a:p>
            <a:pPr lvl="1"/>
            <a:r>
              <a:rPr lang="fr-FR" dirty="0" smtClean="0"/>
              <a:t>L’hypnose: </a:t>
            </a:r>
          </a:p>
          <a:p>
            <a:pPr lvl="2"/>
            <a:r>
              <a:rPr lang="fr-FR" dirty="0" smtClean="0"/>
              <a:t>AL de qualité</a:t>
            </a:r>
          </a:p>
          <a:p>
            <a:pPr lvl="2"/>
            <a:r>
              <a:rPr lang="fr-FR" dirty="0" smtClean="0"/>
              <a:t>Formation du personnel paramédical malgache </a:t>
            </a:r>
          </a:p>
          <a:p>
            <a:pPr lvl="1">
              <a:buFont typeface="Symbol" charset="2"/>
              <a:buChar char="Þ"/>
            </a:pPr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918555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11696" y="1163017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fr-FR" dirty="0"/>
              <a:t>Points faibles :</a:t>
            </a:r>
          </a:p>
          <a:p>
            <a:pPr lvl="1"/>
            <a:r>
              <a:rPr lang="fr-FR" dirty="0"/>
              <a:t>Aspirations peu efficaces </a:t>
            </a:r>
            <a:endParaRPr lang="fr-FR" dirty="0" smtClean="0"/>
          </a:p>
          <a:p>
            <a:pPr lvl="2">
              <a:buFont typeface="Symbol" charset="2"/>
              <a:buChar char="Þ"/>
            </a:pPr>
            <a:r>
              <a:rPr lang="fr-FR" dirty="0" smtClean="0"/>
              <a:t> Investir </a:t>
            </a:r>
            <a:r>
              <a:rPr lang="fr-FR" dirty="0"/>
              <a:t>dans </a:t>
            </a:r>
            <a:r>
              <a:rPr lang="fr-FR" dirty="0" smtClean="0"/>
              <a:t>des aspirations chirurgicales </a:t>
            </a:r>
            <a:r>
              <a:rPr lang="fr-FR" dirty="0"/>
              <a:t>de </a:t>
            </a:r>
            <a:r>
              <a:rPr lang="fr-FR" dirty="0" smtClean="0"/>
              <a:t>qualité</a:t>
            </a:r>
          </a:p>
          <a:p>
            <a:pPr lvl="2">
              <a:buFont typeface="Symbol" charset="2"/>
              <a:buChar char="Þ"/>
            </a:pPr>
            <a:endParaRPr lang="fr-FR" dirty="0"/>
          </a:p>
          <a:p>
            <a:pPr lvl="1"/>
            <a:r>
              <a:rPr lang="fr-FR" dirty="0"/>
              <a:t>Manque de matériel pour la chirurgie du crâne : </a:t>
            </a:r>
            <a:endParaRPr lang="fr-FR" dirty="0" smtClean="0"/>
          </a:p>
          <a:p>
            <a:pPr lvl="2">
              <a:buFont typeface="Symbol" charset="2"/>
              <a:buChar char="Þ"/>
            </a:pPr>
            <a:r>
              <a:rPr lang="fr-FR" dirty="0" smtClean="0"/>
              <a:t> Enfants </a:t>
            </a:r>
            <a:r>
              <a:rPr lang="fr-FR" dirty="0"/>
              <a:t>récusés pour des craniosténoses car pas de </a:t>
            </a:r>
            <a:r>
              <a:rPr lang="fr-FR" dirty="0" err="1"/>
              <a:t>craniotome</a:t>
            </a:r>
            <a:r>
              <a:rPr lang="fr-FR" dirty="0"/>
              <a:t> </a:t>
            </a:r>
            <a:r>
              <a:rPr lang="fr-FR" dirty="0" smtClean="0"/>
              <a:t>disponible</a:t>
            </a:r>
          </a:p>
          <a:p>
            <a:pPr lvl="2">
              <a:buFont typeface="Symbol" charset="2"/>
              <a:buChar char="Þ"/>
            </a:pPr>
            <a:endParaRPr lang="fr-FR" dirty="0" smtClean="0"/>
          </a:p>
          <a:p>
            <a:pPr lvl="1"/>
            <a:r>
              <a:rPr lang="fr-FR" dirty="0" smtClean="0"/>
              <a:t>Absence de personnel médical malgache</a:t>
            </a:r>
          </a:p>
          <a:p>
            <a:pPr lvl="2">
              <a:buFont typeface="Symbol" charset="2"/>
              <a:buChar char="Þ"/>
            </a:pPr>
            <a:r>
              <a:rPr lang="fr-FR" dirty="0" smtClean="0"/>
              <a:t> Enseignement et transmission de notre expérience impossible</a:t>
            </a:r>
          </a:p>
          <a:p>
            <a:pPr lvl="2">
              <a:buFont typeface="Symbol" charset="2"/>
              <a:buChar char="Þ"/>
            </a:pPr>
            <a:endParaRPr lang="fr-FR" dirty="0"/>
          </a:p>
          <a:p>
            <a:pPr lvl="1"/>
            <a:r>
              <a:rPr lang="fr-FR" dirty="0" smtClean="0"/>
              <a:t>Consignes post-opératoires mal comprises : </a:t>
            </a:r>
          </a:p>
          <a:p>
            <a:pPr lvl="2">
              <a:buFont typeface="Symbol" charset="2"/>
              <a:buChar char="Þ"/>
            </a:pPr>
            <a:r>
              <a:rPr lang="fr-FR" dirty="0" smtClean="0"/>
              <a:t> Plusieurs désunions de cicatrices </a:t>
            </a:r>
            <a:r>
              <a:rPr lang="fr-FR" dirty="0" err="1" smtClean="0"/>
              <a:t>endobuccales</a:t>
            </a:r>
            <a:r>
              <a:rPr lang="fr-FR" dirty="0" smtClean="0"/>
              <a:t> à la suite d’une alimentation inadaptée</a:t>
            </a:r>
          </a:p>
          <a:p>
            <a:pPr lvl="2">
              <a:buFont typeface="Symbol" charset="2"/>
              <a:buChar char="Þ"/>
            </a:pPr>
            <a:r>
              <a:rPr lang="fr-FR" dirty="0"/>
              <a:t> </a:t>
            </a:r>
            <a:r>
              <a:rPr lang="fr-FR" dirty="0" smtClean="0"/>
              <a:t>Réalisation de fiches de consignes post-opératoires traduites en malgache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3120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99903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15: HANTANIRINA </a:t>
            </a:r>
            <a:r>
              <a:rPr lang="fr-FR" dirty="0" err="1" smtClean="0"/>
              <a:t>Fenosoa</a:t>
            </a:r>
            <a:r>
              <a:rPr lang="fr-FR" dirty="0" smtClean="0"/>
              <a:t> Elodie</a:t>
            </a:r>
          </a:p>
          <a:p>
            <a:r>
              <a:rPr lang="fr-FR" dirty="0" err="1" smtClean="0"/>
              <a:t>Naevus</a:t>
            </a:r>
            <a:r>
              <a:rPr lang="fr-FR" dirty="0" smtClean="0"/>
              <a:t> sillon </a:t>
            </a:r>
            <a:r>
              <a:rPr lang="fr-FR" dirty="0" err="1" smtClean="0"/>
              <a:t>naso-génien</a:t>
            </a:r>
            <a:r>
              <a:rPr lang="fr-FR" dirty="0" smtClean="0"/>
              <a:t> gauche </a:t>
            </a:r>
          </a:p>
          <a:p>
            <a:r>
              <a:rPr lang="fr-FR" dirty="0" smtClean="0"/>
              <a:t>Intervention : exérèse</a:t>
            </a:r>
          </a:p>
          <a:p>
            <a:r>
              <a:rPr lang="fr-FR" dirty="0" smtClean="0"/>
              <a:t>AL + hypnose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2501" y="412362"/>
            <a:ext cx="3566989" cy="4755986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9662" y="379144"/>
            <a:ext cx="4665816" cy="6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92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460" y="916920"/>
            <a:ext cx="3273288" cy="4364384"/>
          </a:xfrm>
        </p:spPr>
      </p:pic>
      <p:sp>
        <p:nvSpPr>
          <p:cNvPr id="5" name="ZoneTexte 4"/>
          <p:cNvSpPr txBox="1"/>
          <p:nvPr/>
        </p:nvSpPr>
        <p:spPr>
          <a:xfrm>
            <a:off x="939636" y="5399903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18 : RAKOTOMAMONJY Charles</a:t>
            </a:r>
          </a:p>
          <a:p>
            <a:r>
              <a:rPr lang="fr-FR" dirty="0" smtClean="0"/>
              <a:t>Kyste sébacé de la commissure labiale gauche </a:t>
            </a:r>
          </a:p>
          <a:p>
            <a:r>
              <a:rPr lang="fr-FR" dirty="0" smtClean="0"/>
              <a:t>Intervention : exérèse</a:t>
            </a:r>
          </a:p>
          <a:p>
            <a:r>
              <a:rPr lang="fr-FR" dirty="0" smtClean="0"/>
              <a:t>AL + hypnose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48" y="278165"/>
            <a:ext cx="3474129" cy="4632172"/>
          </a:xfr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51305" y="1604249"/>
            <a:ext cx="3850860" cy="513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71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011" y="251661"/>
            <a:ext cx="3236524" cy="4315366"/>
          </a:xfrm>
        </p:spPr>
      </p:pic>
      <p:sp>
        <p:nvSpPr>
          <p:cNvPr id="5" name="ZoneTexte 4"/>
          <p:cNvSpPr txBox="1"/>
          <p:nvPr/>
        </p:nvSpPr>
        <p:spPr>
          <a:xfrm>
            <a:off x="939636" y="5399903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37 : RAHALINIRINA </a:t>
            </a:r>
            <a:r>
              <a:rPr lang="fr-FR" dirty="0" err="1" smtClean="0"/>
              <a:t>Saholy</a:t>
            </a:r>
            <a:endParaRPr lang="fr-FR" dirty="0" smtClean="0"/>
          </a:p>
          <a:p>
            <a:r>
              <a:rPr lang="fr-FR" dirty="0" smtClean="0"/>
              <a:t>Lipome frontal gauche</a:t>
            </a:r>
          </a:p>
          <a:p>
            <a:r>
              <a:rPr lang="fr-FR" dirty="0" smtClean="0"/>
              <a:t>Intervention : exérèse</a:t>
            </a:r>
          </a:p>
          <a:p>
            <a:r>
              <a:rPr lang="fr-FR" dirty="0" smtClean="0"/>
              <a:t>AL + hypnose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06" y="251661"/>
            <a:ext cx="3236524" cy="4315366"/>
          </a:xfrm>
        </p:spPr>
      </p:pic>
    </p:spTree>
    <p:extLst>
      <p:ext uri="{BB962C8B-B14F-4D97-AF65-F5344CB8AC3E}">
        <p14:creationId xmlns:p14="http://schemas.microsoft.com/office/powerpoint/2010/main" val="601477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790832" y="5323583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69 : RATELOLAHY Antoine</a:t>
            </a:r>
          </a:p>
          <a:p>
            <a:r>
              <a:rPr lang="fr-FR" dirty="0" smtClean="0"/>
              <a:t>Lésion labiale supérieure gauche </a:t>
            </a:r>
          </a:p>
          <a:p>
            <a:r>
              <a:rPr lang="fr-FR" dirty="0" smtClean="0"/>
              <a:t>Intervention : exérèse</a:t>
            </a:r>
          </a:p>
          <a:p>
            <a:r>
              <a:rPr lang="fr-FR" dirty="0" smtClean="0"/>
              <a:t>AL + hypnose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119" y="821505"/>
            <a:ext cx="2929298" cy="3905731"/>
          </a:xfr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0400" y="344486"/>
            <a:ext cx="4744278" cy="622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874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0262" y="930011"/>
            <a:ext cx="3926086" cy="5234782"/>
          </a:xfrm>
        </p:spPr>
      </p:pic>
      <p:sp>
        <p:nvSpPr>
          <p:cNvPr id="5" name="ZoneTexte 4"/>
          <p:cNvSpPr txBox="1"/>
          <p:nvPr/>
        </p:nvSpPr>
        <p:spPr>
          <a:xfrm>
            <a:off x="939636" y="5387024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97 : RAVOSOA Patrice</a:t>
            </a:r>
          </a:p>
          <a:p>
            <a:r>
              <a:rPr lang="fr-FR" dirty="0" smtClean="0"/>
              <a:t>Kyste sébacé jugal gauche </a:t>
            </a:r>
          </a:p>
          <a:p>
            <a:r>
              <a:rPr lang="fr-FR" dirty="0" smtClean="0"/>
              <a:t>Intervention : exérèse</a:t>
            </a:r>
          </a:p>
          <a:p>
            <a:r>
              <a:rPr lang="fr-FR" dirty="0" smtClean="0"/>
              <a:t>AL + hypnose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452" y="232856"/>
            <a:ext cx="3652209" cy="4869612"/>
          </a:xfrm>
        </p:spPr>
      </p:pic>
    </p:spTree>
    <p:extLst>
      <p:ext uri="{BB962C8B-B14F-4D97-AF65-F5344CB8AC3E}">
        <p14:creationId xmlns:p14="http://schemas.microsoft.com/office/powerpoint/2010/main" val="793808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113 : TOJONANTENAINA </a:t>
            </a:r>
          </a:p>
          <a:p>
            <a:r>
              <a:rPr lang="fr-FR" dirty="0" smtClean="0"/>
              <a:t>Kyste sébacé temporal gauche</a:t>
            </a:r>
          </a:p>
          <a:p>
            <a:r>
              <a:rPr lang="fr-FR" dirty="0" smtClean="0"/>
              <a:t>Intervention : exérèse</a:t>
            </a:r>
          </a:p>
          <a:p>
            <a:r>
              <a:rPr lang="fr-FR" dirty="0" smtClean="0"/>
              <a:t>AL + hypnose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7844" y="627996"/>
            <a:ext cx="4154581" cy="4527100"/>
          </a:xfrm>
        </p:spPr>
      </p:pic>
      <p:pic>
        <p:nvPicPr>
          <p:cNvPr id="9" name="Espace réservé du contenu 8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7553" y="627996"/>
            <a:ext cx="4132725" cy="4993919"/>
          </a:xfrm>
        </p:spPr>
      </p:pic>
    </p:spTree>
    <p:extLst>
      <p:ext uri="{BB962C8B-B14F-4D97-AF65-F5344CB8AC3E}">
        <p14:creationId xmlns:p14="http://schemas.microsoft.com/office/powerpoint/2010/main" val="1569345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1939" y="2697508"/>
            <a:ext cx="10515600" cy="1325563"/>
          </a:xfrm>
        </p:spPr>
        <p:txBody>
          <a:bodyPr/>
          <a:lstStyle/>
          <a:p>
            <a:r>
              <a:rPr lang="fr-FR" smtClean="0"/>
              <a:t>Mercredi 12 septembre 2018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2870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35 : N </a:t>
            </a:r>
            <a:r>
              <a:rPr lang="fr-FR" dirty="0" err="1" smtClean="0"/>
              <a:t>Fitahiara</a:t>
            </a:r>
            <a:r>
              <a:rPr lang="fr-FR" dirty="0" smtClean="0"/>
              <a:t> Valérie</a:t>
            </a:r>
          </a:p>
          <a:p>
            <a:r>
              <a:rPr lang="fr-FR" dirty="0" smtClean="0"/>
              <a:t>FP1 partielle gauche</a:t>
            </a:r>
          </a:p>
          <a:p>
            <a:r>
              <a:rPr lang="fr-FR" dirty="0" smtClean="0"/>
              <a:t>Intervention : </a:t>
            </a:r>
            <a:r>
              <a:rPr lang="fr-FR" dirty="0" err="1" smtClean="0"/>
              <a:t>chéïloplastie</a:t>
            </a:r>
            <a:r>
              <a:rPr lang="fr-FR" dirty="0" smtClean="0"/>
              <a:t> gauche </a:t>
            </a:r>
          </a:p>
          <a:p>
            <a:r>
              <a:rPr lang="fr-FR" dirty="0" smtClean="0"/>
              <a:t>AG, IOT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254" y="306997"/>
            <a:ext cx="3616172" cy="4821564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6191" y="2971538"/>
            <a:ext cx="3260736" cy="340361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802429" y="515939"/>
            <a:ext cx="3302759" cy="440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7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466537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10 : TOAVI </a:t>
            </a:r>
            <a:r>
              <a:rPr lang="fr-FR" dirty="0" err="1" smtClean="0"/>
              <a:t>Riantsoa</a:t>
            </a:r>
            <a:endParaRPr lang="fr-FR" dirty="0" smtClean="0"/>
          </a:p>
          <a:p>
            <a:r>
              <a:rPr lang="fr-FR" dirty="0" smtClean="0"/>
              <a:t>FP1P2 totale gauche</a:t>
            </a:r>
          </a:p>
          <a:p>
            <a:r>
              <a:rPr lang="fr-FR" dirty="0" smtClean="0"/>
              <a:t>Intervention : </a:t>
            </a:r>
            <a:r>
              <a:rPr lang="fr-FR" dirty="0" err="1" smtClean="0"/>
              <a:t>chéïloplastie</a:t>
            </a:r>
            <a:r>
              <a:rPr lang="fr-FR" dirty="0" smtClean="0"/>
              <a:t> gauche + </a:t>
            </a:r>
            <a:r>
              <a:rPr lang="fr-FR" dirty="0" err="1" smtClean="0"/>
              <a:t>vélopalatoplastie</a:t>
            </a:r>
            <a:r>
              <a:rPr lang="fr-FR" dirty="0" smtClean="0"/>
              <a:t> </a:t>
            </a:r>
          </a:p>
          <a:p>
            <a:r>
              <a:rPr lang="fr-FR" dirty="0" smtClean="0"/>
              <a:t>AG, IOT</a:t>
            </a:r>
            <a:endParaRPr lang="fr-FR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08" y="278533"/>
            <a:ext cx="3896140" cy="4922863"/>
          </a:xfr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939312" y="-258224"/>
            <a:ext cx="3331460" cy="444194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6136" y="2433960"/>
            <a:ext cx="3090092" cy="403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44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8444" y="2671003"/>
            <a:ext cx="10515600" cy="1325563"/>
          </a:xfrm>
        </p:spPr>
        <p:txBody>
          <a:bodyPr/>
          <a:lstStyle/>
          <a:p>
            <a:r>
              <a:rPr lang="fr-FR" dirty="0" smtClean="0"/>
              <a:t>Mardi 11 septembre 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894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121 : RAZA </a:t>
            </a:r>
            <a:r>
              <a:rPr lang="fr-FR" dirty="0" err="1" smtClean="0"/>
              <a:t>Nambinitsoa</a:t>
            </a:r>
            <a:endParaRPr lang="fr-FR" dirty="0" smtClean="0"/>
          </a:p>
          <a:p>
            <a:r>
              <a:rPr lang="fr-FR" dirty="0" smtClean="0"/>
              <a:t>FP1P2 totale gauche</a:t>
            </a:r>
          </a:p>
          <a:p>
            <a:r>
              <a:rPr lang="fr-FR" dirty="0" smtClean="0"/>
              <a:t>Intervention : </a:t>
            </a:r>
            <a:r>
              <a:rPr lang="fr-FR" dirty="0" err="1" smtClean="0"/>
              <a:t>Chéïloplastie</a:t>
            </a:r>
            <a:r>
              <a:rPr lang="fr-FR" dirty="0" smtClean="0"/>
              <a:t> gauche + </a:t>
            </a:r>
            <a:r>
              <a:rPr lang="fr-FR" dirty="0" err="1" smtClean="0"/>
              <a:t>vélopalatoplastie</a:t>
            </a:r>
            <a:r>
              <a:rPr lang="fr-FR" dirty="0" smtClean="0"/>
              <a:t> </a:t>
            </a:r>
          </a:p>
          <a:p>
            <a:r>
              <a:rPr lang="fr-FR" dirty="0" smtClean="0"/>
              <a:t>AG, IOT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1704" y="447398"/>
            <a:ext cx="4490909" cy="5987879"/>
          </a:xfrm>
        </p:spPr>
      </p:pic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52" y="308907"/>
            <a:ext cx="6214211" cy="4660658"/>
          </a:xfrm>
        </p:spPr>
      </p:pic>
    </p:spTree>
    <p:extLst>
      <p:ext uri="{BB962C8B-B14F-4D97-AF65-F5344CB8AC3E}">
        <p14:creationId xmlns:p14="http://schemas.microsoft.com/office/powerpoint/2010/main" val="618947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112 : BEHI </a:t>
            </a:r>
            <a:r>
              <a:rPr lang="fr-FR" dirty="0" err="1" smtClean="0"/>
              <a:t>Fiarovana</a:t>
            </a:r>
            <a:endParaRPr lang="fr-FR" dirty="0" smtClean="0"/>
          </a:p>
          <a:p>
            <a:r>
              <a:rPr lang="fr-FR" dirty="0" smtClean="0"/>
              <a:t>FP1P2 totale bilatérale</a:t>
            </a:r>
          </a:p>
          <a:p>
            <a:r>
              <a:rPr lang="fr-FR" dirty="0" smtClean="0"/>
              <a:t>Intervention : </a:t>
            </a:r>
            <a:r>
              <a:rPr lang="fr-FR" dirty="0" err="1" smtClean="0"/>
              <a:t>Chéïloplastie</a:t>
            </a:r>
            <a:r>
              <a:rPr lang="fr-FR" dirty="0" smtClean="0"/>
              <a:t> bilatérale + </a:t>
            </a:r>
            <a:r>
              <a:rPr lang="fr-FR" dirty="0" err="1" smtClean="0"/>
              <a:t>vélopalatoplastie</a:t>
            </a:r>
            <a:r>
              <a:rPr lang="fr-FR" dirty="0" smtClean="0"/>
              <a:t> </a:t>
            </a:r>
          </a:p>
          <a:p>
            <a:r>
              <a:rPr lang="fr-FR" dirty="0" smtClean="0"/>
              <a:t>AG, IOT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273" y="317920"/>
            <a:ext cx="3722788" cy="4280583"/>
          </a:xfrm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6500" y="317919"/>
            <a:ext cx="3210437" cy="4280583"/>
          </a:xfr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4141" y="1145128"/>
            <a:ext cx="4081669" cy="544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92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5416532"/>
            <a:ext cx="7772400" cy="1752600"/>
          </a:xfrm>
        </p:spPr>
        <p:txBody>
          <a:bodyPr>
            <a:normAutofit/>
          </a:bodyPr>
          <a:lstStyle/>
          <a:p>
            <a:pPr algn="l"/>
            <a:r>
              <a:rPr lang="fr-FR" sz="2000" dirty="0"/>
              <a:t>29 : Rafa </a:t>
            </a:r>
            <a:r>
              <a:rPr lang="fr-FR" sz="2000" dirty="0" err="1"/>
              <a:t>Lalena</a:t>
            </a:r>
            <a:endParaRPr lang="fr-FR" sz="2000" dirty="0"/>
          </a:p>
          <a:p>
            <a:pPr algn="l"/>
            <a:r>
              <a:rPr lang="fr-FR" sz="2000" dirty="0"/>
              <a:t>AG IOT</a:t>
            </a:r>
          </a:p>
          <a:p>
            <a:pPr algn="l"/>
            <a:r>
              <a:rPr lang="fr-FR" sz="2000" dirty="0" err="1"/>
              <a:t>Tumefaction</a:t>
            </a:r>
            <a:r>
              <a:rPr lang="fr-FR" sz="2000" dirty="0"/>
              <a:t> cervicale G volumineuse</a:t>
            </a:r>
          </a:p>
          <a:p>
            <a:endParaRPr lang="fr-FR" dirty="0"/>
          </a:p>
        </p:txBody>
      </p:sp>
      <p:pic>
        <p:nvPicPr>
          <p:cNvPr id="4" name="Image 3" descr="IMG_938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6483" y="128009"/>
            <a:ext cx="2841552" cy="3953317"/>
          </a:xfrm>
          <a:prstGeom prst="rect">
            <a:avLst/>
          </a:prstGeom>
        </p:spPr>
      </p:pic>
      <p:pic>
        <p:nvPicPr>
          <p:cNvPr id="5" name="Image 4" descr="IMG_938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2941" y="4082712"/>
            <a:ext cx="2352490" cy="2092441"/>
          </a:xfrm>
          <a:prstGeom prst="rect">
            <a:avLst/>
          </a:prstGeom>
        </p:spPr>
      </p:pic>
      <p:pic>
        <p:nvPicPr>
          <p:cNvPr id="6" name="Image 5" descr="IMG_055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7001" y="128010"/>
            <a:ext cx="2758567" cy="3953317"/>
          </a:xfrm>
          <a:prstGeom prst="rect">
            <a:avLst/>
          </a:prstGeom>
        </p:spPr>
      </p:pic>
      <p:pic>
        <p:nvPicPr>
          <p:cNvPr id="7" name="Image 6" descr="IMG_0554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3345" y="4205114"/>
            <a:ext cx="2840324" cy="189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01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5105400"/>
            <a:ext cx="9144000" cy="1752600"/>
          </a:xfrm>
        </p:spPr>
        <p:txBody>
          <a:bodyPr>
            <a:noAutofit/>
          </a:bodyPr>
          <a:lstStyle/>
          <a:p>
            <a:pPr algn="l"/>
            <a:r>
              <a:rPr lang="fr-FR" sz="2000" dirty="0"/>
              <a:t>30 : </a:t>
            </a:r>
            <a:r>
              <a:rPr lang="fr-FR" sz="2000" dirty="0" err="1"/>
              <a:t>Seraphine</a:t>
            </a:r>
            <a:r>
              <a:rPr lang="fr-FR" sz="2000" dirty="0"/>
              <a:t> R</a:t>
            </a:r>
          </a:p>
          <a:p>
            <a:pPr algn="l"/>
            <a:r>
              <a:rPr lang="fr-FR" sz="2000" dirty="0"/>
              <a:t>Neurofibromatose</a:t>
            </a:r>
          </a:p>
          <a:p>
            <a:pPr algn="l"/>
            <a:r>
              <a:rPr lang="fr-FR" sz="2000" dirty="0" err="1"/>
              <a:t>exerese</a:t>
            </a:r>
            <a:r>
              <a:rPr lang="fr-FR" sz="2000" dirty="0"/>
              <a:t> fuseau </a:t>
            </a:r>
            <a:r>
              <a:rPr lang="fr-FR" sz="2000" dirty="0" err="1"/>
              <a:t>sourcilleir</a:t>
            </a:r>
            <a:r>
              <a:rPr lang="fr-FR" sz="2000" dirty="0"/>
              <a:t> d, suspension commissure droite par bandelette, suspension aile </a:t>
            </a:r>
            <a:r>
              <a:rPr lang="fr-FR" sz="2000" dirty="0" err="1"/>
              <a:t>narinaire</a:t>
            </a:r>
            <a:r>
              <a:rPr lang="fr-FR" sz="2000" dirty="0"/>
              <a:t> droite au </a:t>
            </a:r>
            <a:r>
              <a:rPr lang="fr-FR" sz="2000" dirty="0" err="1"/>
              <a:t>nasion</a:t>
            </a:r>
            <a:endParaRPr lang="fr-FR" sz="2000" dirty="0"/>
          </a:p>
          <a:p>
            <a:pPr algn="l"/>
            <a:r>
              <a:rPr lang="fr-FR" sz="2000" dirty="0" err="1"/>
              <a:t>exerese</a:t>
            </a:r>
            <a:r>
              <a:rPr lang="fr-FR" sz="2000" dirty="0"/>
              <a:t> labiale en M.</a:t>
            </a:r>
          </a:p>
        </p:txBody>
      </p:sp>
      <p:pic>
        <p:nvPicPr>
          <p:cNvPr id="4" name="Image 3" descr="IMG_939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1" y="3"/>
            <a:ext cx="2594527" cy="3071493"/>
          </a:xfrm>
          <a:prstGeom prst="rect">
            <a:avLst/>
          </a:prstGeom>
        </p:spPr>
      </p:pic>
      <p:pic>
        <p:nvPicPr>
          <p:cNvPr id="5" name="Image 4" descr="IMG_939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8745" y="3071495"/>
            <a:ext cx="2705239" cy="2826492"/>
          </a:xfrm>
          <a:prstGeom prst="rect">
            <a:avLst/>
          </a:prstGeom>
        </p:spPr>
      </p:pic>
      <p:pic>
        <p:nvPicPr>
          <p:cNvPr id="6" name="Image 5" descr="IMG_0687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9864" y="3"/>
            <a:ext cx="2212176" cy="3137641"/>
          </a:xfrm>
          <a:prstGeom prst="rect">
            <a:avLst/>
          </a:prstGeom>
        </p:spPr>
      </p:pic>
      <p:pic>
        <p:nvPicPr>
          <p:cNvPr id="7" name="Image 6" descr="IMG_0685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4230" y="3071496"/>
            <a:ext cx="2703770" cy="309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2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719375" y="5432812"/>
            <a:ext cx="7772400" cy="1752600"/>
          </a:xfrm>
        </p:spPr>
        <p:txBody>
          <a:bodyPr>
            <a:normAutofit/>
          </a:bodyPr>
          <a:lstStyle/>
          <a:p>
            <a:pPr algn="l"/>
            <a:r>
              <a:rPr lang="fr-FR" sz="2000" dirty="0"/>
              <a:t>118 : J arrive </a:t>
            </a:r>
            <a:r>
              <a:rPr lang="fr-FR" sz="2000" dirty="0" err="1"/>
              <a:t>Rijaniaina</a:t>
            </a:r>
            <a:endParaRPr lang="fr-FR" sz="2000" dirty="0"/>
          </a:p>
          <a:p>
            <a:pPr algn="l"/>
            <a:r>
              <a:rPr lang="fr-FR" sz="2000" dirty="0" err="1"/>
              <a:t>Anesthesie</a:t>
            </a:r>
            <a:r>
              <a:rPr lang="fr-FR" sz="2000" dirty="0"/>
              <a:t> </a:t>
            </a:r>
            <a:r>
              <a:rPr lang="fr-FR" sz="2000" dirty="0" smtClean="0"/>
              <a:t>locale + hypnose</a:t>
            </a:r>
            <a:endParaRPr lang="fr-FR" sz="2000" dirty="0"/>
          </a:p>
          <a:p>
            <a:pPr algn="l"/>
            <a:r>
              <a:rPr lang="fr-FR" sz="2000" dirty="0" err="1"/>
              <a:t>Exerese</a:t>
            </a:r>
            <a:r>
              <a:rPr lang="fr-FR" sz="2000" dirty="0"/>
              <a:t> kyste retro auriculaire</a:t>
            </a:r>
          </a:p>
          <a:p>
            <a:endParaRPr lang="fr-FR" dirty="0"/>
          </a:p>
        </p:txBody>
      </p:sp>
      <p:pic>
        <p:nvPicPr>
          <p:cNvPr id="4" name="Image 3" descr="IMG_984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376" y="1"/>
            <a:ext cx="3919101" cy="5225467"/>
          </a:xfrm>
          <a:prstGeom prst="rect">
            <a:avLst/>
          </a:prstGeom>
        </p:spPr>
      </p:pic>
      <p:pic>
        <p:nvPicPr>
          <p:cNvPr id="5" name="Image 4" descr="IMG_065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296127" y="964603"/>
            <a:ext cx="3195648" cy="426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21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25217" y="5502454"/>
            <a:ext cx="7772400" cy="1752600"/>
          </a:xfrm>
        </p:spPr>
        <p:txBody>
          <a:bodyPr>
            <a:normAutofit/>
          </a:bodyPr>
          <a:lstStyle/>
          <a:p>
            <a:pPr algn="l"/>
            <a:r>
              <a:rPr lang="fr-FR" sz="2000" dirty="0"/>
              <a:t>123 : </a:t>
            </a:r>
            <a:r>
              <a:rPr lang="fr-FR" sz="2000" dirty="0" err="1"/>
              <a:t>Raza</a:t>
            </a:r>
            <a:r>
              <a:rPr lang="fr-FR" sz="2000" dirty="0"/>
              <a:t> Jessie</a:t>
            </a:r>
          </a:p>
          <a:p>
            <a:pPr algn="l"/>
            <a:r>
              <a:rPr lang="fr-FR" sz="2000" dirty="0"/>
              <a:t>Amygdalectomie </a:t>
            </a:r>
            <a:r>
              <a:rPr lang="fr-FR" sz="2000" dirty="0" err="1" smtClean="0"/>
              <a:t>bilat</a:t>
            </a:r>
            <a:endParaRPr lang="fr-FR" sz="2000" dirty="0" smtClean="0"/>
          </a:p>
          <a:p>
            <a:pPr algn="l"/>
            <a:r>
              <a:rPr lang="fr-FR" sz="2000" dirty="0" smtClean="0"/>
              <a:t>AG, IOT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800976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5270010"/>
            <a:ext cx="7772400" cy="1752600"/>
          </a:xfrm>
        </p:spPr>
        <p:txBody>
          <a:bodyPr>
            <a:normAutofit/>
          </a:bodyPr>
          <a:lstStyle/>
          <a:p>
            <a:pPr algn="l"/>
            <a:r>
              <a:rPr lang="fr-FR" sz="2000" dirty="0"/>
              <a:t>27 : </a:t>
            </a:r>
            <a:r>
              <a:rPr lang="fr-FR" sz="2000" dirty="0" err="1"/>
              <a:t>Randriana</a:t>
            </a:r>
            <a:r>
              <a:rPr lang="fr-FR" sz="2000" dirty="0"/>
              <a:t> </a:t>
            </a:r>
            <a:r>
              <a:rPr lang="fr-FR" sz="2000" dirty="0" err="1"/>
              <a:t>Francois</a:t>
            </a:r>
            <a:endParaRPr lang="fr-FR" sz="2000" dirty="0"/>
          </a:p>
          <a:p>
            <a:pPr algn="l"/>
            <a:r>
              <a:rPr lang="fr-FR" sz="2000" dirty="0" err="1"/>
              <a:t>Exerese</a:t>
            </a:r>
            <a:r>
              <a:rPr lang="fr-FR" sz="2000" dirty="0"/>
              <a:t> kyste </a:t>
            </a:r>
            <a:r>
              <a:rPr lang="fr-FR" sz="2000" dirty="0" err="1"/>
              <a:t>sebacé</a:t>
            </a:r>
            <a:r>
              <a:rPr lang="fr-FR" sz="2000" dirty="0"/>
              <a:t> gauche.</a:t>
            </a:r>
          </a:p>
          <a:p>
            <a:pPr algn="l"/>
            <a:r>
              <a:rPr lang="fr-FR" sz="2000" dirty="0"/>
              <a:t>Incision de </a:t>
            </a:r>
            <a:r>
              <a:rPr lang="fr-FR" sz="2000" dirty="0" smtClean="0"/>
              <a:t>lift</a:t>
            </a:r>
          </a:p>
          <a:p>
            <a:pPr algn="l"/>
            <a:r>
              <a:rPr lang="fr-FR" sz="2000" dirty="0" smtClean="0"/>
              <a:t>AG, IOT</a:t>
            </a:r>
            <a:endParaRPr lang="fr-FR" sz="2000" dirty="0"/>
          </a:p>
        </p:txBody>
      </p:sp>
      <p:pic>
        <p:nvPicPr>
          <p:cNvPr id="4" name="Image 3" descr="IMG_938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1" y="-187964"/>
            <a:ext cx="2567215" cy="3908397"/>
          </a:xfrm>
          <a:prstGeom prst="rect">
            <a:avLst/>
          </a:prstGeom>
        </p:spPr>
      </p:pic>
      <p:pic>
        <p:nvPicPr>
          <p:cNvPr id="5" name="Image 4" descr="IMG_938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6046" y="1279268"/>
            <a:ext cx="2608182" cy="3213081"/>
          </a:xfrm>
          <a:prstGeom prst="rect">
            <a:avLst/>
          </a:prstGeom>
        </p:spPr>
      </p:pic>
      <p:pic>
        <p:nvPicPr>
          <p:cNvPr id="6" name="Image 5" descr="IMG_9993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1286" y="1822450"/>
            <a:ext cx="3292383" cy="379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01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4 : RAK </a:t>
            </a:r>
            <a:r>
              <a:rPr lang="fr-FR" dirty="0" err="1" smtClean="0"/>
              <a:t>Herinjaka</a:t>
            </a:r>
            <a:endParaRPr lang="fr-FR" dirty="0" smtClean="0"/>
          </a:p>
          <a:p>
            <a:r>
              <a:rPr lang="fr-FR" dirty="0" smtClean="0"/>
              <a:t>Kyste sébacé pré-</a:t>
            </a:r>
            <a:r>
              <a:rPr lang="fr-FR" dirty="0" err="1" smtClean="0"/>
              <a:t>tragien</a:t>
            </a:r>
            <a:r>
              <a:rPr lang="fr-FR" dirty="0" smtClean="0"/>
              <a:t> droit et jugal gauche</a:t>
            </a:r>
          </a:p>
          <a:p>
            <a:r>
              <a:rPr lang="fr-FR" dirty="0" smtClean="0"/>
              <a:t>Intervention : exérèse </a:t>
            </a:r>
          </a:p>
          <a:p>
            <a:r>
              <a:rPr lang="fr-FR" dirty="0" smtClean="0"/>
              <a:t>AL + hypnose</a:t>
            </a:r>
            <a:endParaRPr lang="fr-FR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1891" y="202608"/>
            <a:ext cx="3818248" cy="5090999"/>
          </a:xfrm>
        </p:spPr>
      </p:pic>
      <p:pic>
        <p:nvPicPr>
          <p:cNvPr id="9" name="Espace réservé du contenu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6331" y="947650"/>
            <a:ext cx="4050872" cy="5401164"/>
          </a:xfrm>
        </p:spPr>
      </p:pic>
    </p:spTree>
    <p:extLst>
      <p:ext uri="{BB962C8B-B14F-4D97-AF65-F5344CB8AC3E}">
        <p14:creationId xmlns:p14="http://schemas.microsoft.com/office/powerpoint/2010/main" val="1917627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7 : RAZAFIARISON Joséphine</a:t>
            </a:r>
          </a:p>
          <a:p>
            <a:r>
              <a:rPr lang="fr-FR" dirty="0" smtClean="0"/>
              <a:t>Kyste de la queue du sourcil droit</a:t>
            </a:r>
          </a:p>
          <a:p>
            <a:r>
              <a:rPr lang="fr-FR" dirty="0" smtClean="0"/>
              <a:t>Intervention : exérèse </a:t>
            </a:r>
          </a:p>
          <a:p>
            <a:r>
              <a:rPr lang="fr-FR" dirty="0" smtClean="0"/>
              <a:t>AL + hypnose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7025" y="111333"/>
            <a:ext cx="3767172" cy="5022896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481" y="111332"/>
            <a:ext cx="3767171" cy="5022896"/>
          </a:xfr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300" y="3922642"/>
            <a:ext cx="3719444" cy="278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68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8 : RANAOAROMALALA Marie</a:t>
            </a:r>
          </a:p>
          <a:p>
            <a:r>
              <a:rPr lang="fr-FR" dirty="0" err="1" smtClean="0"/>
              <a:t>Naevus</a:t>
            </a:r>
            <a:r>
              <a:rPr lang="fr-FR" dirty="0" smtClean="0"/>
              <a:t> de </a:t>
            </a:r>
            <a:r>
              <a:rPr lang="fr-FR" dirty="0" err="1" smtClean="0"/>
              <a:t>Jadasshon</a:t>
            </a:r>
            <a:endParaRPr lang="fr-FR" dirty="0" smtClean="0"/>
          </a:p>
          <a:p>
            <a:r>
              <a:rPr lang="fr-FR" dirty="0" smtClean="0"/>
              <a:t>Intervention : exérèse </a:t>
            </a:r>
          </a:p>
          <a:p>
            <a:r>
              <a:rPr lang="fr-FR" dirty="0" smtClean="0"/>
              <a:t>AL + hypnose</a:t>
            </a:r>
            <a:endParaRPr lang="fr-FR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10" y="158896"/>
            <a:ext cx="3806555" cy="5075408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0871" y="158896"/>
            <a:ext cx="3806556" cy="507540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217" y="1802295"/>
            <a:ext cx="3664860" cy="488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62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7055" y="437818"/>
            <a:ext cx="3465849" cy="4621132"/>
          </a:xfrm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3983" y="64492"/>
            <a:ext cx="4399721" cy="3299790"/>
          </a:xfrm>
        </p:spPr>
      </p:pic>
      <p:sp>
        <p:nvSpPr>
          <p:cNvPr id="5" name="ZoneTexte 4"/>
          <p:cNvSpPr txBox="1"/>
          <p:nvPr/>
        </p:nvSpPr>
        <p:spPr>
          <a:xfrm>
            <a:off x="939636" y="5399903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34: RANARIVELO Olivia</a:t>
            </a:r>
          </a:p>
          <a:p>
            <a:r>
              <a:rPr lang="fr-FR" dirty="0" smtClean="0"/>
              <a:t>FP2 partielle, Fente vélaire</a:t>
            </a:r>
          </a:p>
          <a:p>
            <a:r>
              <a:rPr lang="fr-FR" dirty="0" smtClean="0"/>
              <a:t>Intervention : </a:t>
            </a:r>
            <a:r>
              <a:rPr lang="fr-FR" dirty="0" err="1" smtClean="0"/>
              <a:t>véloplastie</a:t>
            </a:r>
            <a:endParaRPr lang="fr-FR" dirty="0" smtClean="0"/>
          </a:p>
          <a:p>
            <a:r>
              <a:rPr lang="fr-FR" dirty="0" smtClean="0"/>
              <a:t>AG, IOT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3983" y="3534758"/>
            <a:ext cx="4399721" cy="329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91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Surplus AL : RAKOTOMANDIMBY </a:t>
            </a:r>
          </a:p>
          <a:p>
            <a:r>
              <a:rPr lang="fr-FR" dirty="0" smtClean="0"/>
              <a:t>Kyste sébacé commissure labiale gauche </a:t>
            </a:r>
          </a:p>
          <a:p>
            <a:r>
              <a:rPr lang="fr-FR" dirty="0" smtClean="0"/>
              <a:t>Intervention : exérèse </a:t>
            </a:r>
          </a:p>
          <a:p>
            <a:r>
              <a:rPr lang="fr-FR" dirty="0" smtClean="0"/>
              <a:t>AL + hypnose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7867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Surplus AL : RAMANANJOELINA Mamy</a:t>
            </a:r>
          </a:p>
          <a:p>
            <a:r>
              <a:rPr lang="fr-FR" dirty="0" smtClean="0"/>
              <a:t>Kyste sébacé sous mandibulaire droit</a:t>
            </a:r>
          </a:p>
          <a:p>
            <a:r>
              <a:rPr lang="fr-FR" dirty="0" smtClean="0"/>
              <a:t>Intervention : exérèse </a:t>
            </a:r>
          </a:p>
          <a:p>
            <a:r>
              <a:rPr lang="fr-FR" dirty="0"/>
              <a:t>AL + hypnose</a:t>
            </a:r>
          </a:p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1349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5435" y="2405959"/>
            <a:ext cx="10515600" cy="1325563"/>
          </a:xfrm>
        </p:spPr>
        <p:txBody>
          <a:bodyPr/>
          <a:lstStyle/>
          <a:p>
            <a:r>
              <a:rPr lang="fr-FR" dirty="0" smtClean="0"/>
              <a:t>Jeudi 13 septembre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997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16 : RAKOTODIARY</a:t>
            </a:r>
          </a:p>
          <a:p>
            <a:r>
              <a:rPr lang="fr-FR" dirty="0" smtClean="0"/>
              <a:t>Reprise de voile</a:t>
            </a:r>
          </a:p>
          <a:p>
            <a:r>
              <a:rPr lang="fr-FR" dirty="0" smtClean="0"/>
              <a:t>Intervention : reprise de </a:t>
            </a:r>
            <a:r>
              <a:rPr lang="fr-FR" dirty="0" err="1" smtClean="0"/>
              <a:t>véloplastie</a:t>
            </a:r>
            <a:r>
              <a:rPr lang="fr-FR" dirty="0" smtClean="0"/>
              <a:t> </a:t>
            </a:r>
          </a:p>
          <a:p>
            <a:r>
              <a:rPr lang="fr-FR" dirty="0" smtClean="0"/>
              <a:t>AG, IOT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6817" y="380007"/>
            <a:ext cx="4534909" cy="6046546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5958" y="380007"/>
            <a:ext cx="3543937" cy="4725250"/>
          </a:xfrm>
        </p:spPr>
      </p:pic>
    </p:spTree>
    <p:extLst>
      <p:ext uri="{BB962C8B-B14F-4D97-AF65-F5344CB8AC3E}">
        <p14:creationId xmlns:p14="http://schemas.microsoft.com/office/powerpoint/2010/main" val="594052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70 : KAMERISON Adriano Romain</a:t>
            </a:r>
          </a:p>
          <a:p>
            <a:r>
              <a:rPr lang="fr-FR" dirty="0" err="1" smtClean="0"/>
              <a:t>Améloblastome</a:t>
            </a:r>
            <a:r>
              <a:rPr lang="fr-FR" dirty="0" smtClean="0"/>
              <a:t> mandibulaire gauche</a:t>
            </a:r>
          </a:p>
          <a:p>
            <a:r>
              <a:rPr lang="fr-FR" dirty="0" smtClean="0"/>
              <a:t>Intervention : exérèse </a:t>
            </a:r>
          </a:p>
          <a:p>
            <a:r>
              <a:rPr lang="fr-FR" dirty="0" smtClean="0"/>
              <a:t>AG, INT</a:t>
            </a:r>
            <a:endParaRPr lang="fr-FR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122" y="206352"/>
            <a:ext cx="2814361" cy="3752482"/>
          </a:xfrm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99" y="206352"/>
            <a:ext cx="2814361" cy="3752482"/>
          </a:xfr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5760" y="206352"/>
            <a:ext cx="2814362" cy="375248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6243" y="4280452"/>
            <a:ext cx="3224696" cy="241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00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51 : RASO </a:t>
            </a:r>
            <a:r>
              <a:rPr lang="fr-FR" dirty="0" err="1" smtClean="0"/>
              <a:t>Dorette</a:t>
            </a:r>
            <a:endParaRPr lang="fr-FR" dirty="0" smtClean="0"/>
          </a:p>
          <a:p>
            <a:r>
              <a:rPr lang="fr-FR" dirty="0" smtClean="0"/>
              <a:t>Kyste jugal droit</a:t>
            </a:r>
          </a:p>
          <a:p>
            <a:r>
              <a:rPr lang="fr-FR" dirty="0" smtClean="0"/>
              <a:t>Intervention : </a:t>
            </a:r>
            <a:r>
              <a:rPr lang="fr-FR" dirty="0" err="1" smtClean="0"/>
              <a:t>exerese</a:t>
            </a:r>
            <a:endParaRPr lang="fr-FR" dirty="0" smtClean="0"/>
          </a:p>
          <a:p>
            <a:r>
              <a:rPr lang="fr-FR" dirty="0" smtClean="0"/>
              <a:t>AG, IOT</a:t>
            </a:r>
            <a:endParaRPr lang="fr-FR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1829" y="282214"/>
            <a:ext cx="3964144" cy="3956870"/>
          </a:xfrm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379" y="282214"/>
            <a:ext cx="3009450" cy="3956870"/>
          </a:xfr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3700" y="1996153"/>
            <a:ext cx="3364396" cy="448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1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88 : MANI Sidonie</a:t>
            </a:r>
          </a:p>
          <a:p>
            <a:r>
              <a:rPr lang="fr-FR" dirty="0" err="1" smtClean="0"/>
              <a:t>Hypersalivation</a:t>
            </a:r>
            <a:r>
              <a:rPr lang="fr-FR" dirty="0" smtClean="0"/>
              <a:t> majeure</a:t>
            </a:r>
          </a:p>
          <a:p>
            <a:r>
              <a:rPr lang="fr-FR" dirty="0" smtClean="0"/>
              <a:t>Intervention : sous-</a:t>
            </a:r>
            <a:r>
              <a:rPr lang="fr-FR" dirty="0" err="1" smtClean="0"/>
              <a:t>mandibulectomie</a:t>
            </a:r>
            <a:r>
              <a:rPr lang="fr-FR" dirty="0" smtClean="0"/>
              <a:t> bilatérale et ligature bilatérale du </a:t>
            </a:r>
            <a:r>
              <a:rPr lang="fr-FR" dirty="0" err="1" smtClean="0"/>
              <a:t>sténon</a:t>
            </a:r>
            <a:endParaRPr lang="fr-FR" dirty="0" smtClean="0"/>
          </a:p>
          <a:p>
            <a:r>
              <a:rPr lang="fr-FR" dirty="0" smtClean="0"/>
              <a:t>AG, IOT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367" y="458979"/>
            <a:ext cx="3680210" cy="2695038"/>
          </a:xfrm>
        </p:spPr>
      </p:pic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130785" y="1145453"/>
            <a:ext cx="2980291" cy="2966972"/>
          </a:xfr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878184" y="838596"/>
            <a:ext cx="5454064" cy="435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47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85 : RASOLO </a:t>
            </a:r>
            <a:r>
              <a:rPr lang="fr-FR" dirty="0" err="1" smtClean="0"/>
              <a:t>Herimiaino</a:t>
            </a:r>
            <a:r>
              <a:rPr lang="fr-FR" dirty="0" smtClean="0"/>
              <a:t> Myriam</a:t>
            </a:r>
          </a:p>
          <a:p>
            <a:r>
              <a:rPr lang="fr-FR" dirty="0" smtClean="0"/>
              <a:t>Fuite vélaire</a:t>
            </a:r>
          </a:p>
          <a:p>
            <a:r>
              <a:rPr lang="fr-FR" dirty="0" smtClean="0"/>
              <a:t>Intervention : </a:t>
            </a:r>
            <a:r>
              <a:rPr lang="fr-FR" dirty="0" err="1" smtClean="0"/>
              <a:t>pharyngoplastie</a:t>
            </a:r>
            <a:endParaRPr lang="fr-FR" dirty="0" smtClean="0"/>
          </a:p>
          <a:p>
            <a:r>
              <a:rPr lang="fr-FR" dirty="0" smtClean="0"/>
              <a:t>AG, IOT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25" y="292725"/>
            <a:ext cx="3358140" cy="4477521"/>
          </a:xfr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8033" y="292725"/>
            <a:ext cx="3358141" cy="447752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739" y="790802"/>
            <a:ext cx="4347414" cy="579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56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2 : RAZAKAMANAMA </a:t>
            </a:r>
            <a:r>
              <a:rPr lang="fr-FR" dirty="0" err="1" smtClean="0"/>
              <a:t>Ludove</a:t>
            </a:r>
            <a:endParaRPr lang="fr-FR" dirty="0" smtClean="0"/>
          </a:p>
          <a:p>
            <a:r>
              <a:rPr lang="fr-FR" dirty="0" smtClean="0"/>
              <a:t>2</a:t>
            </a:r>
            <a:r>
              <a:rPr lang="fr-FR" baseline="30000" dirty="0" smtClean="0"/>
              <a:t>ème</a:t>
            </a:r>
            <a:r>
              <a:rPr lang="fr-FR" dirty="0" smtClean="0"/>
              <a:t> temps FP2</a:t>
            </a:r>
          </a:p>
          <a:p>
            <a:r>
              <a:rPr lang="fr-FR" dirty="0" smtClean="0"/>
              <a:t>Intervention : </a:t>
            </a:r>
            <a:r>
              <a:rPr lang="fr-FR" dirty="0" err="1" smtClean="0"/>
              <a:t>vélopalatosplastie</a:t>
            </a:r>
            <a:endParaRPr lang="fr-FR" dirty="0" smtClean="0"/>
          </a:p>
          <a:p>
            <a:r>
              <a:rPr lang="fr-FR" dirty="0" smtClean="0"/>
              <a:t>AG, IOT</a:t>
            </a:r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652" y="198781"/>
            <a:ext cx="4853005" cy="647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36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5116932"/>
            <a:ext cx="9144000" cy="1752600"/>
          </a:xfrm>
        </p:spPr>
        <p:txBody>
          <a:bodyPr>
            <a:normAutofit/>
          </a:bodyPr>
          <a:lstStyle/>
          <a:p>
            <a:pPr algn="l"/>
            <a:r>
              <a:rPr lang="fr-FR" sz="2000" dirty="0"/>
              <a:t>101 : </a:t>
            </a:r>
            <a:r>
              <a:rPr lang="fr-FR" sz="2000" dirty="0" err="1"/>
              <a:t>Tolosarahary</a:t>
            </a:r>
            <a:r>
              <a:rPr lang="fr-FR" sz="2000" dirty="0"/>
              <a:t> </a:t>
            </a:r>
            <a:r>
              <a:rPr lang="fr-FR" sz="2000" dirty="0" err="1"/>
              <a:t>Hasuim</a:t>
            </a:r>
            <a:endParaRPr lang="fr-FR" sz="2000" dirty="0"/>
          </a:p>
          <a:p>
            <a:pPr algn="l"/>
            <a:r>
              <a:rPr lang="fr-FR" sz="2000" dirty="0"/>
              <a:t>FP1 FP2 G AG IOT</a:t>
            </a:r>
          </a:p>
          <a:p>
            <a:pPr algn="l"/>
            <a:r>
              <a:rPr lang="fr-FR" sz="2000" dirty="0"/>
              <a:t>1-Veloplastie </a:t>
            </a:r>
            <a:r>
              <a:rPr lang="fr-FR" sz="2000" dirty="0" err="1"/>
              <a:t>intravellaire</a:t>
            </a:r>
            <a:endParaRPr lang="fr-FR" sz="2000" dirty="0"/>
          </a:p>
          <a:p>
            <a:pPr algn="l"/>
            <a:r>
              <a:rPr lang="fr-FR" sz="2000" dirty="0"/>
              <a:t>2-Cheiloplastie selon </a:t>
            </a:r>
            <a:r>
              <a:rPr lang="fr-FR" sz="2000" dirty="0" err="1"/>
              <a:t>Millard</a:t>
            </a:r>
            <a:endParaRPr lang="fr-FR" sz="2000" dirty="0"/>
          </a:p>
        </p:txBody>
      </p:sp>
      <p:pic>
        <p:nvPicPr>
          <p:cNvPr id="4" name="Image 3" descr="IMG_975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2750" y="191164"/>
            <a:ext cx="4193669" cy="4996413"/>
          </a:xfrm>
          <a:prstGeom prst="rect">
            <a:avLst/>
          </a:prstGeom>
        </p:spPr>
      </p:pic>
      <p:pic>
        <p:nvPicPr>
          <p:cNvPr id="5" name="Image 4" descr="IMG_061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6363" y="505218"/>
            <a:ext cx="4147222" cy="537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6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99903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57: NOMENIAVO </a:t>
            </a:r>
            <a:r>
              <a:rPr lang="fr-FR" dirty="0" err="1" smtClean="0"/>
              <a:t>Lalatiana</a:t>
            </a:r>
            <a:endParaRPr lang="fr-FR" dirty="0" smtClean="0"/>
          </a:p>
          <a:p>
            <a:r>
              <a:rPr lang="fr-FR" dirty="0" smtClean="0"/>
              <a:t>FP1 partielle droite</a:t>
            </a:r>
          </a:p>
          <a:p>
            <a:r>
              <a:rPr lang="fr-FR" dirty="0" smtClean="0"/>
              <a:t>Intervention : </a:t>
            </a:r>
            <a:r>
              <a:rPr lang="fr-FR" dirty="0" err="1" smtClean="0"/>
              <a:t>chéïloplastie</a:t>
            </a:r>
            <a:r>
              <a:rPr lang="fr-FR" dirty="0" smtClean="0"/>
              <a:t> droite</a:t>
            </a:r>
          </a:p>
          <a:p>
            <a:r>
              <a:rPr lang="fr-FR" dirty="0" smtClean="0"/>
              <a:t>AG, IOT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931" y="342779"/>
            <a:ext cx="3889112" cy="3871413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504" y="961578"/>
            <a:ext cx="3445565" cy="459408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4887" y="2604591"/>
            <a:ext cx="3443859" cy="399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48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5068091"/>
            <a:ext cx="9144000" cy="1752600"/>
          </a:xfrm>
        </p:spPr>
        <p:txBody>
          <a:bodyPr>
            <a:normAutofit/>
          </a:bodyPr>
          <a:lstStyle/>
          <a:p>
            <a:pPr algn="l"/>
            <a:r>
              <a:rPr lang="fr-FR" sz="2000" dirty="0"/>
              <a:t>1: </a:t>
            </a:r>
            <a:r>
              <a:rPr lang="fr-FR" sz="2000" dirty="0" err="1"/>
              <a:t>Rotsifitiavama</a:t>
            </a:r>
            <a:r>
              <a:rPr lang="fr-FR" sz="2000" dirty="0"/>
              <a:t> </a:t>
            </a:r>
            <a:r>
              <a:rPr lang="fr-FR" sz="2000" dirty="0" err="1"/>
              <a:t>Lydica</a:t>
            </a:r>
            <a:endParaRPr lang="fr-FR" sz="2000" dirty="0"/>
          </a:p>
          <a:p>
            <a:pPr algn="l"/>
            <a:r>
              <a:rPr lang="fr-FR" sz="2000" dirty="0"/>
              <a:t>FP1 FP2 </a:t>
            </a:r>
            <a:r>
              <a:rPr lang="fr-FR" sz="2000" dirty="0" err="1"/>
              <a:t>dte</a:t>
            </a:r>
            <a:r>
              <a:rPr lang="fr-FR" sz="2000" dirty="0"/>
              <a:t> AG IOT</a:t>
            </a:r>
          </a:p>
          <a:p>
            <a:pPr algn="l"/>
            <a:r>
              <a:rPr lang="fr-FR" sz="2000" dirty="0"/>
              <a:t>1- </a:t>
            </a:r>
            <a:r>
              <a:rPr lang="fr-FR" sz="2000" dirty="0" err="1"/>
              <a:t>veloplastie</a:t>
            </a:r>
            <a:r>
              <a:rPr lang="fr-FR" sz="2000" dirty="0"/>
              <a:t> </a:t>
            </a:r>
            <a:r>
              <a:rPr lang="fr-FR" sz="2000" dirty="0" err="1"/>
              <a:t>intravelaire</a:t>
            </a:r>
            <a:endParaRPr lang="fr-FR" sz="2000" dirty="0"/>
          </a:p>
          <a:p>
            <a:pPr algn="l"/>
            <a:r>
              <a:rPr lang="fr-FR" sz="2000" dirty="0"/>
              <a:t>2- </a:t>
            </a:r>
            <a:r>
              <a:rPr lang="fr-FR" sz="2000" dirty="0" err="1"/>
              <a:t>Cheiloplastie</a:t>
            </a:r>
            <a:r>
              <a:rPr lang="fr-FR" sz="2000" dirty="0"/>
              <a:t> selon </a:t>
            </a:r>
            <a:r>
              <a:rPr lang="fr-FR" sz="2000" dirty="0" err="1"/>
              <a:t>Millard</a:t>
            </a:r>
            <a:endParaRPr lang="fr-FR" sz="2000" dirty="0"/>
          </a:p>
        </p:txBody>
      </p:sp>
      <p:pic>
        <p:nvPicPr>
          <p:cNvPr id="4" name="Image 3" descr="IMG_074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0628" y="808383"/>
            <a:ext cx="5022694" cy="580049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9443" y="429093"/>
            <a:ext cx="3479248" cy="463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35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5302570"/>
            <a:ext cx="9144000" cy="1752600"/>
          </a:xfrm>
        </p:spPr>
        <p:txBody>
          <a:bodyPr>
            <a:normAutofit/>
          </a:bodyPr>
          <a:lstStyle/>
          <a:p>
            <a:pPr algn="l"/>
            <a:r>
              <a:rPr lang="fr-FR" sz="2000" dirty="0"/>
              <a:t>102 : </a:t>
            </a:r>
            <a:r>
              <a:rPr lang="fr-FR" sz="2000" dirty="0" err="1"/>
              <a:t>Amdomiaima</a:t>
            </a:r>
            <a:r>
              <a:rPr lang="fr-FR" sz="2000" dirty="0"/>
              <a:t> </a:t>
            </a:r>
            <a:r>
              <a:rPr lang="fr-FR" sz="2000" dirty="0" err="1"/>
              <a:t>Majozo</a:t>
            </a:r>
            <a:endParaRPr lang="fr-FR" sz="2000" dirty="0"/>
          </a:p>
          <a:p>
            <a:pPr algn="l"/>
            <a:r>
              <a:rPr lang="fr-FR" sz="2000" dirty="0"/>
              <a:t>Tumeur cervico faciale apriori lymphangiome </a:t>
            </a:r>
            <a:r>
              <a:rPr lang="fr-FR" sz="2000" dirty="0" err="1"/>
              <a:t>polykystique</a:t>
            </a:r>
            <a:endParaRPr lang="fr-FR" sz="2000" dirty="0"/>
          </a:p>
          <a:p>
            <a:pPr algn="l"/>
            <a:r>
              <a:rPr lang="fr-FR" sz="2000" dirty="0"/>
              <a:t>Sous </a:t>
            </a:r>
            <a:r>
              <a:rPr lang="fr-FR" sz="2000" dirty="0" err="1"/>
              <a:t>maxilllectomie</a:t>
            </a:r>
            <a:r>
              <a:rPr lang="fr-FR" sz="2000" dirty="0"/>
              <a:t> </a:t>
            </a:r>
            <a:r>
              <a:rPr lang="fr-FR" sz="2000" dirty="0" smtClean="0"/>
              <a:t>associée</a:t>
            </a:r>
          </a:p>
          <a:p>
            <a:pPr algn="l"/>
            <a:r>
              <a:rPr lang="fr-FR" sz="2000" dirty="0" smtClean="0"/>
              <a:t>AG, IOT</a:t>
            </a:r>
            <a:endParaRPr lang="fr-FR" sz="2000" dirty="0"/>
          </a:p>
        </p:txBody>
      </p:sp>
      <p:pic>
        <p:nvPicPr>
          <p:cNvPr id="4" name="Image 3" descr="IMG_976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6898" y="57663"/>
            <a:ext cx="3850772" cy="483066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005483" y="803460"/>
            <a:ext cx="5446668" cy="431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12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14: RANDR Jean René</a:t>
            </a:r>
          </a:p>
          <a:p>
            <a:r>
              <a:rPr lang="fr-FR" dirty="0" smtClean="0"/>
              <a:t>Kyste sébacé </a:t>
            </a:r>
            <a:r>
              <a:rPr lang="fr-FR" dirty="0" err="1" smtClean="0"/>
              <a:t>canthal</a:t>
            </a:r>
            <a:r>
              <a:rPr lang="fr-FR" dirty="0" smtClean="0"/>
              <a:t> gauche</a:t>
            </a:r>
          </a:p>
          <a:p>
            <a:r>
              <a:rPr lang="fr-FR" dirty="0" smtClean="0"/>
              <a:t>Intervention : exérèse</a:t>
            </a:r>
          </a:p>
          <a:p>
            <a:r>
              <a:rPr lang="fr-FR" dirty="0"/>
              <a:t>AL+ hypnose</a:t>
            </a:r>
          </a:p>
          <a:p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4468" y="234937"/>
            <a:ext cx="3742900" cy="4990535"/>
          </a:xfrm>
        </p:spPr>
      </p:pic>
    </p:spTree>
    <p:extLst>
      <p:ext uri="{BB962C8B-B14F-4D97-AF65-F5344CB8AC3E}">
        <p14:creationId xmlns:p14="http://schemas.microsoft.com/office/powerpoint/2010/main" val="1615614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17: RANDRI Patrice</a:t>
            </a:r>
          </a:p>
          <a:p>
            <a:r>
              <a:rPr lang="fr-FR" dirty="0" smtClean="0"/>
              <a:t>Cicatrice chéloïde jugale gauche</a:t>
            </a:r>
          </a:p>
          <a:p>
            <a:r>
              <a:rPr lang="fr-FR" dirty="0" smtClean="0"/>
              <a:t>Intervention : exérèse</a:t>
            </a:r>
          </a:p>
          <a:p>
            <a:r>
              <a:rPr lang="fr-FR" dirty="0"/>
              <a:t>AL + hypnose</a:t>
            </a:r>
          </a:p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500" y="471797"/>
            <a:ext cx="4437900" cy="5917201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492" y="212036"/>
            <a:ext cx="3846540" cy="5128720"/>
          </a:xfrm>
        </p:spPr>
      </p:pic>
    </p:spTree>
    <p:extLst>
      <p:ext uri="{BB962C8B-B14F-4D97-AF65-F5344CB8AC3E}">
        <p14:creationId xmlns:p14="http://schemas.microsoft.com/office/powerpoint/2010/main" val="44333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22: RAZAFIN Emilienne</a:t>
            </a:r>
          </a:p>
          <a:p>
            <a:r>
              <a:rPr lang="fr-FR" dirty="0" smtClean="0"/>
              <a:t>Loupes multiples du cuir chevelu</a:t>
            </a:r>
          </a:p>
          <a:p>
            <a:r>
              <a:rPr lang="fr-FR" dirty="0" smtClean="0"/>
              <a:t>Intervention : exérèse</a:t>
            </a:r>
          </a:p>
          <a:p>
            <a:r>
              <a:rPr lang="fr-FR" dirty="0"/>
              <a:t>AL + hypnose</a:t>
            </a:r>
          </a:p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433" y="1280385"/>
            <a:ext cx="2957673" cy="3943565"/>
          </a:xfr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7347" y="1280386"/>
            <a:ext cx="2971791" cy="3962388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880064" y="366077"/>
            <a:ext cx="3918132" cy="4281679"/>
          </a:xfrm>
        </p:spPr>
      </p:pic>
    </p:spTree>
    <p:extLst>
      <p:ext uri="{BB962C8B-B14F-4D97-AF65-F5344CB8AC3E}">
        <p14:creationId xmlns:p14="http://schemas.microsoft.com/office/powerpoint/2010/main" val="1737341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25: RAV Laurette</a:t>
            </a:r>
          </a:p>
          <a:p>
            <a:r>
              <a:rPr lang="fr-FR" dirty="0" smtClean="0"/>
              <a:t>Loupes multiples du cuir chevelu</a:t>
            </a:r>
          </a:p>
          <a:p>
            <a:r>
              <a:rPr lang="fr-FR" dirty="0" smtClean="0"/>
              <a:t>Intervention : exérèse</a:t>
            </a:r>
          </a:p>
          <a:p>
            <a:r>
              <a:rPr lang="fr-FR" dirty="0"/>
              <a:t>AL + hypnose</a:t>
            </a:r>
          </a:p>
          <a:p>
            <a:endParaRPr lang="fr-FR" dirty="0"/>
          </a:p>
        </p:txBody>
      </p:sp>
      <p:sp>
        <p:nvSpPr>
          <p:cNvPr id="10" name="Espace réservé du contenu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5944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31: RALINOMB </a:t>
            </a:r>
            <a:r>
              <a:rPr lang="fr-FR" dirty="0" err="1" smtClean="0"/>
              <a:t>samieline</a:t>
            </a:r>
            <a:r>
              <a:rPr lang="fr-FR" dirty="0" smtClean="0"/>
              <a:t> </a:t>
            </a:r>
          </a:p>
          <a:p>
            <a:r>
              <a:rPr lang="fr-FR" dirty="0" smtClean="0"/>
              <a:t>Loupe du cuir chevelu + lipome de l’avant bras droit</a:t>
            </a:r>
          </a:p>
          <a:p>
            <a:r>
              <a:rPr lang="fr-FR" dirty="0" smtClean="0"/>
              <a:t>Intervention : exérèse</a:t>
            </a:r>
          </a:p>
          <a:p>
            <a:r>
              <a:rPr lang="fr-FR" dirty="0"/>
              <a:t>AL + hypnose</a:t>
            </a:r>
          </a:p>
          <a:p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3254" y="534873"/>
            <a:ext cx="4239117" cy="5652157"/>
          </a:xfrm>
        </p:spPr>
      </p:pic>
      <p:pic>
        <p:nvPicPr>
          <p:cNvPr id="4" name="Espace réservé du contenu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403" y="1017849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54535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19: </a:t>
            </a:r>
          </a:p>
          <a:p>
            <a:r>
              <a:rPr lang="fr-FR" dirty="0" smtClean="0"/>
              <a:t>Kyste de la queue du sourcil gauche</a:t>
            </a:r>
          </a:p>
          <a:p>
            <a:r>
              <a:rPr lang="fr-FR" dirty="0" smtClean="0"/>
              <a:t>Intervention : exérèse</a:t>
            </a:r>
          </a:p>
          <a:p>
            <a:r>
              <a:rPr lang="fr-FR" dirty="0"/>
              <a:t>AL + hypnose</a:t>
            </a:r>
          </a:p>
          <a:p>
            <a:endParaRPr lang="fr-FR" dirty="0"/>
          </a:p>
        </p:txBody>
      </p:sp>
      <p:sp>
        <p:nvSpPr>
          <p:cNvPr id="10" name="Espace réservé du contenu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192" y="383453"/>
            <a:ext cx="3564834" cy="4753112"/>
          </a:xfrm>
        </p:spPr>
      </p:pic>
    </p:spTree>
    <p:extLst>
      <p:ext uri="{BB962C8B-B14F-4D97-AF65-F5344CB8AC3E}">
        <p14:creationId xmlns:p14="http://schemas.microsoft.com/office/powerpoint/2010/main" val="1462150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40075" y="2530689"/>
            <a:ext cx="10515600" cy="1325563"/>
          </a:xfrm>
        </p:spPr>
        <p:txBody>
          <a:bodyPr/>
          <a:lstStyle/>
          <a:p>
            <a:r>
              <a:rPr lang="fr-FR" dirty="0" smtClean="0"/>
              <a:t>Vendredi 14 septembre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9175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6: RAZA </a:t>
            </a:r>
            <a:r>
              <a:rPr lang="fr-FR" dirty="0" err="1" smtClean="0"/>
              <a:t>Isiantsoa</a:t>
            </a:r>
            <a:endParaRPr lang="fr-FR" dirty="0" smtClean="0"/>
          </a:p>
          <a:p>
            <a:r>
              <a:rPr lang="fr-FR" dirty="0" smtClean="0"/>
              <a:t>FP1P2 totale bilatérale</a:t>
            </a:r>
          </a:p>
          <a:p>
            <a:r>
              <a:rPr lang="fr-FR" dirty="0" smtClean="0"/>
              <a:t>Intervention : </a:t>
            </a:r>
            <a:r>
              <a:rPr lang="fr-FR" dirty="0" err="1" smtClean="0"/>
              <a:t>Vélopalatoplastie</a:t>
            </a:r>
            <a:r>
              <a:rPr lang="fr-FR" dirty="0" smtClean="0"/>
              <a:t> + </a:t>
            </a:r>
            <a:r>
              <a:rPr lang="fr-FR" dirty="0" err="1" smtClean="0"/>
              <a:t>chéïloplastie</a:t>
            </a:r>
            <a:r>
              <a:rPr lang="fr-FR" dirty="0" smtClean="0"/>
              <a:t> bilatérale</a:t>
            </a:r>
          </a:p>
          <a:p>
            <a:r>
              <a:rPr lang="fr-FR" dirty="0" smtClean="0"/>
              <a:t>AG, IOT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0371" y="576897"/>
            <a:ext cx="4572000" cy="5808204"/>
          </a:xfrm>
        </p:spPr>
      </p:pic>
      <p:pic>
        <p:nvPicPr>
          <p:cNvPr id="8" name="Espace réservé du contenu 7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525" y="331304"/>
            <a:ext cx="5095145" cy="4518992"/>
          </a:xfrm>
        </p:spPr>
      </p:pic>
    </p:spTree>
    <p:extLst>
      <p:ext uri="{BB962C8B-B14F-4D97-AF65-F5344CB8AC3E}">
        <p14:creationId xmlns:p14="http://schemas.microsoft.com/office/powerpoint/2010/main" val="278140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38200" y="5551878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21: RANJARASOATOLOJANAKARI </a:t>
            </a:r>
            <a:r>
              <a:rPr lang="fr-FR" dirty="0" err="1" smtClean="0"/>
              <a:t>Tsiarikristie</a:t>
            </a:r>
            <a:endParaRPr lang="fr-FR" dirty="0" smtClean="0"/>
          </a:p>
          <a:p>
            <a:r>
              <a:rPr lang="fr-FR" dirty="0" smtClean="0"/>
              <a:t>FP1 partielle gauche</a:t>
            </a:r>
          </a:p>
          <a:p>
            <a:r>
              <a:rPr lang="fr-FR" dirty="0" smtClean="0"/>
              <a:t>Intervention : </a:t>
            </a:r>
            <a:r>
              <a:rPr lang="fr-FR" dirty="0" err="1" smtClean="0"/>
              <a:t>chéïloplastie</a:t>
            </a:r>
            <a:r>
              <a:rPr lang="fr-FR" dirty="0" smtClean="0"/>
              <a:t> gauche</a:t>
            </a:r>
          </a:p>
          <a:p>
            <a:r>
              <a:rPr lang="fr-FR" dirty="0" smtClean="0"/>
              <a:t>AG, IOT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594" y="304283"/>
            <a:ext cx="3230605" cy="4307474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850" y="791884"/>
            <a:ext cx="3332044" cy="444272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979" y="569995"/>
            <a:ext cx="4390723" cy="585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84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20: RANDRIANARIMALALA </a:t>
            </a:r>
            <a:r>
              <a:rPr lang="fr-FR" dirty="0" err="1" smtClean="0"/>
              <a:t>Isitovina</a:t>
            </a:r>
            <a:endParaRPr lang="fr-FR" dirty="0" smtClean="0"/>
          </a:p>
          <a:p>
            <a:r>
              <a:rPr lang="fr-FR" dirty="0" smtClean="0"/>
              <a:t>FP1P2 totale bilatérale</a:t>
            </a:r>
          </a:p>
          <a:p>
            <a:r>
              <a:rPr lang="fr-FR" dirty="0" smtClean="0"/>
              <a:t>Intervention : </a:t>
            </a:r>
            <a:r>
              <a:rPr lang="fr-FR" dirty="0" err="1" smtClean="0"/>
              <a:t>Vélopalatoplastie</a:t>
            </a:r>
            <a:r>
              <a:rPr lang="fr-FR" dirty="0" smtClean="0"/>
              <a:t> + </a:t>
            </a:r>
            <a:r>
              <a:rPr lang="fr-FR" dirty="0" err="1" smtClean="0"/>
              <a:t>chéïloplastie</a:t>
            </a:r>
            <a:r>
              <a:rPr lang="fr-FR" dirty="0" smtClean="0"/>
              <a:t> bilatérale</a:t>
            </a:r>
          </a:p>
          <a:p>
            <a:r>
              <a:rPr lang="fr-FR" dirty="0" smtClean="0"/>
              <a:t>AG, IOT</a:t>
            </a:r>
            <a:endParaRPr lang="fr-FR" dirty="0"/>
          </a:p>
        </p:txBody>
      </p:sp>
      <p:sp>
        <p:nvSpPr>
          <p:cNvPr id="10" name="Espace réservé du contenu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314" y="610194"/>
            <a:ext cx="4883993" cy="4408813"/>
          </a:xfrm>
        </p:spPr>
      </p:pic>
    </p:spTree>
    <p:extLst>
      <p:ext uri="{BB962C8B-B14F-4D97-AF65-F5344CB8AC3E}">
        <p14:creationId xmlns:p14="http://schemas.microsoft.com/office/powerpoint/2010/main" val="1260716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28: RAHA </a:t>
            </a:r>
            <a:r>
              <a:rPr lang="fr-FR" dirty="0" err="1" smtClean="0"/>
              <a:t>MariLucie</a:t>
            </a:r>
            <a:endParaRPr lang="fr-FR" dirty="0" smtClean="0"/>
          </a:p>
          <a:p>
            <a:r>
              <a:rPr lang="fr-FR" dirty="0" smtClean="0"/>
              <a:t>Fistule palatine et fuite vélaire</a:t>
            </a:r>
          </a:p>
          <a:p>
            <a:r>
              <a:rPr lang="fr-FR" dirty="0" smtClean="0"/>
              <a:t>Intervention : Fermeture fistule palatine et </a:t>
            </a:r>
            <a:r>
              <a:rPr lang="fr-FR" dirty="0" err="1" smtClean="0"/>
              <a:t>pharyngoplastie</a:t>
            </a:r>
            <a:endParaRPr lang="fr-FR" dirty="0" smtClean="0"/>
          </a:p>
          <a:p>
            <a:r>
              <a:rPr lang="fr-FR" dirty="0" smtClean="0"/>
              <a:t>AG, IOT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9229" y="193179"/>
            <a:ext cx="3336235" cy="4448314"/>
          </a:xfrm>
        </p:spPr>
      </p:pic>
      <p:pic>
        <p:nvPicPr>
          <p:cNvPr id="4" name="Espace réservé du contenu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104" y="193179"/>
            <a:ext cx="3336235" cy="4448314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1760" y="193179"/>
            <a:ext cx="4795631" cy="639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7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72: RANAIVO</a:t>
            </a:r>
          </a:p>
          <a:p>
            <a:r>
              <a:rPr lang="fr-FR" dirty="0" err="1" smtClean="0"/>
              <a:t>Améloblastome</a:t>
            </a:r>
            <a:r>
              <a:rPr lang="fr-FR" dirty="0" smtClean="0"/>
              <a:t> secteur III</a:t>
            </a:r>
          </a:p>
          <a:p>
            <a:r>
              <a:rPr lang="fr-FR" dirty="0" smtClean="0"/>
              <a:t>Intervention : Exérèse</a:t>
            </a:r>
          </a:p>
          <a:p>
            <a:r>
              <a:rPr lang="fr-FR" dirty="0" smtClean="0"/>
              <a:t>AG, INT</a:t>
            </a:r>
            <a:endParaRPr lang="fr-FR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237" y="359723"/>
            <a:ext cx="3651363" cy="4868485"/>
          </a:xfrm>
        </p:spPr>
      </p:pic>
      <p:pic>
        <p:nvPicPr>
          <p:cNvPr id="4" name="Espace réservé du contenu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8610" y="359723"/>
            <a:ext cx="4735568" cy="6314092"/>
          </a:xfrm>
        </p:spPr>
      </p:pic>
    </p:spTree>
    <p:extLst>
      <p:ext uri="{BB962C8B-B14F-4D97-AF65-F5344CB8AC3E}">
        <p14:creationId xmlns:p14="http://schemas.microsoft.com/office/powerpoint/2010/main" val="53498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117: RAH </a:t>
            </a:r>
            <a:r>
              <a:rPr lang="fr-FR" dirty="0" err="1" smtClean="0"/>
              <a:t>Sahanidra</a:t>
            </a:r>
            <a:endParaRPr lang="fr-FR" dirty="0" smtClean="0"/>
          </a:p>
          <a:p>
            <a:r>
              <a:rPr lang="fr-FR" dirty="0" smtClean="0"/>
              <a:t>FP1P2 gauche totale</a:t>
            </a:r>
          </a:p>
          <a:p>
            <a:r>
              <a:rPr lang="fr-FR" dirty="0" smtClean="0"/>
              <a:t>ATCD : </a:t>
            </a:r>
            <a:r>
              <a:rPr lang="fr-FR" dirty="0" err="1" smtClean="0"/>
              <a:t>Chéïloplastie</a:t>
            </a:r>
            <a:r>
              <a:rPr lang="fr-FR" dirty="0" smtClean="0"/>
              <a:t> gauche simple</a:t>
            </a:r>
          </a:p>
          <a:p>
            <a:r>
              <a:rPr lang="fr-FR" dirty="0" smtClean="0"/>
              <a:t>Intervention : </a:t>
            </a:r>
            <a:r>
              <a:rPr lang="fr-FR" dirty="0" err="1" smtClean="0"/>
              <a:t>vélopalatoplastie</a:t>
            </a:r>
            <a:endParaRPr lang="fr-FR" dirty="0" smtClean="0"/>
          </a:p>
          <a:p>
            <a:r>
              <a:rPr lang="fr-FR" dirty="0" smtClean="0"/>
              <a:t>AG, IOT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5399" y="465753"/>
            <a:ext cx="3497128" cy="4662838"/>
          </a:xfrm>
        </p:spPr>
      </p:pic>
      <p:pic>
        <p:nvPicPr>
          <p:cNvPr id="4" name="Espace réservé du contenu 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870" y="465753"/>
            <a:ext cx="5006618" cy="4662838"/>
          </a:xfrm>
        </p:spPr>
      </p:pic>
    </p:spTree>
    <p:extLst>
      <p:ext uri="{BB962C8B-B14F-4D97-AF65-F5344CB8AC3E}">
        <p14:creationId xmlns:p14="http://schemas.microsoft.com/office/powerpoint/2010/main" val="413110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5984" y="5131403"/>
            <a:ext cx="8456216" cy="1752600"/>
          </a:xfrm>
        </p:spPr>
        <p:txBody>
          <a:bodyPr>
            <a:normAutofit/>
          </a:bodyPr>
          <a:lstStyle/>
          <a:p>
            <a:pPr algn="l"/>
            <a:r>
              <a:rPr lang="fr-FR" sz="2000" dirty="0"/>
              <a:t>9: </a:t>
            </a:r>
            <a:r>
              <a:rPr lang="fr-FR" sz="2000" dirty="0" err="1"/>
              <a:t>Nas</a:t>
            </a:r>
            <a:r>
              <a:rPr lang="fr-FR" sz="2000" dirty="0"/>
              <a:t> </a:t>
            </a:r>
            <a:r>
              <a:rPr lang="fr-FR" sz="2000" dirty="0" err="1"/>
              <a:t>Italiana</a:t>
            </a:r>
            <a:endParaRPr lang="fr-FR" sz="2000" dirty="0"/>
          </a:p>
          <a:p>
            <a:pPr algn="l"/>
            <a:r>
              <a:rPr lang="fr-FR" sz="2000" dirty="0"/>
              <a:t>FP1P2sousmuqueuse </a:t>
            </a:r>
            <a:r>
              <a:rPr lang="fr-FR" sz="2000" dirty="0" err="1"/>
              <a:t>bilat</a:t>
            </a:r>
            <a:r>
              <a:rPr lang="fr-FR" sz="2000" dirty="0"/>
              <a:t> AG IOT</a:t>
            </a:r>
          </a:p>
          <a:p>
            <a:pPr algn="l"/>
            <a:r>
              <a:rPr lang="fr-FR" sz="2000" dirty="0" err="1"/>
              <a:t>Cheiloplastie</a:t>
            </a:r>
            <a:r>
              <a:rPr lang="fr-FR" sz="2000" dirty="0"/>
              <a:t> selon </a:t>
            </a:r>
            <a:r>
              <a:rPr lang="fr-FR" sz="2000" dirty="0" err="1"/>
              <a:t>Millard</a:t>
            </a:r>
            <a:r>
              <a:rPr lang="fr-FR" sz="2000" dirty="0"/>
              <a:t>. </a:t>
            </a:r>
          </a:p>
        </p:txBody>
      </p:sp>
      <p:pic>
        <p:nvPicPr>
          <p:cNvPr id="4" name="Image 3" descr="IMG_066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348390" y="1016667"/>
            <a:ext cx="6180080" cy="488256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9342" y="145774"/>
            <a:ext cx="3642692" cy="485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63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5598367"/>
            <a:ext cx="8805644" cy="1259633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fr-FR" sz="2900" dirty="0"/>
              <a:t>116 RAS </a:t>
            </a:r>
            <a:r>
              <a:rPr lang="fr-FR" sz="2900" dirty="0" err="1"/>
              <a:t>Berthine</a:t>
            </a:r>
            <a:endParaRPr lang="fr-FR" sz="2900" dirty="0"/>
          </a:p>
          <a:p>
            <a:pPr algn="l"/>
            <a:r>
              <a:rPr lang="fr-FR" sz="2900" dirty="0" err="1"/>
              <a:t>Sequelle</a:t>
            </a:r>
            <a:r>
              <a:rPr lang="fr-FR" sz="2900" dirty="0"/>
              <a:t> de brulure cervico faciale AG IOT</a:t>
            </a:r>
          </a:p>
          <a:p>
            <a:pPr algn="l"/>
            <a:r>
              <a:rPr lang="fr-FR" sz="2900" dirty="0" err="1"/>
              <a:t>debridement</a:t>
            </a:r>
            <a:r>
              <a:rPr lang="fr-FR" sz="2900" dirty="0"/>
              <a:t> </a:t>
            </a:r>
            <a:r>
              <a:rPr lang="fr-FR" sz="2900" dirty="0" err="1"/>
              <a:t>paupiere</a:t>
            </a:r>
            <a:r>
              <a:rPr lang="fr-FR" sz="2900" dirty="0"/>
              <a:t> sup g, </a:t>
            </a:r>
            <a:r>
              <a:rPr lang="fr-FR" sz="2900" dirty="0" err="1"/>
              <a:t>philtrum</a:t>
            </a:r>
            <a:r>
              <a:rPr lang="fr-FR" sz="2900" dirty="0"/>
              <a:t>, </a:t>
            </a:r>
            <a:r>
              <a:rPr lang="fr-FR" sz="2900" dirty="0" err="1"/>
              <a:t>levre</a:t>
            </a:r>
            <a:r>
              <a:rPr lang="fr-FR" sz="2900" dirty="0"/>
              <a:t> </a:t>
            </a:r>
            <a:r>
              <a:rPr lang="fr-FR" sz="2900" dirty="0" err="1"/>
              <a:t>ing</a:t>
            </a:r>
            <a:r>
              <a:rPr lang="fr-FR" sz="2900" dirty="0"/>
              <a:t> </a:t>
            </a:r>
            <a:r>
              <a:rPr lang="fr-FR" sz="2900" dirty="0" err="1"/>
              <a:t>dtre</a:t>
            </a:r>
            <a:r>
              <a:rPr lang="fr-FR" sz="2900" dirty="0"/>
              <a:t>, cervical droit</a:t>
            </a:r>
          </a:p>
          <a:p>
            <a:pPr algn="l"/>
            <a:r>
              <a:rPr lang="fr-FR" sz="2900" dirty="0" err="1"/>
              <a:t>Plvt</a:t>
            </a:r>
            <a:r>
              <a:rPr lang="fr-FR" sz="2900" dirty="0"/>
              <a:t> greffe </a:t>
            </a:r>
            <a:r>
              <a:rPr lang="fr-FR" sz="2900" dirty="0" err="1"/>
              <a:t>cut</a:t>
            </a:r>
            <a:r>
              <a:rPr lang="fr-FR" sz="2900" dirty="0"/>
              <a:t> peau totale abdominale</a:t>
            </a:r>
          </a:p>
          <a:p>
            <a:endParaRPr lang="fr-FR" dirty="0"/>
          </a:p>
        </p:txBody>
      </p:sp>
      <p:pic>
        <p:nvPicPr>
          <p:cNvPr id="4" name="Image 3" descr="IMG_982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7108" y="1"/>
            <a:ext cx="2935912" cy="3992091"/>
          </a:xfrm>
          <a:prstGeom prst="rect">
            <a:avLst/>
          </a:prstGeom>
        </p:spPr>
      </p:pic>
      <p:pic>
        <p:nvPicPr>
          <p:cNvPr id="5" name="Image 4" descr="IMG_983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6683" y="3518524"/>
            <a:ext cx="1911758" cy="2389547"/>
          </a:xfrm>
          <a:prstGeom prst="rect">
            <a:avLst/>
          </a:prstGeom>
        </p:spPr>
      </p:pic>
      <p:pic>
        <p:nvPicPr>
          <p:cNvPr id="6" name="Image 5" descr="IMG_0583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098441" y="117964"/>
            <a:ext cx="3250106" cy="421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22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5507655"/>
            <a:ext cx="9144000" cy="1752600"/>
          </a:xfrm>
        </p:spPr>
        <p:txBody>
          <a:bodyPr>
            <a:normAutofit/>
          </a:bodyPr>
          <a:lstStyle/>
          <a:p>
            <a:pPr algn="l"/>
            <a:r>
              <a:rPr lang="fr-FR" sz="2000" dirty="0"/>
              <a:t>38 : </a:t>
            </a:r>
            <a:r>
              <a:rPr lang="fr-FR" sz="2000" dirty="0" err="1"/>
              <a:t>T</a:t>
            </a:r>
            <a:r>
              <a:rPr lang="fr-FR" sz="2000" dirty="0"/>
              <a:t>. </a:t>
            </a:r>
            <a:r>
              <a:rPr lang="fr-FR" sz="2000" dirty="0" err="1"/>
              <a:t>Nekeama</a:t>
            </a:r>
            <a:endParaRPr lang="fr-FR" sz="2000" dirty="0"/>
          </a:p>
          <a:p>
            <a:pPr algn="l"/>
            <a:r>
              <a:rPr lang="fr-FR" sz="2000" dirty="0" err="1"/>
              <a:t>sequelle</a:t>
            </a:r>
            <a:r>
              <a:rPr lang="fr-FR" sz="2000" dirty="0"/>
              <a:t> fente labiale AG IOT</a:t>
            </a:r>
          </a:p>
          <a:p>
            <a:pPr algn="l"/>
            <a:r>
              <a:rPr lang="fr-FR" sz="2000" dirty="0" err="1"/>
              <a:t>Cheiloplastie</a:t>
            </a:r>
            <a:r>
              <a:rPr lang="fr-FR" sz="2000" dirty="0"/>
              <a:t> selon </a:t>
            </a:r>
            <a:r>
              <a:rPr lang="fr-FR" sz="2000" dirty="0" err="1"/>
              <a:t>Millard</a:t>
            </a:r>
            <a:r>
              <a:rPr lang="fr-FR" sz="2000" dirty="0"/>
              <a:t>.</a:t>
            </a:r>
          </a:p>
          <a:p>
            <a:endParaRPr lang="fr-FR" dirty="0"/>
          </a:p>
        </p:txBody>
      </p:sp>
      <p:pic>
        <p:nvPicPr>
          <p:cNvPr id="4" name="Image 3" descr="IMG_944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9165" y="257807"/>
            <a:ext cx="3783739" cy="504498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4859" y="470246"/>
            <a:ext cx="4559575" cy="60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90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1" y="5881078"/>
            <a:ext cx="7580923" cy="1387229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fr-FR" sz="4200" dirty="0"/>
              <a:t>33 : </a:t>
            </a:r>
            <a:r>
              <a:rPr lang="fr-FR" sz="4200" dirty="0" err="1"/>
              <a:t>Rako</a:t>
            </a:r>
            <a:r>
              <a:rPr lang="fr-FR" sz="4200" dirty="0"/>
              <a:t> </a:t>
            </a:r>
            <a:r>
              <a:rPr lang="fr-FR" sz="4200" dirty="0" err="1"/>
              <a:t>manampisoa</a:t>
            </a:r>
            <a:endParaRPr lang="fr-FR" sz="4200" dirty="0"/>
          </a:p>
          <a:p>
            <a:pPr algn="l"/>
            <a:r>
              <a:rPr lang="fr-FR" sz="4200" dirty="0"/>
              <a:t>Ostéite AG IOT </a:t>
            </a:r>
            <a:r>
              <a:rPr lang="fr-FR" sz="4200" dirty="0" err="1"/>
              <a:t>fibro</a:t>
            </a:r>
            <a:endParaRPr lang="fr-FR" sz="4200" dirty="0"/>
          </a:p>
          <a:p>
            <a:pPr algn="l"/>
            <a:r>
              <a:rPr lang="fr-FR" sz="4200" dirty="0"/>
              <a:t>Avulsion 3 molaires, avulsion </a:t>
            </a:r>
            <a:r>
              <a:rPr lang="fr-FR" sz="4200" dirty="0" err="1"/>
              <a:t>sequestrex</a:t>
            </a:r>
            <a:r>
              <a:rPr lang="fr-FR" sz="4200" dirty="0"/>
              <a:t> osseux</a:t>
            </a:r>
          </a:p>
          <a:p>
            <a:r>
              <a:rPr lang="fr-FR" dirty="0"/>
              <a:t/>
            </a:r>
            <a:br>
              <a:rPr lang="fr-FR" dirty="0"/>
            </a:br>
            <a:endParaRPr lang="fr-FR" dirty="0">
              <a:effectLst/>
            </a:endParaRPr>
          </a:p>
        </p:txBody>
      </p:sp>
      <p:pic>
        <p:nvPicPr>
          <p:cNvPr id="4" name="Image 3" descr="IMG_940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6047" y="3600450"/>
            <a:ext cx="2184864" cy="2825362"/>
          </a:xfrm>
          <a:prstGeom prst="rect">
            <a:avLst/>
          </a:prstGeom>
        </p:spPr>
      </p:pic>
      <p:pic>
        <p:nvPicPr>
          <p:cNvPr id="5" name="Image 4" descr="IMG_940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2277" y="1"/>
            <a:ext cx="2703771" cy="3991307"/>
          </a:xfrm>
          <a:prstGeom prst="rect">
            <a:avLst/>
          </a:prstGeom>
        </p:spPr>
      </p:pic>
      <p:pic>
        <p:nvPicPr>
          <p:cNvPr id="7" name="Image 6" descr="IMG_0858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0426" y="1"/>
            <a:ext cx="3511775" cy="420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60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26: ANDRISOA Abel</a:t>
            </a:r>
          </a:p>
          <a:p>
            <a:r>
              <a:rPr lang="fr-FR" dirty="0" smtClean="0"/>
              <a:t>Cicatrices chéloïdes jugales bilatérales</a:t>
            </a:r>
          </a:p>
          <a:p>
            <a:r>
              <a:rPr lang="fr-FR" dirty="0" smtClean="0"/>
              <a:t>Intervention : </a:t>
            </a:r>
            <a:r>
              <a:rPr lang="fr-FR" dirty="0" err="1" smtClean="0"/>
              <a:t>exerese</a:t>
            </a:r>
            <a:r>
              <a:rPr lang="fr-FR" dirty="0" smtClean="0"/>
              <a:t> cicatrice chéloïde + injection </a:t>
            </a:r>
            <a:r>
              <a:rPr lang="fr-FR" dirty="0" err="1" smtClean="0"/>
              <a:t>kénacort</a:t>
            </a:r>
            <a:endParaRPr lang="fr-FR" dirty="0" smtClean="0"/>
          </a:p>
          <a:p>
            <a:r>
              <a:rPr lang="fr-FR" dirty="0"/>
              <a:t>AL + hypnose</a:t>
            </a:r>
          </a:p>
          <a:p>
            <a:endParaRPr lang="fr-FR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633" y="251183"/>
            <a:ext cx="2995141" cy="3291129"/>
          </a:xfrm>
        </p:spPr>
      </p:pic>
      <p:pic>
        <p:nvPicPr>
          <p:cNvPr id="9" name="Espace réservé du contenu 8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3634" y="251184"/>
            <a:ext cx="2199862" cy="3303260"/>
          </a:xfr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3773" y="251183"/>
            <a:ext cx="2199861" cy="329979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5172" y="2928730"/>
            <a:ext cx="2806055" cy="392927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6955" y="2928730"/>
            <a:ext cx="2054087" cy="392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365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43: RAZA Christine</a:t>
            </a:r>
          </a:p>
          <a:p>
            <a:r>
              <a:rPr lang="fr-FR" dirty="0" smtClean="0"/>
              <a:t>Lipome frontal droit</a:t>
            </a:r>
          </a:p>
          <a:p>
            <a:r>
              <a:rPr lang="fr-FR" dirty="0" smtClean="0"/>
              <a:t>Intervention : exérèse</a:t>
            </a:r>
          </a:p>
          <a:p>
            <a:r>
              <a:rPr lang="fr-FR" dirty="0"/>
              <a:t>AL + hypnose</a:t>
            </a:r>
          </a:p>
          <a:p>
            <a:endParaRPr lang="fr-FR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318" y="1316921"/>
            <a:ext cx="2929298" cy="3905731"/>
          </a:xfrm>
        </p:spPr>
      </p:pic>
      <p:pic>
        <p:nvPicPr>
          <p:cNvPr id="9" name="Espace réservé du contenu 8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2133" y="1316921"/>
            <a:ext cx="2666000" cy="3885697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378694" y="3259769"/>
            <a:ext cx="3667532" cy="342744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823936" y="632775"/>
            <a:ext cx="4187689" cy="319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728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38200" y="5551878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24: RAVELOMANANTSOA </a:t>
            </a:r>
            <a:r>
              <a:rPr lang="fr-FR" dirty="0" err="1" smtClean="0"/>
              <a:t>Fitia</a:t>
            </a:r>
            <a:endParaRPr lang="fr-FR" dirty="0" smtClean="0"/>
          </a:p>
          <a:p>
            <a:r>
              <a:rPr lang="fr-FR" dirty="0" smtClean="0"/>
              <a:t>FP2 partielle</a:t>
            </a:r>
          </a:p>
          <a:p>
            <a:r>
              <a:rPr lang="fr-FR" dirty="0" smtClean="0"/>
              <a:t>Intervention : </a:t>
            </a:r>
            <a:r>
              <a:rPr lang="fr-FR" dirty="0" err="1" smtClean="0"/>
              <a:t>véloplastie</a:t>
            </a:r>
            <a:endParaRPr lang="fr-FR" dirty="0" smtClean="0"/>
          </a:p>
          <a:p>
            <a:r>
              <a:rPr lang="fr-FR" dirty="0" smtClean="0"/>
              <a:t>AG, IOT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857883" y="-249479"/>
            <a:ext cx="4723368" cy="6297825"/>
          </a:xfrm>
        </p:spPr>
      </p:pic>
    </p:spTree>
    <p:extLst>
      <p:ext uri="{BB962C8B-B14F-4D97-AF65-F5344CB8AC3E}">
        <p14:creationId xmlns:p14="http://schemas.microsoft.com/office/powerpoint/2010/main" val="395031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48: TAHINA Marie Nadia</a:t>
            </a:r>
          </a:p>
          <a:p>
            <a:r>
              <a:rPr lang="fr-FR" dirty="0" smtClean="0"/>
              <a:t>FP1partielle gauche</a:t>
            </a:r>
          </a:p>
          <a:p>
            <a:r>
              <a:rPr lang="fr-FR" dirty="0" smtClean="0"/>
              <a:t>Intervention : </a:t>
            </a:r>
            <a:r>
              <a:rPr lang="fr-FR" dirty="0" err="1" smtClean="0"/>
              <a:t>Chéïloplastie</a:t>
            </a:r>
            <a:r>
              <a:rPr lang="fr-FR" dirty="0" smtClean="0"/>
              <a:t> gauche</a:t>
            </a:r>
          </a:p>
          <a:p>
            <a:r>
              <a:rPr lang="fr-FR" dirty="0"/>
              <a:t>AL + hypnose</a:t>
            </a:r>
          </a:p>
          <a:p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461" y="180232"/>
            <a:ext cx="4818185" cy="4936145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805531" y="3521146"/>
            <a:ext cx="4253948" cy="3190461"/>
          </a:xfrm>
          <a:prstGeom prst="rect">
            <a:avLst/>
          </a:prstGeom>
        </p:spPr>
      </p:pic>
      <p:pic>
        <p:nvPicPr>
          <p:cNvPr id="3" name="Espace réservé du contenu 2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3653" y="180232"/>
            <a:ext cx="3413511" cy="4551348"/>
          </a:xfrm>
        </p:spPr>
      </p:pic>
    </p:spTree>
    <p:extLst>
      <p:ext uri="{BB962C8B-B14F-4D97-AF65-F5344CB8AC3E}">
        <p14:creationId xmlns:p14="http://schemas.microsoft.com/office/powerpoint/2010/main" val="5835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79: RAHELIA Félicien</a:t>
            </a:r>
          </a:p>
          <a:p>
            <a:r>
              <a:rPr lang="fr-FR" dirty="0" smtClean="0"/>
              <a:t>Loupe frontale</a:t>
            </a:r>
          </a:p>
          <a:p>
            <a:r>
              <a:rPr lang="fr-FR" dirty="0" smtClean="0"/>
              <a:t>Intervention : Exérèse </a:t>
            </a:r>
          </a:p>
          <a:p>
            <a:r>
              <a:rPr lang="fr-FR" dirty="0"/>
              <a:t>AL + hypnose</a:t>
            </a:r>
          </a:p>
          <a:p>
            <a:endParaRPr lang="fr-FR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6515" y="132911"/>
            <a:ext cx="3039448" cy="3723472"/>
          </a:xfrm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311" y="132911"/>
            <a:ext cx="3757204" cy="3630706"/>
          </a:xfr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9025" y="3354410"/>
            <a:ext cx="2549387" cy="339918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8497" y="2506663"/>
            <a:ext cx="3263503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31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2182" y="2604743"/>
            <a:ext cx="10515600" cy="1325563"/>
          </a:xfrm>
        </p:spPr>
        <p:txBody>
          <a:bodyPr/>
          <a:lstStyle/>
          <a:p>
            <a:r>
              <a:rPr lang="fr-FR" dirty="0" smtClean="0"/>
              <a:t>Dimanche 16 septembre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1550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44: RAFAMOMEZ </a:t>
            </a:r>
            <a:r>
              <a:rPr lang="fr-FR" dirty="0" err="1" smtClean="0"/>
              <a:t>Tanjoni</a:t>
            </a:r>
            <a:endParaRPr lang="fr-FR" dirty="0" smtClean="0"/>
          </a:p>
          <a:p>
            <a:r>
              <a:rPr lang="fr-FR" dirty="0" smtClean="0"/>
              <a:t>FP1 partielle gauche</a:t>
            </a:r>
          </a:p>
          <a:p>
            <a:r>
              <a:rPr lang="fr-FR" dirty="0" smtClean="0"/>
              <a:t>Intervention : </a:t>
            </a:r>
            <a:r>
              <a:rPr lang="fr-FR" dirty="0" err="1" smtClean="0"/>
              <a:t>Chéïloplastie</a:t>
            </a:r>
            <a:r>
              <a:rPr lang="fr-FR" dirty="0" smtClean="0"/>
              <a:t> gauche</a:t>
            </a:r>
          </a:p>
          <a:p>
            <a:r>
              <a:rPr lang="fr-FR" dirty="0" smtClean="0"/>
              <a:t>AG, IOT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898" y="492521"/>
            <a:ext cx="3628676" cy="4838235"/>
          </a:xfrm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6291" y="492521"/>
            <a:ext cx="4571123" cy="6094832"/>
          </a:xfrm>
        </p:spPr>
      </p:pic>
    </p:spTree>
    <p:extLst>
      <p:ext uri="{BB962C8B-B14F-4D97-AF65-F5344CB8AC3E}">
        <p14:creationId xmlns:p14="http://schemas.microsoft.com/office/powerpoint/2010/main" val="222308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39: AMJARATIMA </a:t>
            </a:r>
            <a:r>
              <a:rPr lang="fr-FR" dirty="0" err="1" smtClean="0"/>
              <a:t>Tahjoma</a:t>
            </a:r>
            <a:endParaRPr lang="fr-FR" dirty="0" smtClean="0"/>
          </a:p>
          <a:p>
            <a:r>
              <a:rPr lang="fr-FR" dirty="0" smtClean="0"/>
              <a:t>FP1P2 totale droite</a:t>
            </a:r>
          </a:p>
          <a:p>
            <a:r>
              <a:rPr lang="fr-FR" dirty="0" smtClean="0"/>
              <a:t>Intervention : </a:t>
            </a:r>
            <a:r>
              <a:rPr lang="fr-FR" dirty="0" err="1" smtClean="0"/>
              <a:t>Chéïloplastie</a:t>
            </a:r>
            <a:r>
              <a:rPr lang="fr-FR" dirty="0" smtClean="0"/>
              <a:t> droite + </a:t>
            </a:r>
            <a:r>
              <a:rPr lang="fr-FR" dirty="0" err="1" smtClean="0"/>
              <a:t>vélopalatoplastie</a:t>
            </a:r>
            <a:endParaRPr lang="fr-FR" dirty="0" smtClean="0"/>
          </a:p>
          <a:p>
            <a:r>
              <a:rPr lang="fr-FR" dirty="0" smtClean="0"/>
              <a:t>AG, IOT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7148" y="384313"/>
            <a:ext cx="4903305" cy="6135549"/>
          </a:xfrm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772" y="384313"/>
            <a:ext cx="3604176" cy="4863321"/>
          </a:xfrm>
        </p:spPr>
      </p:pic>
    </p:spTree>
    <p:extLst>
      <p:ext uri="{BB962C8B-B14F-4D97-AF65-F5344CB8AC3E}">
        <p14:creationId xmlns:p14="http://schemas.microsoft.com/office/powerpoint/2010/main" val="524726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77027" y="5447345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45: RAMD Jean Paul</a:t>
            </a:r>
          </a:p>
          <a:p>
            <a:r>
              <a:rPr lang="fr-FR" dirty="0" smtClean="0"/>
              <a:t>FP1P2 totale bilatérale</a:t>
            </a:r>
          </a:p>
          <a:p>
            <a:r>
              <a:rPr lang="fr-FR" dirty="0" smtClean="0"/>
              <a:t>Intervention : Reprise de </a:t>
            </a:r>
            <a:r>
              <a:rPr lang="fr-FR" dirty="0" err="1" smtClean="0"/>
              <a:t>chéïloplastie</a:t>
            </a:r>
            <a:r>
              <a:rPr lang="fr-FR" dirty="0" smtClean="0"/>
              <a:t> + </a:t>
            </a:r>
            <a:r>
              <a:rPr lang="fr-FR" dirty="0" err="1" smtClean="0"/>
              <a:t>vélopalatoplastie</a:t>
            </a:r>
            <a:r>
              <a:rPr lang="fr-FR" dirty="0" smtClean="0"/>
              <a:t> + exérèse doigt surnuméraire </a:t>
            </a:r>
          </a:p>
          <a:p>
            <a:r>
              <a:rPr lang="fr-FR" dirty="0" smtClean="0"/>
              <a:t>AG, IOT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413" y="103458"/>
            <a:ext cx="2454265" cy="2449566"/>
          </a:xfr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8826" y="102704"/>
            <a:ext cx="3551731" cy="379343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2975" y="2433066"/>
            <a:ext cx="3233680" cy="4285788"/>
          </a:xfrm>
          <a:prstGeom prst="rect">
            <a:avLst/>
          </a:prstGeom>
        </p:spPr>
      </p:pic>
      <p:pic>
        <p:nvPicPr>
          <p:cNvPr id="10" name="Espace réservé du contenu 9"/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412" y="2650433"/>
            <a:ext cx="2454265" cy="2699503"/>
          </a:xfr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6853" y="412822"/>
            <a:ext cx="2266122" cy="404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00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41: HAI </a:t>
            </a:r>
            <a:r>
              <a:rPr lang="fr-FR" dirty="0" err="1" smtClean="0"/>
              <a:t>Tamiah</a:t>
            </a:r>
            <a:endParaRPr lang="fr-FR" dirty="0" smtClean="0"/>
          </a:p>
          <a:p>
            <a:r>
              <a:rPr lang="fr-FR" dirty="0" smtClean="0"/>
              <a:t>FP2 totale bilatérale</a:t>
            </a:r>
          </a:p>
          <a:p>
            <a:r>
              <a:rPr lang="fr-FR" dirty="0" smtClean="0"/>
              <a:t>Intervention : </a:t>
            </a:r>
            <a:r>
              <a:rPr lang="fr-FR" dirty="0" err="1" smtClean="0"/>
              <a:t>vélopalatoplastie</a:t>
            </a:r>
            <a:r>
              <a:rPr lang="fr-FR" dirty="0" smtClean="0"/>
              <a:t> </a:t>
            </a:r>
          </a:p>
          <a:p>
            <a:r>
              <a:rPr lang="fr-FR" dirty="0" smtClean="0"/>
              <a:t>AG, IOT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271" y="126131"/>
            <a:ext cx="3627964" cy="3783260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4378" y="1452894"/>
            <a:ext cx="2950597" cy="3934130"/>
          </a:xfr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9317" y="415029"/>
            <a:ext cx="4507396" cy="600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7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5384706"/>
            <a:ext cx="7772400" cy="1752600"/>
          </a:xfrm>
        </p:spPr>
        <p:txBody>
          <a:bodyPr>
            <a:noAutofit/>
          </a:bodyPr>
          <a:lstStyle/>
          <a:p>
            <a:pPr algn="l"/>
            <a:r>
              <a:rPr lang="fr-FR" sz="2000" dirty="0"/>
              <a:t>63 : </a:t>
            </a:r>
            <a:r>
              <a:rPr lang="fr-FR" sz="2000" dirty="0" err="1"/>
              <a:t>Fah</a:t>
            </a:r>
            <a:r>
              <a:rPr lang="fr-FR" sz="2000" dirty="0"/>
              <a:t> </a:t>
            </a:r>
            <a:r>
              <a:rPr lang="fr-FR" sz="2000" dirty="0" err="1"/>
              <a:t>Sebastino</a:t>
            </a:r>
            <a:endParaRPr lang="fr-FR" sz="2000" dirty="0"/>
          </a:p>
          <a:p>
            <a:pPr algn="l"/>
            <a:r>
              <a:rPr lang="fr-FR" sz="2000" dirty="0"/>
              <a:t>Malformation veineuse labiale gauche</a:t>
            </a:r>
          </a:p>
          <a:p>
            <a:pPr algn="l"/>
            <a:r>
              <a:rPr lang="fr-FR" sz="2000" dirty="0"/>
              <a:t>AG IOT</a:t>
            </a:r>
          </a:p>
        </p:txBody>
      </p:sp>
      <p:pic>
        <p:nvPicPr>
          <p:cNvPr id="4" name="Image 3" descr="IMG_957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7109" y="84747"/>
            <a:ext cx="3086120" cy="4280768"/>
          </a:xfrm>
          <a:prstGeom prst="rect">
            <a:avLst/>
          </a:prstGeom>
        </p:spPr>
      </p:pic>
      <p:pic>
        <p:nvPicPr>
          <p:cNvPr id="5" name="Image 4" descr="IMG_958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3261" y="3331712"/>
            <a:ext cx="2669249" cy="2885923"/>
          </a:xfrm>
          <a:prstGeom prst="rect">
            <a:avLst/>
          </a:prstGeom>
        </p:spPr>
      </p:pic>
      <p:pic>
        <p:nvPicPr>
          <p:cNvPr id="6" name="Image 5" descr="IMG_0758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2510" y="84748"/>
            <a:ext cx="3255491" cy="440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9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5133211"/>
            <a:ext cx="9144000" cy="1752600"/>
          </a:xfrm>
        </p:spPr>
        <p:txBody>
          <a:bodyPr>
            <a:noAutofit/>
          </a:bodyPr>
          <a:lstStyle/>
          <a:p>
            <a:pPr algn="l"/>
            <a:r>
              <a:rPr lang="fr-FR" sz="1800" dirty="0"/>
              <a:t>46 : </a:t>
            </a:r>
            <a:r>
              <a:rPr lang="fr-FR" sz="1800" dirty="0" err="1"/>
              <a:t>Razoazanary</a:t>
            </a:r>
            <a:endParaRPr lang="fr-FR" sz="1800" dirty="0"/>
          </a:p>
          <a:p>
            <a:pPr algn="l"/>
            <a:r>
              <a:rPr lang="fr-FR" sz="1800" dirty="0" err="1"/>
              <a:t>Ameloblastome</a:t>
            </a:r>
            <a:r>
              <a:rPr lang="fr-FR" sz="1800" dirty="0"/>
              <a:t> symphysaire. AG INT</a:t>
            </a:r>
          </a:p>
          <a:p>
            <a:pPr algn="l"/>
            <a:r>
              <a:rPr lang="fr-FR" sz="1800" dirty="0"/>
              <a:t>NB : l'</a:t>
            </a:r>
            <a:r>
              <a:rPr lang="fr-FR" sz="1800" dirty="0" err="1"/>
              <a:t>amelo</a:t>
            </a:r>
            <a:r>
              <a:rPr lang="fr-FR" sz="1800" dirty="0"/>
              <a:t> envahit la </a:t>
            </a:r>
            <a:r>
              <a:rPr lang="fr-FR" sz="1800" dirty="0" err="1"/>
              <a:t>medullaire</a:t>
            </a:r>
            <a:r>
              <a:rPr lang="fr-FR" sz="1800" dirty="0"/>
              <a:t> de toute la mandibule g. curetage, </a:t>
            </a:r>
            <a:r>
              <a:rPr lang="fr-FR" sz="1800" dirty="0" err="1"/>
              <a:t>monopolaire</a:t>
            </a:r>
            <a:r>
              <a:rPr lang="fr-FR" sz="1800" dirty="0"/>
              <a:t>.</a:t>
            </a:r>
          </a:p>
          <a:p>
            <a:pPr algn="l"/>
            <a:r>
              <a:rPr lang="fr-FR" sz="1800" dirty="0" err="1"/>
              <a:t>Mégaplaque</a:t>
            </a:r>
            <a:endParaRPr lang="fr-FR" sz="1800" dirty="0"/>
          </a:p>
        </p:txBody>
      </p:sp>
      <p:pic>
        <p:nvPicPr>
          <p:cNvPr id="4" name="Image 3" descr="IMG_948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0"/>
            <a:ext cx="2584368" cy="3505492"/>
          </a:xfrm>
          <a:prstGeom prst="rect">
            <a:avLst/>
          </a:prstGeom>
        </p:spPr>
      </p:pic>
      <p:pic>
        <p:nvPicPr>
          <p:cNvPr id="5" name="Image 4" descr="IMG_949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5168" y="3044382"/>
            <a:ext cx="2048251" cy="267333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3418" y="3109502"/>
            <a:ext cx="2424582" cy="260821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7103" y="0"/>
            <a:ext cx="2148065" cy="350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29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1" y="5365882"/>
            <a:ext cx="9143999" cy="1752600"/>
          </a:xfrm>
        </p:spPr>
        <p:txBody>
          <a:bodyPr>
            <a:noAutofit/>
          </a:bodyPr>
          <a:lstStyle/>
          <a:p>
            <a:pPr algn="l"/>
            <a:r>
              <a:rPr lang="fr-FR" sz="2000" dirty="0"/>
              <a:t>60 : </a:t>
            </a:r>
            <a:r>
              <a:rPr lang="fr-FR" sz="2000" dirty="0" err="1"/>
              <a:t>FIFariana</a:t>
            </a:r>
            <a:r>
              <a:rPr lang="fr-FR" sz="2000" dirty="0"/>
              <a:t> RAT</a:t>
            </a:r>
          </a:p>
          <a:p>
            <a:pPr algn="l"/>
            <a:r>
              <a:rPr lang="fr-FR" sz="2000" dirty="0"/>
              <a:t>Plastie en Z de la </a:t>
            </a:r>
            <a:r>
              <a:rPr lang="fr-FR" sz="2000" dirty="0" err="1"/>
              <a:t>levre</a:t>
            </a:r>
            <a:r>
              <a:rPr lang="fr-FR" sz="2000" dirty="0"/>
              <a:t>, Fermeture directe CBN vestibulaire, Rhinoplastie voie ouverte. Greffe </a:t>
            </a:r>
            <a:r>
              <a:rPr lang="fr-FR" sz="2000" dirty="0" err="1"/>
              <a:t>cartillage</a:t>
            </a:r>
            <a:r>
              <a:rPr lang="fr-FR" sz="2000" dirty="0"/>
              <a:t> septale , Plastie </a:t>
            </a:r>
            <a:r>
              <a:rPr lang="fr-FR" sz="2000" dirty="0" err="1"/>
              <a:t>mésialisation</a:t>
            </a:r>
            <a:r>
              <a:rPr lang="fr-FR" sz="2000" dirty="0"/>
              <a:t> aile </a:t>
            </a:r>
            <a:r>
              <a:rPr lang="fr-FR" sz="2000" dirty="0" err="1"/>
              <a:t>narinaire</a:t>
            </a:r>
            <a:r>
              <a:rPr lang="fr-FR" sz="2000" dirty="0"/>
              <a:t>, </a:t>
            </a:r>
            <a:r>
              <a:rPr lang="fr-FR" sz="2000" dirty="0" err="1"/>
              <a:t>Pharyngoplasite</a:t>
            </a:r>
            <a:r>
              <a:rPr lang="fr-FR" sz="2000" dirty="0"/>
              <a:t> </a:t>
            </a:r>
            <a:endParaRPr lang="fr-FR" sz="2000" dirty="0" smtClean="0"/>
          </a:p>
          <a:p>
            <a:pPr algn="l"/>
            <a:r>
              <a:rPr lang="fr-FR" sz="2000" dirty="0" smtClean="0"/>
              <a:t>AG, IOT</a:t>
            </a:r>
            <a:endParaRPr lang="fr-FR" sz="2000" dirty="0"/>
          </a:p>
        </p:txBody>
      </p:sp>
      <p:pic>
        <p:nvPicPr>
          <p:cNvPr id="4" name="Image 3" descr="IMG_955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1" y="0"/>
            <a:ext cx="2534989" cy="3249784"/>
          </a:xfrm>
          <a:prstGeom prst="rect">
            <a:avLst/>
          </a:prstGeom>
        </p:spPr>
      </p:pic>
      <p:pic>
        <p:nvPicPr>
          <p:cNvPr id="5" name="Image 4" descr="IMG_955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1071" y="3249785"/>
            <a:ext cx="1928794" cy="2584037"/>
          </a:xfrm>
          <a:prstGeom prst="rect">
            <a:avLst/>
          </a:prstGeom>
        </p:spPr>
      </p:pic>
      <p:pic>
        <p:nvPicPr>
          <p:cNvPr id="6" name="Image 5" descr="IMG_0693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9657" y="122891"/>
            <a:ext cx="2280452" cy="3352581"/>
          </a:xfrm>
          <a:prstGeom prst="rect">
            <a:avLst/>
          </a:prstGeom>
        </p:spPr>
      </p:pic>
      <p:pic>
        <p:nvPicPr>
          <p:cNvPr id="7" name="Image 6" descr="IMG_069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4832" y="2616873"/>
            <a:ext cx="2267725" cy="302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1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38200" y="5551878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122 : </a:t>
            </a:r>
            <a:r>
              <a:rPr lang="fr-FR" dirty="0"/>
              <a:t>RAHARIMALALA </a:t>
            </a:r>
            <a:r>
              <a:rPr lang="fr-FR" dirty="0" smtClean="0"/>
              <a:t>Evelyne</a:t>
            </a:r>
          </a:p>
          <a:p>
            <a:r>
              <a:rPr lang="fr-FR" dirty="0" smtClean="0"/>
              <a:t>Hypertrophie amygdalienne</a:t>
            </a:r>
          </a:p>
          <a:p>
            <a:r>
              <a:rPr lang="fr-FR" dirty="0" smtClean="0"/>
              <a:t>Intervention : amygdalectomie bilatérale</a:t>
            </a:r>
          </a:p>
          <a:p>
            <a:r>
              <a:rPr lang="fr-FR" dirty="0" smtClean="0"/>
              <a:t>AG, IOT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0888" y="407643"/>
            <a:ext cx="3697357" cy="4929811"/>
          </a:xfrm>
        </p:spPr>
      </p:pic>
    </p:spTree>
    <p:extLst>
      <p:ext uri="{BB962C8B-B14F-4D97-AF65-F5344CB8AC3E}">
        <p14:creationId xmlns:p14="http://schemas.microsoft.com/office/powerpoint/2010/main" val="1887439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82: RABOTO Richard</a:t>
            </a:r>
          </a:p>
          <a:p>
            <a:r>
              <a:rPr lang="fr-FR" dirty="0" smtClean="0"/>
              <a:t>Lipome cervical droit</a:t>
            </a:r>
          </a:p>
          <a:p>
            <a:r>
              <a:rPr lang="fr-FR" dirty="0" smtClean="0"/>
              <a:t>Intervention : Exérèse</a:t>
            </a:r>
          </a:p>
          <a:p>
            <a:r>
              <a:rPr lang="fr-FR" dirty="0"/>
              <a:t>AL + hypnose</a:t>
            </a:r>
          </a:p>
          <a:p>
            <a:endParaRPr lang="fr-FR" dirty="0"/>
          </a:p>
        </p:txBody>
      </p:sp>
      <p:pic>
        <p:nvPicPr>
          <p:cNvPr id="3" name="Espace réservé du contenu 2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198217" y="2183886"/>
            <a:ext cx="2669134" cy="3458814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782" y="205232"/>
            <a:ext cx="3326296" cy="4036711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489" y="601851"/>
            <a:ext cx="4297421" cy="572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49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84: RAFAMOM </a:t>
            </a:r>
            <a:r>
              <a:rPr lang="fr-FR" dirty="0" err="1" smtClean="0"/>
              <a:t>Femitrinia</a:t>
            </a:r>
            <a:endParaRPr lang="fr-FR" dirty="0" smtClean="0"/>
          </a:p>
          <a:p>
            <a:r>
              <a:rPr lang="fr-FR" dirty="0" err="1" smtClean="0"/>
              <a:t>Naevus</a:t>
            </a:r>
            <a:r>
              <a:rPr lang="fr-FR" dirty="0" smtClean="0"/>
              <a:t> labial droit</a:t>
            </a:r>
          </a:p>
          <a:p>
            <a:r>
              <a:rPr lang="fr-FR" dirty="0" smtClean="0"/>
              <a:t>Intervention : Exérèse</a:t>
            </a:r>
          </a:p>
          <a:p>
            <a:r>
              <a:rPr lang="fr-FR" dirty="0"/>
              <a:t>AL + hypnose</a:t>
            </a:r>
          </a:p>
          <a:p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5687" y="413945"/>
            <a:ext cx="4630055" cy="6173408"/>
          </a:xfrm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217" y="297503"/>
            <a:ext cx="3619113" cy="4825484"/>
          </a:xfrm>
        </p:spPr>
      </p:pic>
    </p:spTree>
    <p:extLst>
      <p:ext uri="{BB962C8B-B14F-4D97-AF65-F5344CB8AC3E}">
        <p14:creationId xmlns:p14="http://schemas.microsoft.com/office/powerpoint/2010/main" val="1767056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87: RANDRIAN José </a:t>
            </a:r>
          </a:p>
          <a:p>
            <a:r>
              <a:rPr lang="fr-FR" dirty="0" smtClean="0"/>
              <a:t>Kyste sébacé temporal gauche </a:t>
            </a:r>
          </a:p>
          <a:p>
            <a:r>
              <a:rPr lang="fr-FR" dirty="0" smtClean="0"/>
              <a:t>Intervention : Exérèse</a:t>
            </a:r>
          </a:p>
          <a:p>
            <a:r>
              <a:rPr lang="fr-FR" dirty="0"/>
              <a:t>AL + hypnose</a:t>
            </a:r>
          </a:p>
          <a:p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1577" y="225156"/>
            <a:ext cx="3747014" cy="4996019"/>
          </a:xfrm>
        </p:spPr>
      </p:pic>
    </p:spTree>
    <p:extLst>
      <p:ext uri="{BB962C8B-B14F-4D97-AF65-F5344CB8AC3E}">
        <p14:creationId xmlns:p14="http://schemas.microsoft.com/office/powerpoint/2010/main" val="33244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89: RAKOTODRI Prosper</a:t>
            </a:r>
          </a:p>
          <a:p>
            <a:r>
              <a:rPr lang="fr-FR" dirty="0" smtClean="0"/>
              <a:t>Kyste sébacé jugal gauche</a:t>
            </a:r>
          </a:p>
          <a:p>
            <a:r>
              <a:rPr lang="fr-FR" dirty="0" smtClean="0"/>
              <a:t>Intervention : Exérèse</a:t>
            </a:r>
          </a:p>
          <a:p>
            <a:r>
              <a:rPr lang="fr-FR" dirty="0"/>
              <a:t>AL + hypnose</a:t>
            </a:r>
          </a:p>
          <a:p>
            <a:endParaRPr lang="fr-FR" dirty="0"/>
          </a:p>
        </p:txBody>
      </p:sp>
      <p:pic>
        <p:nvPicPr>
          <p:cNvPr id="3" name="Espace réservé du contenu 2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4601" y="2665475"/>
            <a:ext cx="3051167" cy="3921878"/>
          </a:xfrm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48" y="138382"/>
            <a:ext cx="2592339" cy="3382910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5367" y="2665475"/>
            <a:ext cx="2941409" cy="392187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2040" y="138383"/>
            <a:ext cx="2537183" cy="338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45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92: RAKOTOARI Jean Pierre</a:t>
            </a:r>
          </a:p>
          <a:p>
            <a:r>
              <a:rPr lang="fr-FR" dirty="0" smtClean="0"/>
              <a:t>Kyste sébacé pariétal droit </a:t>
            </a:r>
          </a:p>
          <a:p>
            <a:r>
              <a:rPr lang="fr-FR" dirty="0" smtClean="0"/>
              <a:t>Intervention : Exérèse</a:t>
            </a:r>
          </a:p>
          <a:p>
            <a:r>
              <a:rPr lang="fr-FR" dirty="0"/>
              <a:t>AL + hypnose</a:t>
            </a:r>
          </a:p>
          <a:p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620" y="238541"/>
            <a:ext cx="3200400" cy="3021494"/>
          </a:xfr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5210" y="224774"/>
            <a:ext cx="2598025" cy="3035266"/>
          </a:xfrm>
          <a:prstGeom prst="rect">
            <a:avLst/>
          </a:prstGeom>
        </p:spPr>
      </p:pic>
      <p:pic>
        <p:nvPicPr>
          <p:cNvPr id="4" name="Espace réservé du contenu 3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3671" y="3394730"/>
            <a:ext cx="3328136" cy="3291435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6059" y="3260035"/>
            <a:ext cx="2778584" cy="342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42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93: RAFALINA Dieudonné</a:t>
            </a:r>
          </a:p>
          <a:p>
            <a:r>
              <a:rPr lang="fr-FR" dirty="0" smtClean="0"/>
              <a:t>Kyste sébacé zygomatique droit et </a:t>
            </a:r>
            <a:r>
              <a:rPr lang="fr-FR" dirty="0" err="1" smtClean="0"/>
              <a:t>basijugal</a:t>
            </a:r>
            <a:r>
              <a:rPr lang="fr-FR" dirty="0" smtClean="0"/>
              <a:t> </a:t>
            </a:r>
            <a:r>
              <a:rPr lang="fr-FR" dirty="0" err="1" smtClean="0"/>
              <a:t>gauchde</a:t>
            </a:r>
            <a:r>
              <a:rPr lang="fr-FR" dirty="0" smtClean="0"/>
              <a:t> </a:t>
            </a:r>
          </a:p>
          <a:p>
            <a:r>
              <a:rPr lang="fr-FR" dirty="0" smtClean="0"/>
              <a:t>Intervention : Exérèse</a:t>
            </a:r>
          </a:p>
          <a:p>
            <a:r>
              <a:rPr lang="fr-FR" dirty="0"/>
              <a:t>AL + hypnose</a:t>
            </a:r>
          </a:p>
          <a:p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7312" y="197559"/>
            <a:ext cx="2816441" cy="3755255"/>
          </a:xfrm>
        </p:spPr>
      </p:pic>
      <p:pic>
        <p:nvPicPr>
          <p:cNvPr id="4" name="Espace réservé du contenu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283" y="189710"/>
            <a:ext cx="2816441" cy="3755255"/>
          </a:xfr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0741" y="197559"/>
            <a:ext cx="2810554" cy="374740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7222" y="2067338"/>
            <a:ext cx="3473726" cy="463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23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95: ANDRYVEN Romuald</a:t>
            </a:r>
          </a:p>
          <a:p>
            <a:r>
              <a:rPr lang="fr-FR" dirty="0" smtClean="0"/>
              <a:t>Frein de langue </a:t>
            </a:r>
          </a:p>
          <a:p>
            <a:r>
              <a:rPr lang="fr-FR" dirty="0" smtClean="0"/>
              <a:t>Intervention : Exérèse</a:t>
            </a:r>
          </a:p>
          <a:p>
            <a:r>
              <a:rPr lang="fr-FR" dirty="0"/>
              <a:t>AL+ hypnose</a:t>
            </a:r>
          </a:p>
          <a:p>
            <a:endParaRPr lang="fr-FR" dirty="0"/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181" y="299616"/>
            <a:ext cx="3713976" cy="4951968"/>
          </a:xfrm>
        </p:spPr>
      </p:pic>
      <p:sp>
        <p:nvSpPr>
          <p:cNvPr id="6" name="Espace réservé du contenu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1206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5192" y="2724012"/>
            <a:ext cx="10515600" cy="1325563"/>
          </a:xfrm>
        </p:spPr>
        <p:txBody>
          <a:bodyPr/>
          <a:lstStyle/>
          <a:p>
            <a:r>
              <a:rPr lang="fr-FR" dirty="0" smtClean="0"/>
              <a:t>Lundi 17 septembre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514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71: DIARIMIAIMA Fabrice</a:t>
            </a:r>
          </a:p>
          <a:p>
            <a:r>
              <a:rPr lang="fr-FR" dirty="0" smtClean="0"/>
              <a:t>Fuite vélaire </a:t>
            </a:r>
          </a:p>
          <a:p>
            <a:r>
              <a:rPr lang="fr-FR" dirty="0" smtClean="0"/>
              <a:t>Intervention : </a:t>
            </a:r>
            <a:r>
              <a:rPr lang="fr-FR" dirty="0" err="1" smtClean="0"/>
              <a:t>Pharyngoplastie</a:t>
            </a:r>
            <a:endParaRPr lang="fr-FR" dirty="0" smtClean="0"/>
          </a:p>
          <a:p>
            <a:r>
              <a:rPr lang="fr-FR" dirty="0" smtClean="0"/>
              <a:t>AG, IOT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7252" y="226849"/>
            <a:ext cx="3681524" cy="4908698"/>
          </a:xfrm>
          <a:prstGeom prst="rect">
            <a:avLst/>
          </a:prstGeom>
        </p:spPr>
      </p:pic>
      <p:pic>
        <p:nvPicPr>
          <p:cNvPr id="4" name="Espace réservé du contenu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2679" y="325597"/>
            <a:ext cx="4696316" cy="6261756"/>
          </a:xfrm>
        </p:spPr>
      </p:pic>
    </p:spTree>
    <p:extLst>
      <p:ext uri="{BB962C8B-B14F-4D97-AF65-F5344CB8AC3E}">
        <p14:creationId xmlns:p14="http://schemas.microsoft.com/office/powerpoint/2010/main" val="2044861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90:RAKOTO Jean Baptiste</a:t>
            </a:r>
          </a:p>
          <a:p>
            <a:r>
              <a:rPr lang="fr-FR" dirty="0" smtClean="0"/>
              <a:t>ATCD : tumeur paupière gauche, exentération en 2013</a:t>
            </a:r>
          </a:p>
          <a:p>
            <a:r>
              <a:rPr lang="fr-FR" dirty="0" smtClean="0"/>
              <a:t>Intervention : </a:t>
            </a:r>
            <a:r>
              <a:rPr lang="fr-FR" dirty="0" err="1" smtClean="0"/>
              <a:t>Exerese</a:t>
            </a:r>
            <a:r>
              <a:rPr lang="fr-FR" dirty="0" smtClean="0"/>
              <a:t> récidive tumorale de la paupière gauche + reconstruction par lambeau de muscle temporal et de périoste</a:t>
            </a:r>
          </a:p>
          <a:p>
            <a:r>
              <a:rPr lang="fr-FR" dirty="0" smtClean="0"/>
              <a:t>AG, IOT</a:t>
            </a:r>
            <a:endParaRPr lang="fr-FR" dirty="0"/>
          </a:p>
        </p:txBody>
      </p:sp>
      <p:pic>
        <p:nvPicPr>
          <p:cNvPr id="3" name="Espace réservé du contenu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7165" y="362437"/>
            <a:ext cx="3430431" cy="4573909"/>
          </a:xfr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59" y="362438"/>
            <a:ext cx="3430432" cy="457390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5918" y="362439"/>
            <a:ext cx="3770796" cy="502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41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7565" y="5521998"/>
            <a:ext cx="8873323" cy="1196855"/>
          </a:xfrm>
        </p:spPr>
        <p:txBody>
          <a:bodyPr>
            <a:normAutofit/>
          </a:bodyPr>
          <a:lstStyle/>
          <a:p>
            <a:pPr algn="l"/>
            <a:r>
              <a:rPr lang="fr-FR" sz="2000" dirty="0" smtClean="0"/>
              <a:t>Numéro 3 </a:t>
            </a:r>
            <a:r>
              <a:rPr lang="fr-FR" sz="2000" dirty="0"/>
              <a:t>: </a:t>
            </a:r>
            <a:r>
              <a:rPr lang="fr-FR" sz="2000" dirty="0" err="1"/>
              <a:t>Satrakiniaina</a:t>
            </a:r>
            <a:r>
              <a:rPr lang="fr-FR" sz="2000" dirty="0"/>
              <a:t> Elisa</a:t>
            </a:r>
          </a:p>
          <a:p>
            <a:pPr algn="l"/>
            <a:r>
              <a:rPr lang="fr-FR" sz="2000" dirty="0" smtClean="0"/>
              <a:t>2ème </a:t>
            </a:r>
            <a:r>
              <a:rPr lang="fr-FR" sz="2000" dirty="0"/>
              <a:t>temps FP2 : fermeture communication bucconasale.</a:t>
            </a:r>
          </a:p>
          <a:p>
            <a:pPr algn="l"/>
            <a:r>
              <a:rPr lang="fr-FR" sz="2000" dirty="0"/>
              <a:t>AG </a:t>
            </a:r>
            <a:r>
              <a:rPr lang="fr-FR" sz="2000" dirty="0" smtClean="0"/>
              <a:t>IOT</a:t>
            </a:r>
            <a:endParaRPr lang="fr-FR" sz="2000" dirty="0"/>
          </a:p>
        </p:txBody>
      </p:sp>
      <p:pic>
        <p:nvPicPr>
          <p:cNvPr id="4" name="Image 3" descr="IMG_082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8224" y="104098"/>
            <a:ext cx="3889099" cy="5917570"/>
          </a:xfrm>
          <a:prstGeom prst="rect">
            <a:avLst/>
          </a:prstGeom>
        </p:spPr>
      </p:pic>
      <p:pic>
        <p:nvPicPr>
          <p:cNvPr id="5" name="Image 4" descr="IMG_083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2171" y="104098"/>
            <a:ext cx="4437041" cy="524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9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119:RAMA </a:t>
            </a:r>
            <a:r>
              <a:rPr lang="fr-FR" dirty="0" err="1" smtClean="0"/>
              <a:t>Ferohery</a:t>
            </a:r>
            <a:endParaRPr lang="fr-FR" dirty="0" smtClean="0"/>
          </a:p>
          <a:p>
            <a:r>
              <a:rPr lang="fr-FR" dirty="0" smtClean="0"/>
              <a:t>Lymphangiome </a:t>
            </a:r>
            <a:r>
              <a:rPr lang="fr-FR" dirty="0" err="1" smtClean="0"/>
              <a:t>polykystique</a:t>
            </a:r>
            <a:r>
              <a:rPr lang="fr-FR" dirty="0" smtClean="0"/>
              <a:t> jugal gauche</a:t>
            </a:r>
          </a:p>
          <a:p>
            <a:r>
              <a:rPr lang="fr-FR" dirty="0" smtClean="0"/>
              <a:t>Intervention : Exérèse partielle</a:t>
            </a:r>
          </a:p>
          <a:p>
            <a:r>
              <a:rPr lang="fr-FR" dirty="0" smtClean="0"/>
              <a:t>AG, IOT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6714" y="305917"/>
            <a:ext cx="3461445" cy="4822673"/>
          </a:xfr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175" y="450573"/>
            <a:ext cx="4702312" cy="626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45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77:RAM Bruno</a:t>
            </a:r>
          </a:p>
          <a:p>
            <a:r>
              <a:rPr lang="fr-FR" dirty="0" smtClean="0"/>
              <a:t>FP1 gauche</a:t>
            </a:r>
          </a:p>
          <a:p>
            <a:r>
              <a:rPr lang="fr-FR" dirty="0" smtClean="0"/>
              <a:t>Intervention :</a:t>
            </a:r>
            <a:r>
              <a:rPr lang="fr-FR" dirty="0" err="1" smtClean="0"/>
              <a:t>Chéïloplastie</a:t>
            </a:r>
            <a:r>
              <a:rPr lang="fr-FR" dirty="0" smtClean="0"/>
              <a:t> gauche</a:t>
            </a:r>
          </a:p>
          <a:p>
            <a:r>
              <a:rPr lang="fr-FR" dirty="0" smtClean="0"/>
              <a:t>AG, IOT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636" y="212222"/>
            <a:ext cx="3738521" cy="4984695"/>
          </a:xfrm>
        </p:spPr>
      </p:pic>
    </p:spTree>
    <p:extLst>
      <p:ext uri="{BB962C8B-B14F-4D97-AF65-F5344CB8AC3E}">
        <p14:creationId xmlns:p14="http://schemas.microsoft.com/office/powerpoint/2010/main" val="831855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5237450"/>
            <a:ext cx="9003574" cy="1752600"/>
          </a:xfrm>
        </p:spPr>
        <p:txBody>
          <a:bodyPr>
            <a:normAutofit/>
          </a:bodyPr>
          <a:lstStyle/>
          <a:p>
            <a:pPr algn="l"/>
            <a:r>
              <a:rPr lang="fr-FR" sz="2000" dirty="0"/>
              <a:t>53 : </a:t>
            </a:r>
            <a:r>
              <a:rPr lang="fr-FR" sz="2000" dirty="0" err="1"/>
              <a:t>Ratolo</a:t>
            </a:r>
            <a:r>
              <a:rPr lang="fr-FR" sz="2000" dirty="0"/>
              <a:t> </a:t>
            </a:r>
            <a:r>
              <a:rPr lang="fr-FR" sz="2000" dirty="0" err="1"/>
              <a:t>Ismael</a:t>
            </a:r>
            <a:endParaRPr lang="fr-FR" sz="2000" dirty="0"/>
          </a:p>
          <a:p>
            <a:pPr algn="l"/>
            <a:r>
              <a:rPr lang="fr-FR" sz="2000" dirty="0"/>
              <a:t>AG IOT</a:t>
            </a:r>
          </a:p>
          <a:p>
            <a:pPr algn="l"/>
            <a:r>
              <a:rPr lang="fr-FR" sz="2000" dirty="0"/>
              <a:t>Angiome de </a:t>
            </a:r>
            <a:r>
              <a:rPr lang="fr-FR" sz="2000" dirty="0" err="1"/>
              <a:t>paupiere</a:t>
            </a:r>
            <a:r>
              <a:rPr lang="fr-FR" sz="2000" dirty="0"/>
              <a:t> sup g</a:t>
            </a:r>
          </a:p>
        </p:txBody>
      </p:sp>
      <p:pic>
        <p:nvPicPr>
          <p:cNvPr id="4" name="Image 3" descr="IMG_952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9800" y="355018"/>
            <a:ext cx="3427506" cy="4693231"/>
          </a:xfrm>
          <a:prstGeom prst="rect">
            <a:avLst/>
          </a:prstGeom>
        </p:spPr>
      </p:pic>
      <p:pic>
        <p:nvPicPr>
          <p:cNvPr id="5" name="Image 4" descr="IMG_063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0365" y="1085215"/>
            <a:ext cx="3413850" cy="476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67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5574584"/>
            <a:ext cx="6400800" cy="1752600"/>
          </a:xfrm>
        </p:spPr>
        <p:txBody>
          <a:bodyPr>
            <a:noAutofit/>
          </a:bodyPr>
          <a:lstStyle/>
          <a:p>
            <a:pPr algn="l"/>
            <a:r>
              <a:rPr lang="fr-FR" sz="2000" dirty="0"/>
              <a:t>56 : </a:t>
            </a:r>
            <a:r>
              <a:rPr lang="fr-FR" sz="2000" dirty="0" err="1"/>
              <a:t>Riatsoa</a:t>
            </a:r>
            <a:r>
              <a:rPr lang="fr-FR" sz="2000" dirty="0"/>
              <a:t> Lionel</a:t>
            </a:r>
          </a:p>
          <a:p>
            <a:pPr algn="l"/>
            <a:r>
              <a:rPr lang="fr-FR" sz="2000" dirty="0"/>
              <a:t>Reprise FP1 et FP2 osseux</a:t>
            </a:r>
          </a:p>
          <a:p>
            <a:pPr algn="l"/>
            <a:r>
              <a:rPr lang="fr-FR" sz="2000" dirty="0"/>
              <a:t>AG IOT</a:t>
            </a:r>
          </a:p>
        </p:txBody>
      </p:sp>
      <p:pic>
        <p:nvPicPr>
          <p:cNvPr id="4" name="Image 3" descr="IMG_9538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107" y="165392"/>
            <a:ext cx="3767805" cy="524561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6226" y="373635"/>
            <a:ext cx="4110268" cy="40592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2676" y="3405686"/>
            <a:ext cx="4464049" cy="334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62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5133212"/>
            <a:ext cx="6400800" cy="1752600"/>
          </a:xfrm>
        </p:spPr>
        <p:txBody>
          <a:bodyPr>
            <a:normAutofit/>
          </a:bodyPr>
          <a:lstStyle/>
          <a:p>
            <a:r>
              <a:rPr lang="fr-FR" dirty="0"/>
              <a:t/>
            </a:r>
            <a:br>
              <a:rPr lang="fr-FR" dirty="0"/>
            </a:br>
            <a:endParaRPr lang="fr-FR" dirty="0"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0" y="5520445"/>
            <a:ext cx="890588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fr-FR" sz="2000" dirty="0"/>
              <a:t>64 : </a:t>
            </a:r>
            <a:r>
              <a:rPr lang="fr-FR" sz="2000" dirty="0" err="1"/>
              <a:t>Amdriano</a:t>
            </a:r>
            <a:r>
              <a:rPr lang="fr-FR" sz="2000" dirty="0"/>
              <a:t> </a:t>
            </a:r>
            <a:r>
              <a:rPr lang="fr-FR" sz="2000" dirty="0" err="1"/>
              <a:t>Valisoa</a:t>
            </a:r>
            <a:endParaRPr lang="fr-FR" sz="2000" dirty="0"/>
          </a:p>
          <a:p>
            <a:pPr lvl="0">
              <a:spcBef>
                <a:spcPct val="20000"/>
              </a:spcBef>
            </a:pPr>
            <a:r>
              <a:rPr lang="fr-FR" sz="2000" dirty="0"/>
              <a:t>Reprise FP2 osseux</a:t>
            </a:r>
          </a:p>
          <a:p>
            <a:pPr lvl="0">
              <a:spcBef>
                <a:spcPct val="20000"/>
              </a:spcBef>
            </a:pPr>
            <a:r>
              <a:rPr lang="fr-FR" sz="2000" dirty="0"/>
              <a:t>AG IOT</a:t>
            </a:r>
          </a:p>
        </p:txBody>
      </p:sp>
      <p:pic>
        <p:nvPicPr>
          <p:cNvPr id="5" name="Image 4" descr="IMG_063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349" y="221047"/>
            <a:ext cx="4625008" cy="616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15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5842756"/>
            <a:ext cx="6400800" cy="1015245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fr-FR" sz="3600" dirty="0"/>
              <a:t>59 : Bri Bruno</a:t>
            </a:r>
          </a:p>
          <a:p>
            <a:pPr algn="l"/>
            <a:r>
              <a:rPr lang="fr-FR" sz="3600" dirty="0"/>
              <a:t>Reprise FP1 et FP2 osseux</a:t>
            </a:r>
          </a:p>
          <a:p>
            <a:pPr algn="l"/>
            <a:r>
              <a:rPr lang="fr-FR" sz="3600" dirty="0"/>
              <a:t>AG IOT</a:t>
            </a:r>
          </a:p>
          <a:p>
            <a:endParaRPr lang="fr-FR" dirty="0"/>
          </a:p>
        </p:txBody>
      </p:sp>
      <p:pic>
        <p:nvPicPr>
          <p:cNvPr id="4" name="Image 3" descr="IMG_955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6898" y="-1"/>
            <a:ext cx="2478946" cy="3017657"/>
          </a:xfrm>
          <a:prstGeom prst="rect">
            <a:avLst/>
          </a:prstGeom>
        </p:spPr>
      </p:pic>
      <p:pic>
        <p:nvPicPr>
          <p:cNvPr id="5" name="Image 4" descr="IMG_955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3358" y="2500379"/>
            <a:ext cx="3113432" cy="3342376"/>
          </a:xfrm>
          <a:prstGeom prst="rect">
            <a:avLst/>
          </a:prstGeom>
        </p:spPr>
      </p:pic>
      <p:pic>
        <p:nvPicPr>
          <p:cNvPr id="6" name="Image 5" descr="IMG_0567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6034" y="2265575"/>
            <a:ext cx="2826669" cy="35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72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5426254"/>
            <a:ext cx="6400800" cy="1752600"/>
          </a:xfrm>
        </p:spPr>
        <p:txBody>
          <a:bodyPr>
            <a:noAutofit/>
          </a:bodyPr>
          <a:lstStyle/>
          <a:p>
            <a:pPr algn="l"/>
            <a:r>
              <a:rPr lang="fr-FR" sz="2000" dirty="0"/>
              <a:t>96 : RANDRI ARMAV</a:t>
            </a:r>
          </a:p>
          <a:p>
            <a:pPr algn="l"/>
            <a:r>
              <a:rPr lang="fr-FR" sz="2000" dirty="0"/>
              <a:t>Al + hypnose</a:t>
            </a:r>
          </a:p>
          <a:p>
            <a:pPr algn="l"/>
            <a:r>
              <a:rPr lang="fr-FR" sz="2000" dirty="0"/>
              <a:t>FP1 </a:t>
            </a:r>
            <a:r>
              <a:rPr lang="fr-FR" sz="2000" dirty="0" err="1"/>
              <a:t>Cheiloplastie</a:t>
            </a:r>
            <a:r>
              <a:rPr lang="fr-FR" sz="2000" dirty="0"/>
              <a:t> selon </a:t>
            </a:r>
            <a:r>
              <a:rPr lang="fr-FR" sz="2000" dirty="0" err="1"/>
              <a:t>Millard</a:t>
            </a:r>
            <a:endParaRPr lang="fr-FR" sz="2000" dirty="0"/>
          </a:p>
        </p:txBody>
      </p:sp>
      <p:pic>
        <p:nvPicPr>
          <p:cNvPr id="4" name="Image 3" descr="IMG_973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5385" y="300400"/>
            <a:ext cx="3468473" cy="461633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708" y="339683"/>
            <a:ext cx="3933769" cy="480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95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5631112"/>
            <a:ext cx="9144000" cy="1226888"/>
          </a:xfrm>
        </p:spPr>
        <p:txBody>
          <a:bodyPr>
            <a:normAutofit/>
          </a:bodyPr>
          <a:lstStyle/>
          <a:p>
            <a:pPr algn="l"/>
            <a:r>
              <a:rPr lang="fr-FR" sz="2000" dirty="0"/>
              <a:t>100 : </a:t>
            </a:r>
            <a:r>
              <a:rPr lang="fr-FR" sz="2000" dirty="0" err="1"/>
              <a:t>Mboca</a:t>
            </a:r>
            <a:r>
              <a:rPr lang="fr-FR" sz="2000" dirty="0"/>
              <a:t> Nathalie</a:t>
            </a:r>
          </a:p>
          <a:p>
            <a:pPr algn="l"/>
            <a:r>
              <a:rPr lang="fr-FR" sz="2000" dirty="0"/>
              <a:t>Al + hypnose</a:t>
            </a:r>
          </a:p>
          <a:p>
            <a:pPr algn="l"/>
            <a:r>
              <a:rPr lang="fr-FR" sz="2000" dirty="0"/>
              <a:t>kyste </a:t>
            </a:r>
            <a:r>
              <a:rPr lang="fr-FR" sz="2000" dirty="0" err="1"/>
              <a:t>sebacé</a:t>
            </a:r>
            <a:r>
              <a:rPr lang="fr-FR" sz="2000" dirty="0"/>
              <a:t> </a:t>
            </a:r>
            <a:r>
              <a:rPr lang="fr-FR" sz="2000" dirty="0" err="1"/>
              <a:t>jugual</a:t>
            </a:r>
            <a:r>
              <a:rPr lang="fr-FR" sz="2000" dirty="0"/>
              <a:t> g surinfecté</a:t>
            </a:r>
          </a:p>
        </p:txBody>
      </p:sp>
      <p:pic>
        <p:nvPicPr>
          <p:cNvPr id="4" name="Image 3" descr="IMG_975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457378"/>
            <a:ext cx="3479808" cy="4639743"/>
          </a:xfrm>
          <a:prstGeom prst="rect">
            <a:avLst/>
          </a:prstGeom>
        </p:spPr>
      </p:pic>
      <p:pic>
        <p:nvPicPr>
          <p:cNvPr id="5" name="Image 4" descr="IMG_073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288696" y="342348"/>
            <a:ext cx="4598504" cy="613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57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5300761"/>
            <a:ext cx="9019854" cy="1752600"/>
          </a:xfrm>
        </p:spPr>
        <p:txBody>
          <a:bodyPr>
            <a:normAutofit/>
          </a:bodyPr>
          <a:lstStyle/>
          <a:p>
            <a:pPr algn="l"/>
            <a:r>
              <a:rPr lang="fr-FR" sz="2000" dirty="0"/>
              <a:t>98 : RASOARIM SYNTHIA</a:t>
            </a:r>
          </a:p>
          <a:p>
            <a:pPr algn="l"/>
            <a:r>
              <a:rPr lang="fr-FR" sz="2000" dirty="0"/>
              <a:t>AL+ Hypnose</a:t>
            </a:r>
          </a:p>
          <a:p>
            <a:pPr algn="l"/>
            <a:r>
              <a:rPr lang="fr-FR" sz="2000" dirty="0" err="1"/>
              <a:t>Cheloide</a:t>
            </a:r>
            <a:r>
              <a:rPr lang="fr-FR" sz="2000" dirty="0"/>
              <a:t> pavillon </a:t>
            </a:r>
            <a:r>
              <a:rPr lang="fr-FR" sz="2000" dirty="0" err="1"/>
              <a:t>helix</a:t>
            </a:r>
            <a:r>
              <a:rPr lang="fr-FR" sz="2000" dirty="0"/>
              <a:t> oreille droite</a:t>
            </a:r>
          </a:p>
          <a:p>
            <a:pPr algn="l"/>
            <a:r>
              <a:rPr lang="fr-FR" sz="2000" dirty="0"/>
              <a:t>Infiltration cortico injectable</a:t>
            </a:r>
          </a:p>
        </p:txBody>
      </p:sp>
      <p:pic>
        <p:nvPicPr>
          <p:cNvPr id="4" name="Image 3" descr="IMG_974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1" y="529952"/>
            <a:ext cx="3230383" cy="4307177"/>
          </a:xfrm>
          <a:prstGeom prst="rect">
            <a:avLst/>
          </a:prstGeom>
        </p:spPr>
      </p:pic>
      <p:pic>
        <p:nvPicPr>
          <p:cNvPr id="5" name="Image 4" descr="IMG_067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417" y="438185"/>
            <a:ext cx="4579822" cy="610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106:RATSIKIN Emma</a:t>
            </a:r>
          </a:p>
          <a:p>
            <a:r>
              <a:rPr lang="fr-FR" dirty="0" smtClean="0"/>
              <a:t>Kyste sébacé rétro-auriculaire gauche</a:t>
            </a:r>
          </a:p>
          <a:p>
            <a:r>
              <a:rPr lang="fr-FR" dirty="0" smtClean="0"/>
              <a:t>Intervention : Exérèse </a:t>
            </a:r>
          </a:p>
          <a:p>
            <a:r>
              <a:rPr lang="fr-FR" dirty="0" smtClean="0"/>
              <a:t>AL + hypnose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533" y="392400"/>
            <a:ext cx="3667780" cy="4890375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004" y="299196"/>
            <a:ext cx="4716118" cy="628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69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56592" y="4853609"/>
            <a:ext cx="7772400" cy="17526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fr-FR" sz="2000" dirty="0" smtClean="0"/>
              <a:t>Numéro 13</a:t>
            </a:r>
            <a:r>
              <a:rPr lang="fr-FR" sz="2000" dirty="0"/>
              <a:t> : </a:t>
            </a:r>
            <a:r>
              <a:rPr lang="fr-FR" sz="2000" dirty="0" err="1"/>
              <a:t>Rharifiononantsoa</a:t>
            </a:r>
            <a:r>
              <a:rPr lang="fr-FR" sz="2000" dirty="0"/>
              <a:t> </a:t>
            </a:r>
            <a:r>
              <a:rPr lang="fr-FR" sz="2000" dirty="0" err="1"/>
              <a:t>Tarislo</a:t>
            </a:r>
            <a:endParaRPr lang="fr-FR" sz="2000" dirty="0"/>
          </a:p>
          <a:p>
            <a:pPr algn="l"/>
            <a:r>
              <a:rPr lang="fr-FR" sz="2000" dirty="0"/>
              <a:t>FP2 </a:t>
            </a:r>
            <a:r>
              <a:rPr lang="fr-FR" sz="2000" dirty="0" err="1"/>
              <a:t>rhinolalie</a:t>
            </a:r>
            <a:endParaRPr lang="fr-FR" sz="2000" dirty="0"/>
          </a:p>
          <a:p>
            <a:pPr algn="l"/>
            <a:r>
              <a:rPr lang="fr-FR" sz="2000" dirty="0"/>
              <a:t>1 e tps : </a:t>
            </a:r>
            <a:r>
              <a:rPr lang="fr-FR" sz="2000" dirty="0" err="1"/>
              <a:t>Palatoplastie</a:t>
            </a:r>
            <a:endParaRPr lang="fr-FR" sz="2000" dirty="0"/>
          </a:p>
          <a:p>
            <a:pPr algn="l"/>
            <a:r>
              <a:rPr lang="fr-FR" sz="2000" dirty="0"/>
              <a:t>2e tps : </a:t>
            </a:r>
            <a:r>
              <a:rPr lang="fr-FR" sz="2000" dirty="0" err="1"/>
              <a:t>Pharyngoplastie</a:t>
            </a:r>
            <a:r>
              <a:rPr lang="fr-FR" sz="2000" dirty="0"/>
              <a:t> selon </a:t>
            </a:r>
            <a:r>
              <a:rPr lang="fr-FR" sz="2000" dirty="0" err="1" smtClean="0"/>
              <a:t>Orticochea</a:t>
            </a:r>
            <a:endParaRPr lang="fr-FR" sz="2000" dirty="0" smtClean="0"/>
          </a:p>
          <a:p>
            <a:pPr algn="l"/>
            <a:r>
              <a:rPr lang="fr-FR" sz="2000" dirty="0" smtClean="0"/>
              <a:t>AG, IOT</a:t>
            </a:r>
            <a:endParaRPr lang="fr-FR" sz="2000" dirty="0"/>
          </a:p>
        </p:txBody>
      </p:sp>
      <p:pic>
        <p:nvPicPr>
          <p:cNvPr id="6" name="Image 5" descr="IMG_9308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9496" y="342338"/>
            <a:ext cx="5470331" cy="614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01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107:RALAMBO José </a:t>
            </a:r>
          </a:p>
          <a:p>
            <a:r>
              <a:rPr lang="fr-FR" dirty="0" smtClean="0"/>
              <a:t>Récidive lipome frontal </a:t>
            </a:r>
            <a:r>
              <a:rPr lang="fr-FR" dirty="0" err="1" smtClean="0"/>
              <a:t>glabellaire</a:t>
            </a:r>
            <a:endParaRPr lang="fr-FR" dirty="0" smtClean="0"/>
          </a:p>
          <a:p>
            <a:r>
              <a:rPr lang="fr-FR" dirty="0" smtClean="0"/>
              <a:t>Intervention : Exérèse </a:t>
            </a:r>
          </a:p>
          <a:p>
            <a:r>
              <a:rPr lang="fr-FR" dirty="0"/>
              <a:t>AL + hypnose</a:t>
            </a:r>
          </a:p>
          <a:p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6904" y="366730"/>
            <a:ext cx="4665467" cy="6220624"/>
          </a:xfrm>
        </p:spPr>
      </p:pic>
    </p:spTree>
    <p:extLst>
      <p:ext uri="{BB962C8B-B14F-4D97-AF65-F5344CB8AC3E}">
        <p14:creationId xmlns:p14="http://schemas.microsoft.com/office/powerpoint/2010/main" val="2009662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Surplus : RAFAMATANANTSOA Olivier</a:t>
            </a:r>
            <a:endParaRPr lang="fr-FR" dirty="0"/>
          </a:p>
          <a:p>
            <a:r>
              <a:rPr lang="fr-FR" dirty="0" err="1" smtClean="0"/>
              <a:t>Botriomycome</a:t>
            </a:r>
            <a:r>
              <a:rPr lang="fr-FR" dirty="0" smtClean="0"/>
              <a:t> temporal gauche</a:t>
            </a:r>
          </a:p>
          <a:p>
            <a:r>
              <a:rPr lang="fr-FR" dirty="0" smtClean="0"/>
              <a:t>Intervention : Exérèse </a:t>
            </a:r>
          </a:p>
          <a:p>
            <a:r>
              <a:rPr lang="fr-FR" dirty="0"/>
              <a:t>AL + hypnose</a:t>
            </a:r>
          </a:p>
          <a:p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270" y="437012"/>
            <a:ext cx="6231834" cy="4673876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461" y="391158"/>
            <a:ext cx="4495196" cy="599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57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8931" y="2697508"/>
            <a:ext cx="10515600" cy="1325563"/>
          </a:xfrm>
        </p:spPr>
        <p:txBody>
          <a:bodyPr/>
          <a:lstStyle/>
          <a:p>
            <a:r>
              <a:rPr lang="fr-FR" dirty="0" smtClean="0"/>
              <a:t>Mardi 18 septembre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5547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104 : MAHANDRINIRINA </a:t>
            </a:r>
            <a:r>
              <a:rPr lang="fr-FR" dirty="0" err="1" smtClean="0"/>
              <a:t>Monla</a:t>
            </a:r>
            <a:endParaRPr lang="fr-FR" dirty="0"/>
          </a:p>
          <a:p>
            <a:r>
              <a:rPr lang="fr-FR" dirty="0" smtClean="0"/>
              <a:t>FP1 gauche</a:t>
            </a:r>
          </a:p>
          <a:p>
            <a:r>
              <a:rPr lang="fr-FR" dirty="0" smtClean="0"/>
              <a:t>Intervention : </a:t>
            </a:r>
            <a:r>
              <a:rPr lang="fr-FR" dirty="0" err="1" smtClean="0"/>
              <a:t>Chéïloplastie</a:t>
            </a:r>
            <a:r>
              <a:rPr lang="fr-FR" dirty="0" smtClean="0"/>
              <a:t> gauche</a:t>
            </a:r>
          </a:p>
          <a:p>
            <a:r>
              <a:rPr lang="fr-FR" dirty="0" smtClean="0"/>
              <a:t>AG, IOT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436" y="379654"/>
            <a:ext cx="3672121" cy="4896162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7547" y="379654"/>
            <a:ext cx="4966159" cy="620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46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80 : MAZORONIAKO </a:t>
            </a:r>
            <a:r>
              <a:rPr lang="fr-FR" dirty="0" err="1" smtClean="0"/>
              <a:t>Mamibasimba</a:t>
            </a:r>
            <a:endParaRPr lang="fr-FR" dirty="0"/>
          </a:p>
          <a:p>
            <a:r>
              <a:rPr lang="fr-FR" dirty="0" smtClean="0"/>
              <a:t>FP1 droite</a:t>
            </a:r>
          </a:p>
          <a:p>
            <a:r>
              <a:rPr lang="fr-FR" dirty="0" smtClean="0"/>
              <a:t>Intervention : </a:t>
            </a:r>
            <a:r>
              <a:rPr lang="fr-FR" dirty="0" err="1" smtClean="0"/>
              <a:t>Chéïloplastie</a:t>
            </a:r>
            <a:r>
              <a:rPr lang="fr-FR" dirty="0" smtClean="0"/>
              <a:t> droite</a:t>
            </a:r>
          </a:p>
          <a:p>
            <a:r>
              <a:rPr lang="fr-FR" dirty="0" smtClean="0"/>
              <a:t>AG, IOT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288" y="259257"/>
            <a:ext cx="4215460" cy="4738546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2968" y="583097"/>
            <a:ext cx="5380979" cy="587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75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78 : HER </a:t>
            </a:r>
            <a:r>
              <a:rPr lang="fr-FR" dirty="0" err="1" smtClean="0"/>
              <a:t>Joelle</a:t>
            </a:r>
            <a:endParaRPr lang="fr-FR" dirty="0"/>
          </a:p>
          <a:p>
            <a:r>
              <a:rPr lang="fr-FR" dirty="0" smtClean="0"/>
              <a:t>FP2 partielle</a:t>
            </a:r>
          </a:p>
          <a:p>
            <a:r>
              <a:rPr lang="fr-FR" dirty="0" smtClean="0"/>
              <a:t>Intervention : </a:t>
            </a:r>
            <a:r>
              <a:rPr lang="fr-FR" dirty="0" err="1" smtClean="0"/>
              <a:t>Véloplastie</a:t>
            </a:r>
            <a:endParaRPr lang="fr-FR" dirty="0" smtClean="0"/>
          </a:p>
          <a:p>
            <a:r>
              <a:rPr lang="fr-FR" dirty="0" smtClean="0"/>
              <a:t>AG, IOT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848" y="374615"/>
            <a:ext cx="3576509" cy="4768679"/>
          </a:xfrm>
        </p:spPr>
      </p:pic>
    </p:spTree>
    <p:extLst>
      <p:ext uri="{BB962C8B-B14F-4D97-AF65-F5344CB8AC3E}">
        <p14:creationId xmlns:p14="http://schemas.microsoft.com/office/powerpoint/2010/main" val="1620486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65 : RAF </a:t>
            </a:r>
            <a:r>
              <a:rPr lang="fr-FR" dirty="0" err="1" smtClean="0"/>
              <a:t>Tsilavina</a:t>
            </a:r>
            <a:endParaRPr lang="fr-FR" dirty="0"/>
          </a:p>
          <a:p>
            <a:r>
              <a:rPr lang="fr-FR" dirty="0" smtClean="0"/>
              <a:t>Fistule vélaire </a:t>
            </a:r>
          </a:p>
          <a:p>
            <a:r>
              <a:rPr lang="fr-FR" dirty="0" smtClean="0"/>
              <a:t>Intervention : Fermeture fistule vélaire</a:t>
            </a:r>
          </a:p>
          <a:p>
            <a:r>
              <a:rPr lang="fr-FR" dirty="0" smtClean="0"/>
              <a:t>AG, IOT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8365" y="709695"/>
            <a:ext cx="4904006" cy="5277493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636" y="543339"/>
            <a:ext cx="4115352" cy="445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89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66 : AVOTRINIAINA </a:t>
            </a:r>
            <a:r>
              <a:rPr lang="fr-FR" dirty="0" err="1" smtClean="0"/>
              <a:t>Tolojarabery</a:t>
            </a:r>
            <a:endParaRPr lang="fr-FR" dirty="0"/>
          </a:p>
          <a:p>
            <a:r>
              <a:rPr lang="fr-FR" dirty="0" smtClean="0"/>
              <a:t>2</a:t>
            </a:r>
            <a:r>
              <a:rPr lang="fr-FR" baseline="30000" dirty="0" smtClean="0"/>
              <a:t>ème</a:t>
            </a:r>
            <a:r>
              <a:rPr lang="fr-FR" dirty="0" smtClean="0"/>
              <a:t> temps FP2, fistule palatine</a:t>
            </a:r>
          </a:p>
          <a:p>
            <a:r>
              <a:rPr lang="fr-FR" dirty="0" smtClean="0"/>
              <a:t>Intervention : Fermeture fistule palatine</a:t>
            </a:r>
          </a:p>
          <a:p>
            <a:r>
              <a:rPr lang="fr-FR" dirty="0" smtClean="0"/>
              <a:t>AG, IOT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1452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39636" y="5387024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Numéro 108 : ANDRIA </a:t>
            </a:r>
            <a:r>
              <a:rPr lang="fr-FR" dirty="0" err="1" smtClean="0"/>
              <a:t>Zilie</a:t>
            </a:r>
            <a:endParaRPr lang="fr-FR" dirty="0"/>
          </a:p>
          <a:p>
            <a:r>
              <a:rPr lang="fr-FR" dirty="0" smtClean="0"/>
              <a:t>FP1 partielle droite</a:t>
            </a:r>
          </a:p>
          <a:p>
            <a:r>
              <a:rPr lang="fr-FR" dirty="0" smtClean="0"/>
              <a:t>Intervention : </a:t>
            </a:r>
            <a:r>
              <a:rPr lang="fr-FR" dirty="0" err="1" smtClean="0"/>
              <a:t>Chéïloplastie</a:t>
            </a:r>
            <a:r>
              <a:rPr lang="fr-FR" dirty="0" smtClean="0"/>
              <a:t> droite</a:t>
            </a:r>
          </a:p>
          <a:p>
            <a:r>
              <a:rPr lang="fr-FR" dirty="0" smtClean="0"/>
              <a:t>AG, IOT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035" y="340262"/>
            <a:ext cx="3876588" cy="4404016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255026" y="501264"/>
            <a:ext cx="5447345" cy="608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512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5486400"/>
            <a:ext cx="8205789" cy="1536211"/>
          </a:xfrm>
        </p:spPr>
        <p:txBody>
          <a:bodyPr>
            <a:normAutofit/>
          </a:bodyPr>
          <a:lstStyle/>
          <a:p>
            <a:pPr algn="l"/>
            <a:r>
              <a:rPr lang="fr-FR" sz="2000" dirty="0"/>
              <a:t>76 : </a:t>
            </a:r>
            <a:r>
              <a:rPr lang="fr-FR" sz="2000" dirty="0" err="1"/>
              <a:t>Avjriniana</a:t>
            </a:r>
            <a:r>
              <a:rPr lang="fr-FR" sz="2000" dirty="0"/>
              <a:t> </a:t>
            </a:r>
            <a:r>
              <a:rPr lang="fr-FR" sz="2000" dirty="0" err="1"/>
              <a:t>Artiana</a:t>
            </a:r>
            <a:r>
              <a:rPr lang="fr-FR" sz="2000" dirty="0"/>
              <a:t> </a:t>
            </a:r>
          </a:p>
          <a:p>
            <a:pPr algn="l"/>
            <a:r>
              <a:rPr lang="fr-FR" sz="2000" dirty="0"/>
              <a:t>AG IOT</a:t>
            </a:r>
          </a:p>
          <a:p>
            <a:pPr algn="l"/>
            <a:r>
              <a:rPr lang="fr-FR" sz="2000" dirty="0"/>
              <a:t>Grenouillette plancher de bouche </a:t>
            </a:r>
            <a:r>
              <a:rPr lang="fr-FR" sz="2000" dirty="0" err="1"/>
              <a:t>Marsupilalisation</a:t>
            </a:r>
            <a:r>
              <a:rPr lang="fr-FR" sz="2000" dirty="0"/>
              <a:t>.</a:t>
            </a:r>
          </a:p>
        </p:txBody>
      </p:sp>
      <p:pic>
        <p:nvPicPr>
          <p:cNvPr id="4" name="Image 3" descr="IMG_962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7994" y="429846"/>
            <a:ext cx="3579390" cy="4433934"/>
          </a:xfrm>
          <a:prstGeom prst="rect">
            <a:avLst/>
          </a:prstGeom>
        </p:spPr>
      </p:pic>
      <p:pic>
        <p:nvPicPr>
          <p:cNvPr id="5" name="Image 4" descr="IMG_055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7256" y="1433071"/>
            <a:ext cx="3919102" cy="46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11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7272</TotalTime>
  <Words>1392</Words>
  <Application>Microsoft Macintosh PowerPoint</Application>
  <PresentationFormat>Personnalisé</PresentationFormat>
  <Paragraphs>429</Paragraphs>
  <Slides>109</Slides>
  <Notes>14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109</vt:i4>
      </vt:variant>
    </vt:vector>
  </HeadingPairs>
  <TitlesOfParts>
    <vt:vector size="110" baseType="lpstr">
      <vt:lpstr>Thème Office</vt:lpstr>
      <vt:lpstr>Rapport de mission</vt:lpstr>
      <vt:lpstr>Mardi 11 septembre 2018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Mercredi 12 septembre 2018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Jeudi 13 septembre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Vendredi 14 septembre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Dimanche 16 septembre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Lundi 17 septembre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Mardi 18 septembre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Julie CHAUVEL-PICARD</dc:creator>
  <cp:lastModifiedBy>Maude BADEL</cp:lastModifiedBy>
  <cp:revision>63</cp:revision>
  <dcterms:created xsi:type="dcterms:W3CDTF">2018-09-18T07:16:09Z</dcterms:created>
  <dcterms:modified xsi:type="dcterms:W3CDTF">2018-10-22T07:44:59Z</dcterms:modified>
</cp:coreProperties>
</file>