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00" r:id="rId3"/>
    <p:sldId id="299" r:id="rId4"/>
    <p:sldId id="257" r:id="rId5"/>
    <p:sldId id="258" r:id="rId6"/>
    <p:sldId id="294" r:id="rId7"/>
    <p:sldId id="264" r:id="rId8"/>
    <p:sldId id="293" r:id="rId9"/>
    <p:sldId id="290" r:id="rId10"/>
    <p:sldId id="260" r:id="rId11"/>
    <p:sldId id="262" r:id="rId12"/>
    <p:sldId id="268" r:id="rId13"/>
    <p:sldId id="266" r:id="rId14"/>
    <p:sldId id="295" r:id="rId15"/>
    <p:sldId id="276" r:id="rId16"/>
    <p:sldId id="261" r:id="rId17"/>
    <p:sldId id="291" r:id="rId18"/>
    <p:sldId id="263" r:id="rId19"/>
    <p:sldId id="265" r:id="rId20"/>
    <p:sldId id="274" r:id="rId21"/>
    <p:sldId id="270" r:id="rId22"/>
    <p:sldId id="267" r:id="rId23"/>
    <p:sldId id="271" r:id="rId24"/>
    <p:sldId id="273" r:id="rId25"/>
    <p:sldId id="269" r:id="rId26"/>
    <p:sldId id="286" r:id="rId27"/>
    <p:sldId id="296" r:id="rId28"/>
    <p:sldId id="297" r:id="rId29"/>
    <p:sldId id="298" r:id="rId30"/>
    <p:sldId id="279" r:id="rId31"/>
    <p:sldId id="275" r:id="rId32"/>
    <p:sldId id="283" r:id="rId33"/>
    <p:sldId id="301" r:id="rId34"/>
    <p:sldId id="292" r:id="rId35"/>
    <p:sldId id="259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0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E05B4-6566-E84D-9A72-C7C220BD9E5A}" type="datetimeFigureOut">
              <a:rPr lang="en-US" smtClean="0"/>
              <a:t>26/02/18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E238-E50E-D74A-9DC3-C7700C335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48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E05B4-6566-E84D-9A72-C7C220BD9E5A}" type="datetimeFigureOut">
              <a:rPr lang="en-US" smtClean="0"/>
              <a:t>26/02/18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E238-E50E-D74A-9DC3-C7700C335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82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E05B4-6566-E84D-9A72-C7C220BD9E5A}" type="datetimeFigureOut">
              <a:rPr lang="en-US" smtClean="0"/>
              <a:t>26/02/18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E238-E50E-D74A-9DC3-C7700C335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98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E05B4-6566-E84D-9A72-C7C220BD9E5A}" type="datetimeFigureOut">
              <a:rPr lang="en-US" smtClean="0"/>
              <a:t>26/02/18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E238-E50E-D74A-9DC3-C7700C335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88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E05B4-6566-E84D-9A72-C7C220BD9E5A}" type="datetimeFigureOut">
              <a:rPr lang="en-US" smtClean="0"/>
              <a:t>26/02/18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E238-E50E-D74A-9DC3-C7700C335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12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E05B4-6566-E84D-9A72-C7C220BD9E5A}" type="datetimeFigureOut">
              <a:rPr lang="en-US" smtClean="0"/>
              <a:t>26/02/18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E238-E50E-D74A-9DC3-C7700C335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363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E05B4-6566-E84D-9A72-C7C220BD9E5A}" type="datetimeFigureOut">
              <a:rPr lang="en-US" smtClean="0"/>
              <a:t>26/02/18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E238-E50E-D74A-9DC3-C7700C335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42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E05B4-6566-E84D-9A72-C7C220BD9E5A}" type="datetimeFigureOut">
              <a:rPr lang="en-US" smtClean="0"/>
              <a:t>26/02/18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E238-E50E-D74A-9DC3-C7700C335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25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E05B4-6566-E84D-9A72-C7C220BD9E5A}" type="datetimeFigureOut">
              <a:rPr lang="en-US" smtClean="0"/>
              <a:t>26/02/18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E238-E50E-D74A-9DC3-C7700C335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7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E05B4-6566-E84D-9A72-C7C220BD9E5A}" type="datetimeFigureOut">
              <a:rPr lang="en-US" smtClean="0"/>
              <a:t>26/02/18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E238-E50E-D74A-9DC3-C7700C335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4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E05B4-6566-E84D-9A72-C7C220BD9E5A}" type="datetimeFigureOut">
              <a:rPr lang="en-US" smtClean="0"/>
              <a:t>26/02/18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FE238-E50E-D74A-9DC3-C7700C335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51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E05B4-6566-E84D-9A72-C7C220BD9E5A}" type="datetimeFigureOut">
              <a:rPr lang="en-US" smtClean="0"/>
              <a:t>26/02/18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FE238-E50E-D74A-9DC3-C7700C3357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43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6" Type="http://schemas.openxmlformats.org/officeDocument/2006/relationships/image" Target="../media/image27.jpeg"/><Relationship Id="rId7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3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Relationship Id="rId3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Relationship Id="rId3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Relationship Id="rId3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eg"/><Relationship Id="rId3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45.jpeg"/><Relationship Id="rId5" Type="http://schemas.openxmlformats.org/officeDocument/2006/relationships/image" Target="../media/image46.jpeg"/><Relationship Id="rId6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4" Type="http://schemas.openxmlformats.org/officeDocument/2006/relationships/image" Target="../media/image50.jpeg"/><Relationship Id="rId5" Type="http://schemas.openxmlformats.org/officeDocument/2006/relationships/image" Target="../media/image51.jpeg"/><Relationship Id="rId6" Type="http://schemas.openxmlformats.org/officeDocument/2006/relationships/image" Target="../media/image52.jpeg"/><Relationship Id="rId7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eg"/><Relationship Id="rId3" Type="http://schemas.openxmlformats.org/officeDocument/2006/relationships/image" Target="../media/image5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4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4" Type="http://schemas.openxmlformats.org/officeDocument/2006/relationships/image" Target="../media/image61.jpeg"/><Relationship Id="rId5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4" Type="http://schemas.openxmlformats.org/officeDocument/2006/relationships/image" Target="../media/image65.jpeg"/><Relationship Id="rId5" Type="http://schemas.openxmlformats.org/officeDocument/2006/relationships/image" Target="../media/image66.jpeg"/><Relationship Id="rId6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4" Type="http://schemas.openxmlformats.org/officeDocument/2006/relationships/image" Target="../media/image73.jpeg"/><Relationship Id="rId5" Type="http://schemas.openxmlformats.org/officeDocument/2006/relationships/image" Target="../media/image74.jpeg"/><Relationship Id="rId6" Type="http://schemas.openxmlformats.org/officeDocument/2006/relationships/image" Target="../media/image75.jpeg"/><Relationship Id="rId7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4" Type="http://schemas.openxmlformats.org/officeDocument/2006/relationships/image" Target="../media/image79.jpeg"/><Relationship Id="rId5" Type="http://schemas.openxmlformats.org/officeDocument/2006/relationships/image" Target="../media/image80.jpeg"/><Relationship Id="rId6" Type="http://schemas.openxmlformats.org/officeDocument/2006/relationships/image" Target="../media/image81.jpeg"/><Relationship Id="rId7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4" Type="http://schemas.openxmlformats.org/officeDocument/2006/relationships/image" Target="../media/image85.jpeg"/><Relationship Id="rId5" Type="http://schemas.openxmlformats.org/officeDocument/2006/relationships/image" Target="../media/image86.jpeg"/><Relationship Id="rId6" Type="http://schemas.openxmlformats.org/officeDocument/2006/relationships/image" Target="../media/image8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jpeg"/><Relationship Id="rId3" Type="http://schemas.openxmlformats.org/officeDocument/2006/relationships/image" Target="../media/image9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82232"/>
            <a:ext cx="7772400" cy="1470025"/>
          </a:xfrm>
        </p:spPr>
        <p:txBody>
          <a:bodyPr/>
          <a:lstStyle/>
          <a:p>
            <a:r>
              <a:rPr lang="en-US" dirty="0" smtClean="0"/>
              <a:t>Mission main/pied infantile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38007"/>
            <a:ext cx="6400800" cy="1752600"/>
          </a:xfrm>
        </p:spPr>
        <p:txBody>
          <a:bodyPr/>
          <a:lstStyle/>
          <a:p>
            <a:r>
              <a:rPr lang="en-US" dirty="0" smtClean="0"/>
              <a:t>Madagascar </a:t>
            </a:r>
            <a:r>
              <a:rPr lang="en-US" dirty="0" err="1" smtClean="0"/>
              <a:t>Décembre</a:t>
            </a:r>
            <a:r>
              <a:rPr lang="en-US" dirty="0" smtClean="0"/>
              <a:t> 2017</a:t>
            </a:r>
            <a:endParaRPr lang="en-US" dirty="0"/>
          </a:p>
        </p:txBody>
      </p:sp>
      <p:pic>
        <p:nvPicPr>
          <p:cNvPr id="4" name="Picture 3" descr="Logo-Les_enfants_du_NOM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528" y="12211"/>
            <a:ext cx="8166100" cy="25654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12528" y="6314331"/>
            <a:ext cx="7772400" cy="511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 err="1" smtClean="0"/>
              <a:t>Enfantsdunoma.info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5098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22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hr-HR" sz="1600" b="1" dirty="0"/>
              <a:t>Myrah </a:t>
            </a:r>
            <a:r>
              <a:rPr lang="hr-HR" sz="1600" b="1" dirty="0" smtClean="0"/>
              <a:t>Randranjafisoa</a:t>
            </a:r>
            <a:r>
              <a:rPr lang="hr-HR" sz="1600" dirty="0" smtClean="0"/>
              <a:t>, 7 ans</a:t>
            </a:r>
            <a:r>
              <a:rPr lang="hr-HR" sz="1600" u="sng" dirty="0" smtClean="0"/>
              <a:t/>
            </a:r>
            <a:br>
              <a:rPr lang="hr-HR" sz="1600" u="sng" dirty="0" smtClean="0"/>
            </a:br>
            <a:r>
              <a:rPr lang="hr-HR" sz="1600" u="sng" dirty="0" smtClean="0"/>
              <a:t>Diagnostic: </a:t>
            </a:r>
            <a:r>
              <a:rPr lang="hr-HR" sz="1600" dirty="0" smtClean="0"/>
              <a:t>Syndrome de Volkman post plâtre</a:t>
            </a:r>
            <a:br>
              <a:rPr lang="hr-HR" sz="1600" dirty="0" smtClean="0"/>
            </a:br>
            <a:r>
              <a:rPr lang="hr-HR" sz="1600" u="sng" dirty="0" smtClean="0"/>
              <a:t>Intervention: </a:t>
            </a:r>
            <a:r>
              <a:rPr lang="hr-HR" sz="1600" dirty="0" smtClean="0"/>
              <a:t>Allongement fléchisseurs coude et poignet/doigts, ouverture de la première commissure</a:t>
            </a:r>
            <a:endParaRPr lang="en-US" sz="1600" dirty="0"/>
          </a:p>
        </p:txBody>
      </p:sp>
      <p:pic>
        <p:nvPicPr>
          <p:cNvPr id="4" name="Picture 3" descr="IMG_7432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7626" y="1437824"/>
            <a:ext cx="2695579" cy="5307873"/>
          </a:xfrm>
          <a:prstGeom prst="rect">
            <a:avLst/>
          </a:prstGeom>
        </p:spPr>
      </p:pic>
      <p:pic>
        <p:nvPicPr>
          <p:cNvPr id="5" name="Picture 4" descr="IMG_7734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2612" y="1162220"/>
            <a:ext cx="2655264" cy="5679315"/>
          </a:xfrm>
          <a:prstGeom prst="rect">
            <a:avLst/>
          </a:prstGeom>
        </p:spPr>
      </p:pic>
      <p:pic>
        <p:nvPicPr>
          <p:cNvPr id="6" name="Picture 5" descr="IMG_7736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8751" y="1078368"/>
            <a:ext cx="2408049" cy="567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014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i-FI" sz="1600" b="1" dirty="0" err="1"/>
              <a:t>Tiavintsoa</a:t>
            </a:r>
            <a:r>
              <a:rPr lang="fi-FI" sz="1600" b="1" dirty="0"/>
              <a:t> </a:t>
            </a:r>
            <a:r>
              <a:rPr lang="fi-FI" sz="1600" b="1" dirty="0" err="1" smtClean="0"/>
              <a:t>Andriananteraina</a:t>
            </a:r>
            <a:r>
              <a:rPr lang="fi-FI" sz="1600" dirty="0" smtClean="0"/>
              <a:t>, 11 </a:t>
            </a:r>
            <a:r>
              <a:rPr lang="fi-FI" sz="1600" dirty="0" err="1" smtClean="0"/>
              <a:t>ans</a:t>
            </a:r>
            <a:r>
              <a:rPr lang="fi-FI" sz="1600" dirty="0" smtClean="0"/>
              <a:t/>
            </a:r>
            <a:br>
              <a:rPr lang="fi-FI" sz="1600" dirty="0" smtClean="0"/>
            </a:br>
            <a:r>
              <a:rPr lang="fi-FI" sz="1600" u="sng" dirty="0" err="1" smtClean="0"/>
              <a:t>Diagnostic</a:t>
            </a:r>
            <a:r>
              <a:rPr lang="fi-FI" sz="1600" dirty="0" smtClean="0"/>
              <a:t>: </a:t>
            </a:r>
            <a:r>
              <a:rPr lang="fi-FI" sz="1600" dirty="0" err="1" smtClean="0"/>
              <a:t>Séquelles</a:t>
            </a:r>
            <a:r>
              <a:rPr lang="fi-FI" sz="1600" dirty="0" smtClean="0"/>
              <a:t> de </a:t>
            </a:r>
            <a:r>
              <a:rPr lang="fi-FI" sz="1600" dirty="0" err="1" smtClean="0"/>
              <a:t>brûlure</a:t>
            </a:r>
            <a:r>
              <a:rPr lang="fi-FI" sz="1600" dirty="0" smtClean="0"/>
              <a:t> main </a:t>
            </a:r>
            <a:r>
              <a:rPr lang="fi-FI" sz="1600" dirty="0" err="1" smtClean="0"/>
              <a:t>droite</a:t>
            </a:r>
            <a:r>
              <a:rPr lang="fi-FI" sz="1600" dirty="0" smtClean="0"/>
              <a:t/>
            </a:r>
            <a:br>
              <a:rPr lang="fi-FI" sz="1600" dirty="0" smtClean="0"/>
            </a:br>
            <a:r>
              <a:rPr lang="fi-FI" sz="1600" u="sng" dirty="0" smtClean="0"/>
              <a:t>Intervention</a:t>
            </a:r>
            <a:r>
              <a:rPr lang="fi-FI" sz="1600" dirty="0" smtClean="0"/>
              <a:t>: </a:t>
            </a:r>
            <a:r>
              <a:rPr lang="fi-FI" sz="1600" dirty="0" err="1" smtClean="0"/>
              <a:t>Libération</a:t>
            </a:r>
            <a:r>
              <a:rPr lang="fi-FI" sz="1600" dirty="0" smtClean="0"/>
              <a:t> </a:t>
            </a:r>
            <a:r>
              <a:rPr lang="fi-FI" sz="1600" dirty="0" err="1" smtClean="0"/>
              <a:t>parties</a:t>
            </a:r>
            <a:r>
              <a:rPr lang="fi-FI" sz="1600" dirty="0" smtClean="0"/>
              <a:t> </a:t>
            </a:r>
            <a:r>
              <a:rPr lang="fi-FI" sz="1600" dirty="0" err="1" smtClean="0"/>
              <a:t>molles</a:t>
            </a:r>
            <a:r>
              <a:rPr lang="fi-FI" sz="1600" dirty="0" smtClean="0"/>
              <a:t> et </a:t>
            </a:r>
            <a:r>
              <a:rPr lang="fi-FI" sz="1600" dirty="0" err="1" smtClean="0"/>
              <a:t>greffe</a:t>
            </a:r>
            <a:r>
              <a:rPr lang="fi-FI" sz="1600" dirty="0" smtClean="0"/>
              <a:t> de </a:t>
            </a:r>
            <a:r>
              <a:rPr lang="fi-FI" sz="1600" dirty="0" err="1" smtClean="0"/>
              <a:t>peau</a:t>
            </a:r>
            <a:r>
              <a:rPr lang="fi-FI" sz="1600" dirty="0" smtClean="0"/>
              <a:t> </a:t>
            </a:r>
            <a:r>
              <a:rPr lang="fi-FI" sz="1600" dirty="0" err="1" smtClean="0"/>
              <a:t>totale</a:t>
            </a:r>
            <a:endParaRPr lang="en-US" sz="1600" dirty="0"/>
          </a:p>
        </p:txBody>
      </p:sp>
      <p:pic>
        <p:nvPicPr>
          <p:cNvPr id="4" name="Picture 3" descr="IMG_7452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6193" y="2651163"/>
            <a:ext cx="4624948" cy="3027000"/>
          </a:xfrm>
          <a:prstGeom prst="rect">
            <a:avLst/>
          </a:prstGeom>
        </p:spPr>
      </p:pic>
      <p:pic>
        <p:nvPicPr>
          <p:cNvPr id="5" name="Picture 4" descr="IMG_7453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6213" y="2651163"/>
            <a:ext cx="4046940" cy="302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983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l-NL" sz="1600" b="1" dirty="0" err="1"/>
              <a:t>Hery</a:t>
            </a:r>
            <a:r>
              <a:rPr lang="nl-NL" sz="1600" b="1" dirty="0"/>
              <a:t> </a:t>
            </a:r>
            <a:r>
              <a:rPr lang="nl-NL" sz="1600" b="1" dirty="0" err="1" smtClean="0"/>
              <a:t>Nemoenjanahary</a:t>
            </a:r>
            <a:r>
              <a:rPr lang="nl-NL" sz="1600" dirty="0" smtClean="0"/>
              <a:t>, 2 </a:t>
            </a:r>
            <a:r>
              <a:rPr lang="nl-NL" sz="1600" dirty="0" err="1" smtClean="0"/>
              <a:t>ans</a:t>
            </a:r>
            <a:r>
              <a:rPr lang="nl-NL" sz="1600" dirty="0" smtClean="0"/>
              <a:t/>
            </a:r>
            <a:br>
              <a:rPr lang="nl-NL" sz="1600" dirty="0" smtClean="0"/>
            </a:br>
            <a:r>
              <a:rPr lang="fi-FI" sz="1600" u="sng" dirty="0" err="1"/>
              <a:t>Diagnostic</a:t>
            </a:r>
            <a:r>
              <a:rPr lang="fi-FI" sz="1600" dirty="0"/>
              <a:t>: </a:t>
            </a:r>
            <a:r>
              <a:rPr lang="fi-FI" sz="1600" dirty="0" err="1"/>
              <a:t>Séquelles</a:t>
            </a:r>
            <a:r>
              <a:rPr lang="fi-FI" sz="1600" dirty="0"/>
              <a:t> de </a:t>
            </a:r>
            <a:r>
              <a:rPr lang="fi-FI" sz="1600" dirty="0" err="1"/>
              <a:t>brûlure</a:t>
            </a:r>
            <a:r>
              <a:rPr lang="fi-FI" sz="1600" dirty="0"/>
              <a:t> </a:t>
            </a:r>
            <a:r>
              <a:rPr lang="fi-FI" sz="1600" dirty="0" smtClean="0"/>
              <a:t>D2 </a:t>
            </a:r>
            <a:r>
              <a:rPr lang="fi-FI" sz="1600" dirty="0"/>
              <a:t/>
            </a:r>
            <a:br>
              <a:rPr lang="fi-FI" sz="1600" dirty="0"/>
            </a:br>
            <a:r>
              <a:rPr lang="fi-FI" sz="1600" u="sng" dirty="0"/>
              <a:t>Intervention</a:t>
            </a:r>
            <a:r>
              <a:rPr lang="fi-FI" sz="1600" dirty="0"/>
              <a:t>: </a:t>
            </a:r>
            <a:r>
              <a:rPr lang="fi-FI" sz="1600" dirty="0" err="1"/>
              <a:t>Libération</a:t>
            </a:r>
            <a:r>
              <a:rPr lang="fi-FI" sz="1600" dirty="0"/>
              <a:t> </a:t>
            </a:r>
            <a:r>
              <a:rPr lang="fi-FI" sz="1600" dirty="0" err="1"/>
              <a:t>parties</a:t>
            </a:r>
            <a:r>
              <a:rPr lang="fi-FI" sz="1600" dirty="0"/>
              <a:t> </a:t>
            </a:r>
            <a:r>
              <a:rPr lang="fi-FI" sz="1600" dirty="0" err="1"/>
              <a:t>molles</a:t>
            </a:r>
            <a:r>
              <a:rPr lang="fi-FI" sz="1600" dirty="0"/>
              <a:t> et </a:t>
            </a:r>
            <a:r>
              <a:rPr lang="fi-FI" sz="1600" dirty="0" err="1"/>
              <a:t>greffe</a:t>
            </a:r>
            <a:r>
              <a:rPr lang="fi-FI" sz="1600" dirty="0"/>
              <a:t> de </a:t>
            </a:r>
            <a:r>
              <a:rPr lang="fi-FI" sz="1600" dirty="0" err="1"/>
              <a:t>peau</a:t>
            </a:r>
            <a:r>
              <a:rPr lang="fi-FI" sz="1600" dirty="0"/>
              <a:t> </a:t>
            </a:r>
            <a:r>
              <a:rPr lang="fi-FI" sz="1600" dirty="0" err="1"/>
              <a:t>totale</a:t>
            </a:r>
            <a:r>
              <a:rPr lang="nl-NL" sz="1600" dirty="0" smtClean="0"/>
              <a:t/>
            </a:r>
            <a:br>
              <a:rPr lang="nl-NL" sz="1600" dirty="0" smtClean="0"/>
            </a:br>
            <a:endParaRPr lang="en-US" sz="1600" dirty="0"/>
          </a:p>
        </p:txBody>
      </p:sp>
      <p:pic>
        <p:nvPicPr>
          <p:cNvPr id="4" name="Picture 3" descr="IMG_750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2889" y="1669142"/>
            <a:ext cx="6321777" cy="474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878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7493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457201" y="3882056"/>
            <a:ext cx="2161317" cy="2975942"/>
          </a:xfrm>
          <a:prstGeom prst="rect">
            <a:avLst/>
          </a:prstGeom>
        </p:spPr>
      </p:pic>
      <p:pic>
        <p:nvPicPr>
          <p:cNvPr id="5" name="Picture 4" descr="IMG_7495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457200" y="1138256"/>
            <a:ext cx="2149976" cy="2743800"/>
          </a:xfrm>
          <a:prstGeom prst="rect">
            <a:avLst/>
          </a:prstGeom>
        </p:spPr>
      </p:pic>
      <p:pic>
        <p:nvPicPr>
          <p:cNvPr id="6" name="Picture 5" descr="IMG_7551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618519" y="1138256"/>
            <a:ext cx="1874265" cy="2743800"/>
          </a:xfrm>
          <a:prstGeom prst="rect">
            <a:avLst/>
          </a:prstGeom>
        </p:spPr>
      </p:pic>
      <p:pic>
        <p:nvPicPr>
          <p:cNvPr id="7" name="Picture 6" descr="IMG_7680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532789" y="1437599"/>
            <a:ext cx="2250494" cy="1949840"/>
          </a:xfrm>
          <a:prstGeom prst="rect">
            <a:avLst/>
          </a:prstGeom>
        </p:spPr>
      </p:pic>
      <p:pic>
        <p:nvPicPr>
          <p:cNvPr id="3" name="Picture 2" descr="IMG_7678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068524" y="4152356"/>
            <a:ext cx="3175704" cy="1946526"/>
          </a:xfrm>
          <a:prstGeom prst="rect">
            <a:avLst/>
          </a:prstGeom>
        </p:spPr>
      </p:pic>
      <p:pic>
        <p:nvPicPr>
          <p:cNvPr id="8" name="Picture 7" descr="IMG_7679.jp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8070" y="4212792"/>
            <a:ext cx="3385043" cy="25006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1691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i-FI" sz="1600" b="1" dirty="0" err="1"/>
              <a:t>Fenosa</a:t>
            </a:r>
            <a:r>
              <a:rPr lang="fi-FI" sz="1600" b="1" dirty="0"/>
              <a:t> </a:t>
            </a:r>
            <a:r>
              <a:rPr lang="fi-FI" sz="1600" b="1" dirty="0" err="1" smtClean="0"/>
              <a:t>Hajaniaina</a:t>
            </a:r>
            <a:r>
              <a:rPr lang="fi-FI" sz="1600" dirty="0" smtClean="0"/>
              <a:t>, 14 </a:t>
            </a:r>
            <a:r>
              <a:rPr lang="fi-FI" sz="1600" dirty="0" err="1" smtClean="0"/>
              <a:t>ans</a:t>
            </a:r>
            <a:r>
              <a:rPr lang="fi-FI" sz="1600" dirty="0" smtClean="0"/>
              <a:t/>
            </a:r>
            <a:br>
              <a:rPr lang="fi-FI" sz="1600" dirty="0" smtClean="0"/>
            </a:br>
            <a:r>
              <a:rPr lang="fi-FI" sz="1600" u="sng" dirty="0" err="1" smtClean="0"/>
              <a:t>Diagnostic</a:t>
            </a:r>
            <a:r>
              <a:rPr lang="fi-FI" sz="1600" dirty="0" smtClean="0"/>
              <a:t>: </a:t>
            </a:r>
            <a:r>
              <a:rPr lang="fi-FI" sz="1600" dirty="0" err="1" smtClean="0"/>
              <a:t>Séquelles</a:t>
            </a:r>
            <a:r>
              <a:rPr lang="fi-FI" sz="1600" dirty="0" smtClean="0"/>
              <a:t> de </a:t>
            </a:r>
            <a:r>
              <a:rPr lang="fi-FI" sz="1600" dirty="0" err="1" smtClean="0"/>
              <a:t>brûlure</a:t>
            </a:r>
            <a:r>
              <a:rPr lang="fi-FI" sz="1600" dirty="0" smtClean="0"/>
              <a:t>, </a:t>
            </a:r>
            <a:r>
              <a:rPr lang="fi-FI" sz="1600" dirty="0" err="1" smtClean="0"/>
              <a:t>flessum</a:t>
            </a:r>
            <a:r>
              <a:rPr lang="fi-FI" sz="1600" dirty="0" smtClean="0"/>
              <a:t> IPP par </a:t>
            </a:r>
            <a:r>
              <a:rPr lang="fi-FI" sz="1600" dirty="0" err="1" smtClean="0"/>
              <a:t>rétraction</a:t>
            </a:r>
            <a:r>
              <a:rPr lang="fi-FI" sz="1600" dirty="0" smtClean="0"/>
              <a:t> </a:t>
            </a:r>
            <a:r>
              <a:rPr lang="fi-FI" sz="1600" dirty="0" err="1" smtClean="0"/>
              <a:t>intrinsèques</a:t>
            </a:r>
            <a:r>
              <a:rPr lang="fi-FI" sz="1600" dirty="0" smtClean="0"/>
              <a:t> et </a:t>
            </a:r>
            <a:r>
              <a:rPr lang="fi-FI" sz="1600" dirty="0" err="1" smtClean="0"/>
              <a:t>extension</a:t>
            </a:r>
            <a:r>
              <a:rPr lang="fi-FI" sz="1600" dirty="0" smtClean="0"/>
              <a:t> MP par </a:t>
            </a:r>
            <a:r>
              <a:rPr lang="fi-FI" sz="1600" dirty="0" err="1" smtClean="0"/>
              <a:t>rétraction</a:t>
            </a:r>
            <a:r>
              <a:rPr lang="fi-FI" sz="1600" dirty="0" smtClean="0"/>
              <a:t> </a:t>
            </a:r>
            <a:r>
              <a:rPr lang="fi-FI" sz="1600" dirty="0" err="1" smtClean="0"/>
              <a:t>extrinsèques</a:t>
            </a:r>
            <a:r>
              <a:rPr lang="fi-FI" sz="1600" dirty="0" smtClean="0"/>
              <a:t/>
            </a:r>
            <a:br>
              <a:rPr lang="fi-FI" sz="1600" dirty="0" smtClean="0"/>
            </a:br>
            <a:r>
              <a:rPr lang="fi-FI" sz="1600" u="sng" dirty="0" smtClean="0"/>
              <a:t>Intervention</a:t>
            </a:r>
            <a:r>
              <a:rPr lang="fi-FI" sz="1600" dirty="0" smtClean="0"/>
              <a:t>: </a:t>
            </a:r>
            <a:r>
              <a:rPr lang="fi-FI" sz="1600" dirty="0" err="1" smtClean="0"/>
              <a:t>Libération</a:t>
            </a:r>
            <a:r>
              <a:rPr lang="fi-FI" sz="1600" dirty="0" smtClean="0"/>
              <a:t> </a:t>
            </a:r>
            <a:r>
              <a:rPr lang="fi-FI" sz="1600" dirty="0" err="1" smtClean="0"/>
              <a:t>cutanée</a:t>
            </a:r>
            <a:r>
              <a:rPr lang="fi-FI" sz="1600" dirty="0" smtClean="0"/>
              <a:t> et </a:t>
            </a:r>
            <a:r>
              <a:rPr lang="fi-FI" sz="1600" dirty="0" err="1" smtClean="0"/>
              <a:t>allongements</a:t>
            </a:r>
            <a:r>
              <a:rPr lang="fi-FI" sz="1600" dirty="0" smtClean="0"/>
              <a:t> </a:t>
            </a:r>
            <a:r>
              <a:rPr lang="fi-FI" sz="1600" dirty="0" err="1" smtClean="0"/>
              <a:t>tendineux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22533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sz="1600" b="1" dirty="0" err="1"/>
              <a:t>Tojosoa</a:t>
            </a:r>
            <a:r>
              <a:rPr lang="pt-BR" sz="1600" b="1" dirty="0"/>
              <a:t> </a:t>
            </a:r>
            <a:r>
              <a:rPr lang="pt-BR" sz="1600" b="1" dirty="0" err="1" smtClean="0"/>
              <a:t>Rakajanirina</a:t>
            </a:r>
            <a:r>
              <a:rPr lang="pt-BR" sz="1600" dirty="0" smtClean="0"/>
              <a:t>, 18 </a:t>
            </a:r>
            <a:r>
              <a:rPr lang="pt-BR" sz="1600" dirty="0" err="1" smtClean="0"/>
              <a:t>ans</a:t>
            </a:r>
            <a:r>
              <a:rPr lang="pt-BR" sz="1600" dirty="0" smtClean="0"/>
              <a:t/>
            </a:r>
            <a:br>
              <a:rPr lang="pt-BR" sz="1600" dirty="0" smtClean="0"/>
            </a:br>
            <a:r>
              <a:rPr lang="pt-BR" sz="1600" u="sng" dirty="0" err="1" smtClean="0"/>
              <a:t>Diagnostic</a:t>
            </a:r>
            <a:r>
              <a:rPr lang="pt-BR" sz="1600" u="sng" dirty="0" smtClean="0"/>
              <a:t>:</a:t>
            </a:r>
            <a:r>
              <a:rPr lang="pt-BR" sz="1600" dirty="0" smtClean="0"/>
              <a:t> </a:t>
            </a:r>
            <a:r>
              <a:rPr lang="pt-BR" sz="1600" dirty="0" err="1" smtClean="0"/>
              <a:t>Séquelles</a:t>
            </a:r>
            <a:r>
              <a:rPr lang="pt-BR" sz="1600" dirty="0" smtClean="0"/>
              <a:t> de </a:t>
            </a:r>
            <a:r>
              <a:rPr lang="pt-BR" sz="1600" dirty="0" err="1" smtClean="0"/>
              <a:t>brûlure</a:t>
            </a:r>
            <a:r>
              <a:rPr lang="pt-BR" sz="1600" dirty="0" smtClean="0"/>
              <a:t> </a:t>
            </a:r>
            <a:r>
              <a:rPr lang="pt-BR" sz="1600" dirty="0" err="1" smtClean="0"/>
              <a:t>pied</a:t>
            </a:r>
            <a:r>
              <a:rPr lang="pt-BR" sz="1600" dirty="0" smtClean="0"/>
              <a:t> </a:t>
            </a:r>
            <a:r>
              <a:rPr lang="pt-BR" sz="1600" dirty="0" err="1" smtClean="0"/>
              <a:t>droit</a:t>
            </a:r>
            <a:r>
              <a:rPr lang="pt-BR" sz="1600" dirty="0" smtClean="0"/>
              <a:t/>
            </a:r>
            <a:br>
              <a:rPr lang="pt-BR" sz="1600" dirty="0" smtClean="0"/>
            </a:br>
            <a:r>
              <a:rPr lang="pt-BR" sz="1600" u="sng" dirty="0" err="1" smtClean="0"/>
              <a:t>Intervention</a:t>
            </a:r>
            <a:r>
              <a:rPr lang="pt-BR" sz="1600" u="sng" dirty="0" smtClean="0"/>
              <a:t>:</a:t>
            </a:r>
            <a:r>
              <a:rPr lang="pt-BR" sz="1600" dirty="0" smtClean="0"/>
              <a:t> </a:t>
            </a:r>
            <a:r>
              <a:rPr lang="pt-BR" sz="1600" dirty="0" err="1" smtClean="0"/>
              <a:t>Libération</a:t>
            </a:r>
            <a:r>
              <a:rPr lang="pt-BR" sz="1600" dirty="0" smtClean="0"/>
              <a:t> </a:t>
            </a:r>
            <a:r>
              <a:rPr lang="pt-BR" sz="1600" dirty="0" err="1" smtClean="0"/>
              <a:t>parties</a:t>
            </a:r>
            <a:r>
              <a:rPr lang="pt-BR" sz="1600" dirty="0" smtClean="0"/>
              <a:t> </a:t>
            </a:r>
            <a:r>
              <a:rPr lang="pt-BR" sz="1600" dirty="0" err="1" smtClean="0"/>
              <a:t>molles</a:t>
            </a:r>
            <a:r>
              <a:rPr lang="pt-BR" sz="1600" dirty="0" smtClean="0"/>
              <a:t> et </a:t>
            </a:r>
            <a:r>
              <a:rPr lang="pt-BR" sz="1600" dirty="0" err="1" smtClean="0"/>
              <a:t>greffe</a:t>
            </a:r>
            <a:r>
              <a:rPr lang="pt-BR" sz="1600" dirty="0"/>
              <a:t> </a:t>
            </a:r>
            <a:r>
              <a:rPr lang="pt-BR" sz="1600" dirty="0" smtClean="0"/>
              <a:t>de </a:t>
            </a:r>
            <a:r>
              <a:rPr lang="pt-BR" sz="1600" dirty="0" err="1" smtClean="0"/>
              <a:t>peau</a:t>
            </a:r>
            <a:r>
              <a:rPr lang="pt-BR" sz="1600" dirty="0" smtClean="0"/>
              <a:t> </a:t>
            </a:r>
            <a:r>
              <a:rPr lang="pt-BR" sz="1600" dirty="0" err="1" smtClean="0"/>
              <a:t>totale</a:t>
            </a:r>
            <a:r>
              <a:rPr lang="pt-BR" sz="1600" dirty="0" smtClean="0"/>
              <a:t> </a:t>
            </a:r>
            <a:r>
              <a:rPr lang="pt-BR" sz="1600" dirty="0" err="1" smtClean="0"/>
              <a:t>abdominale</a:t>
            </a:r>
            <a:endParaRPr lang="en-US" sz="1600" dirty="0"/>
          </a:p>
        </p:txBody>
      </p:sp>
      <p:pic>
        <p:nvPicPr>
          <p:cNvPr id="4" name="Picture 3" descr="IMG_7573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43856" y="1735666"/>
            <a:ext cx="3486452" cy="4629452"/>
          </a:xfrm>
          <a:prstGeom prst="rect">
            <a:avLst/>
          </a:prstGeom>
        </p:spPr>
      </p:pic>
      <p:pic>
        <p:nvPicPr>
          <p:cNvPr id="5" name="Picture 4" descr="IMG_7574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784422" y="2040315"/>
            <a:ext cx="4172858" cy="4162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230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7717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01013" y="1872257"/>
            <a:ext cx="3548194" cy="2759992"/>
          </a:xfrm>
          <a:prstGeom prst="rect">
            <a:avLst/>
          </a:prstGeom>
        </p:spPr>
      </p:pic>
      <p:pic>
        <p:nvPicPr>
          <p:cNvPr id="7" name="Picture 6" descr="IMG_7722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3142952" y="2247474"/>
            <a:ext cx="2609057" cy="2778876"/>
          </a:xfrm>
          <a:prstGeom prst="rect">
            <a:avLst/>
          </a:prstGeom>
        </p:spPr>
      </p:pic>
      <p:pic>
        <p:nvPicPr>
          <p:cNvPr id="9" name="Picture 8" descr="IMG_7719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5421" y="747324"/>
            <a:ext cx="2791379" cy="53489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ES_tradnl" sz="1600" b="1" dirty="0" err="1"/>
              <a:t>Miranto</a:t>
            </a:r>
            <a:r>
              <a:rPr lang="es-ES_tradnl" sz="1600" b="1" dirty="0"/>
              <a:t> </a:t>
            </a:r>
            <a:r>
              <a:rPr lang="es-ES_tradnl" sz="1600" b="1" dirty="0" err="1" smtClean="0"/>
              <a:t>Dianrinandrasana</a:t>
            </a:r>
            <a:r>
              <a:rPr lang="es-ES_tradnl" sz="1600" dirty="0" smtClean="0"/>
              <a:t>, 1 </a:t>
            </a:r>
            <a:r>
              <a:rPr lang="es-ES_tradnl" sz="1600" dirty="0" err="1" smtClean="0"/>
              <a:t>an</a:t>
            </a:r>
            <a:r>
              <a:rPr lang="es-ES_tradnl" sz="1600" dirty="0" smtClean="0"/>
              <a:t/>
            </a:r>
            <a:br>
              <a:rPr lang="es-ES_tradnl" sz="1600" dirty="0" smtClean="0"/>
            </a:br>
            <a:r>
              <a:rPr lang="es-ES_tradnl" sz="1600" u="sng" dirty="0" err="1" smtClean="0"/>
              <a:t>Diagnostic</a:t>
            </a:r>
            <a:r>
              <a:rPr lang="es-ES_tradnl" sz="1600" dirty="0" smtClean="0"/>
              <a:t>: </a:t>
            </a:r>
            <a:r>
              <a:rPr lang="es-ES_tradnl" sz="1600" dirty="0" err="1" smtClean="0"/>
              <a:t>Duplication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bilatérale</a:t>
            </a:r>
            <a:r>
              <a:rPr lang="es-ES_tradnl" sz="1600" dirty="0" smtClean="0"/>
              <a:t> du 5° </a:t>
            </a:r>
            <a:r>
              <a:rPr lang="es-ES_tradnl" sz="1600" dirty="0" err="1" smtClean="0"/>
              <a:t>orteil</a:t>
            </a:r>
            <a:r>
              <a:rPr lang="es-ES_tradnl" sz="1600" dirty="0" smtClean="0"/>
              <a:t/>
            </a:r>
            <a:br>
              <a:rPr lang="es-ES_tradnl" sz="1600" dirty="0" smtClean="0"/>
            </a:br>
            <a:r>
              <a:rPr lang="es-ES_tradnl" sz="1600" u="sng" dirty="0" err="1" smtClean="0"/>
              <a:t>Intervention</a:t>
            </a:r>
            <a:r>
              <a:rPr lang="es-ES_tradnl" sz="1600" dirty="0" smtClean="0"/>
              <a:t>: </a:t>
            </a:r>
            <a:r>
              <a:rPr lang="es-ES_tradnl" sz="1600" dirty="0" err="1" smtClean="0"/>
              <a:t>Résection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bilatérale</a:t>
            </a:r>
            <a:r>
              <a:rPr lang="es-ES_tradnl" sz="1600" dirty="0" smtClean="0"/>
              <a:t> du 5° </a:t>
            </a:r>
            <a:r>
              <a:rPr lang="es-ES_tradnl" sz="1600" dirty="0" err="1" smtClean="0"/>
              <a:t>orteil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46516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00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1600" b="1" dirty="0"/>
              <a:t>Ricardo </a:t>
            </a:r>
            <a:r>
              <a:rPr lang="pt-BR" sz="1600" b="1" dirty="0" err="1" smtClean="0"/>
              <a:t>Rahajamanana</a:t>
            </a:r>
            <a:r>
              <a:rPr lang="pt-BR" sz="1600" dirty="0" smtClean="0"/>
              <a:t>, 20 </a:t>
            </a:r>
            <a:r>
              <a:rPr lang="pt-BR" sz="1600" dirty="0" err="1" smtClean="0"/>
              <a:t>ans</a:t>
            </a:r>
            <a:r>
              <a:rPr lang="pt-BR" sz="1600" dirty="0" smtClean="0"/>
              <a:t/>
            </a:r>
            <a:br>
              <a:rPr lang="pt-BR" sz="1600" dirty="0" smtClean="0"/>
            </a:br>
            <a:r>
              <a:rPr lang="pt-BR" sz="1600" u="sng" dirty="0" err="1" smtClean="0"/>
              <a:t>Diagnostic</a:t>
            </a:r>
            <a:r>
              <a:rPr lang="pt-BR" sz="1600" u="sng" dirty="0" smtClean="0"/>
              <a:t>:</a:t>
            </a:r>
            <a:r>
              <a:rPr lang="pt-BR" sz="1600" dirty="0" smtClean="0"/>
              <a:t> </a:t>
            </a:r>
            <a:r>
              <a:rPr lang="pt-BR" sz="1600" dirty="0" err="1" smtClean="0"/>
              <a:t>Syndactylie</a:t>
            </a:r>
            <a:r>
              <a:rPr lang="pt-BR" sz="1600" dirty="0" smtClean="0"/>
              <a:t> </a:t>
            </a:r>
            <a:r>
              <a:rPr lang="pt-BR" sz="1600" dirty="0" err="1" smtClean="0"/>
              <a:t>simple</a:t>
            </a:r>
            <a:r>
              <a:rPr lang="pt-BR" sz="1600" dirty="0" smtClean="0"/>
              <a:t>/</a:t>
            </a:r>
            <a:r>
              <a:rPr lang="pt-BR" sz="1600" dirty="0" err="1" smtClean="0"/>
              <a:t>incomplète</a:t>
            </a:r>
            <a:r>
              <a:rPr lang="pt-BR" sz="1600" dirty="0" smtClean="0"/>
              <a:t> 4/5 </a:t>
            </a:r>
            <a:r>
              <a:rPr lang="pt-BR" sz="1600" dirty="0" err="1" smtClean="0"/>
              <a:t>main</a:t>
            </a:r>
            <a:r>
              <a:rPr lang="pt-BR" sz="1600" dirty="0" smtClean="0"/>
              <a:t> gauche. </a:t>
            </a:r>
            <a:r>
              <a:rPr lang="pt-BR" sz="1600" dirty="0" err="1" smtClean="0"/>
              <a:t>Atcd</a:t>
            </a:r>
            <a:r>
              <a:rPr lang="pt-BR" sz="1600" dirty="0" smtClean="0"/>
              <a:t> d’</a:t>
            </a:r>
            <a:r>
              <a:rPr lang="pt-BR" sz="1600" dirty="0" err="1" smtClean="0"/>
              <a:t>intervention</a:t>
            </a:r>
            <a:r>
              <a:rPr lang="pt-BR" sz="1600" dirty="0" smtClean="0"/>
              <a:t> </a:t>
            </a:r>
            <a:r>
              <a:rPr lang="pt-BR" sz="1600" dirty="0" err="1" smtClean="0"/>
              <a:t>dans</a:t>
            </a:r>
            <a:r>
              <a:rPr lang="pt-BR" sz="1600" dirty="0" smtClean="0"/>
              <a:t> </a:t>
            </a:r>
            <a:r>
              <a:rPr lang="pt-BR" sz="1600" dirty="0" err="1" smtClean="0"/>
              <a:t>l’enfance</a:t>
            </a:r>
            <a:r>
              <a:rPr lang="pt-BR" sz="1600" dirty="0" smtClean="0"/>
              <a:t/>
            </a:r>
            <a:br>
              <a:rPr lang="pt-BR" sz="1600" dirty="0" smtClean="0"/>
            </a:br>
            <a:r>
              <a:rPr lang="pt-BR" sz="1600" u="sng" dirty="0" err="1" smtClean="0"/>
              <a:t>Intervention</a:t>
            </a:r>
            <a:r>
              <a:rPr lang="pt-BR" sz="1600" dirty="0" smtClean="0"/>
              <a:t>: </a:t>
            </a:r>
            <a:r>
              <a:rPr lang="pt-BR" sz="1600" dirty="0" err="1" smtClean="0"/>
              <a:t>Libération</a:t>
            </a:r>
            <a:r>
              <a:rPr lang="pt-BR" sz="1600" dirty="0" smtClean="0"/>
              <a:t> 4° espace et </a:t>
            </a:r>
            <a:r>
              <a:rPr lang="pt-BR" sz="1600" dirty="0" err="1" smtClean="0"/>
              <a:t>greffe</a:t>
            </a:r>
            <a:r>
              <a:rPr lang="pt-BR" sz="1600" dirty="0" smtClean="0"/>
              <a:t> de </a:t>
            </a:r>
            <a:r>
              <a:rPr lang="pt-BR" sz="1600" dirty="0" err="1" smtClean="0"/>
              <a:t>peau</a:t>
            </a:r>
            <a:r>
              <a:rPr lang="pt-BR" sz="1600" dirty="0" smtClean="0"/>
              <a:t> </a:t>
            </a:r>
            <a:r>
              <a:rPr lang="pt-BR" sz="1600" dirty="0" err="1" smtClean="0"/>
              <a:t>totale</a:t>
            </a:r>
            <a:endParaRPr lang="en-US" sz="1600" dirty="0"/>
          </a:p>
        </p:txBody>
      </p:sp>
      <p:pic>
        <p:nvPicPr>
          <p:cNvPr id="4" name="Picture 3" descr="IMG_7449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516965" y="2394736"/>
            <a:ext cx="5437429" cy="348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732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it-IT" sz="1600" b="1" dirty="0" err="1"/>
              <a:t>Stevin</a:t>
            </a:r>
            <a:r>
              <a:rPr lang="it-IT" sz="1600" b="1" dirty="0"/>
              <a:t> </a:t>
            </a:r>
            <a:r>
              <a:rPr lang="it-IT" sz="1600" b="1" dirty="0" err="1" smtClean="0"/>
              <a:t>Randrianarison</a:t>
            </a:r>
            <a:r>
              <a:rPr lang="it-IT" sz="1600" dirty="0" smtClean="0"/>
              <a:t>, 15 </a:t>
            </a:r>
            <a:r>
              <a:rPr lang="it-IT" sz="1600" dirty="0" err="1" smtClean="0"/>
              <a:t>mois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u="sng" dirty="0" err="1" smtClean="0"/>
              <a:t>Diagnostic</a:t>
            </a:r>
            <a:r>
              <a:rPr lang="it-IT" sz="1600" dirty="0" smtClean="0"/>
              <a:t>: 5° </a:t>
            </a:r>
            <a:r>
              <a:rPr lang="it-IT" sz="1600" dirty="0" err="1" smtClean="0"/>
              <a:t>doigt</a:t>
            </a:r>
            <a:r>
              <a:rPr lang="it-IT" sz="1600" dirty="0" smtClean="0"/>
              <a:t> </a:t>
            </a:r>
            <a:r>
              <a:rPr lang="it-IT" sz="1600" dirty="0" err="1" smtClean="0"/>
              <a:t>flottant</a:t>
            </a:r>
            <a:r>
              <a:rPr lang="it-IT" sz="1600" dirty="0" smtClean="0"/>
              <a:t> </a:t>
            </a:r>
            <a:r>
              <a:rPr lang="it-IT" sz="1600" dirty="0" err="1" smtClean="0"/>
              <a:t>bilatéral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u="sng" dirty="0" err="1" smtClean="0"/>
              <a:t>Intervention</a:t>
            </a:r>
            <a:r>
              <a:rPr lang="it-IT" sz="1600" dirty="0" smtClean="0"/>
              <a:t>: </a:t>
            </a:r>
            <a:r>
              <a:rPr lang="it-IT" sz="1600" dirty="0" err="1" smtClean="0"/>
              <a:t>Résection</a:t>
            </a:r>
            <a:r>
              <a:rPr lang="it-IT" sz="1600" dirty="0" smtClean="0"/>
              <a:t> 5° </a:t>
            </a:r>
            <a:r>
              <a:rPr lang="it-IT" sz="1600" dirty="0" err="1" smtClean="0"/>
              <a:t>doigt</a:t>
            </a:r>
            <a:r>
              <a:rPr lang="it-IT" sz="1600" dirty="0" smtClean="0"/>
              <a:t> </a:t>
            </a:r>
            <a:r>
              <a:rPr lang="it-IT" sz="1600" dirty="0" err="1" smtClean="0"/>
              <a:t>bilatéral</a:t>
            </a:r>
            <a:r>
              <a:rPr lang="it-IT" sz="1600" dirty="0" smtClean="0"/>
              <a:t> </a:t>
            </a:r>
            <a:r>
              <a:rPr lang="it-IT" sz="1600" dirty="0" err="1" smtClean="0"/>
              <a:t>surnuméraire</a:t>
            </a:r>
            <a:endParaRPr lang="en-US" sz="1600" dirty="0"/>
          </a:p>
        </p:txBody>
      </p:sp>
      <p:pic>
        <p:nvPicPr>
          <p:cNvPr id="4" name="Picture 3" descr="IMG_7878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270743" y="2241452"/>
            <a:ext cx="3648471" cy="3100435"/>
          </a:xfrm>
          <a:prstGeom prst="rect">
            <a:avLst/>
          </a:prstGeom>
        </p:spPr>
      </p:pic>
      <p:pic>
        <p:nvPicPr>
          <p:cNvPr id="5" name="Picture 4" descr="IMG_7880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961111" y="2251462"/>
            <a:ext cx="3648469" cy="308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824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7461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4172" y="1313844"/>
            <a:ext cx="3462321" cy="5544155"/>
          </a:xfrm>
          <a:prstGeom prst="rect">
            <a:avLst/>
          </a:prstGeom>
        </p:spPr>
      </p:pic>
      <p:pic>
        <p:nvPicPr>
          <p:cNvPr id="3" name="Picture 2" descr="38232799235_afc89fac69_o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589124" y="2632260"/>
            <a:ext cx="5755687" cy="26957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1600" b="1" dirty="0" err="1" smtClean="0"/>
              <a:t>Mle</a:t>
            </a:r>
            <a:r>
              <a:rPr lang="en-US" sz="1600" b="1" dirty="0" smtClean="0"/>
              <a:t> </a:t>
            </a:r>
            <a:r>
              <a:rPr lang="pt-BR" sz="1600" b="1" dirty="0" err="1"/>
              <a:t>Lunah</a:t>
            </a:r>
            <a:r>
              <a:rPr lang="pt-BR" sz="1600" b="1" dirty="0"/>
              <a:t> </a:t>
            </a:r>
            <a:r>
              <a:rPr lang="pt-BR" sz="1600" b="1" dirty="0" err="1" smtClean="0"/>
              <a:t>Fanomezantsoa</a:t>
            </a:r>
            <a:r>
              <a:rPr lang="pt-BR" sz="1600" dirty="0" smtClean="0"/>
              <a:t>, 2 </a:t>
            </a:r>
            <a:r>
              <a:rPr lang="pt-BR" sz="1600" dirty="0" err="1" smtClean="0"/>
              <a:t>ans</a:t>
            </a:r>
            <a:r>
              <a:rPr lang="pt-BR" sz="1600" dirty="0" smtClean="0"/>
              <a:t/>
            </a:r>
            <a:br>
              <a:rPr lang="pt-BR" sz="1600" dirty="0" smtClean="0"/>
            </a:br>
            <a:r>
              <a:rPr lang="pt-BR" sz="1600" dirty="0" err="1" smtClean="0"/>
              <a:t>Diagnostic</a:t>
            </a:r>
            <a:r>
              <a:rPr lang="pt-BR" sz="1600" dirty="0" smtClean="0"/>
              <a:t>: Bride </a:t>
            </a:r>
            <a:r>
              <a:rPr lang="pt-BR" sz="1600" dirty="0" err="1" smtClean="0"/>
              <a:t>amniotique</a:t>
            </a:r>
            <a:r>
              <a:rPr lang="pt-BR" sz="1600" dirty="0" smtClean="0"/>
              <a:t> de </a:t>
            </a:r>
            <a:r>
              <a:rPr lang="pt-BR" sz="1600" dirty="0" err="1" smtClean="0"/>
              <a:t>jambe</a:t>
            </a:r>
            <a:r>
              <a:rPr lang="pt-BR" sz="1600" dirty="0" smtClean="0"/>
              <a:t> et </a:t>
            </a:r>
            <a:r>
              <a:rPr lang="pt-BR" sz="1600" dirty="0" err="1" smtClean="0"/>
              <a:t>Pied</a:t>
            </a:r>
            <a:r>
              <a:rPr lang="pt-BR" sz="1600" dirty="0" smtClean="0"/>
              <a:t> </a:t>
            </a:r>
            <a:r>
              <a:rPr lang="pt-BR" sz="1600" dirty="0" err="1" smtClean="0"/>
              <a:t>bot</a:t>
            </a:r>
            <a:r>
              <a:rPr lang="pt-BR" sz="1600" dirty="0" smtClean="0"/>
              <a:t/>
            </a:r>
            <a:br>
              <a:rPr lang="pt-BR" sz="1600" dirty="0" smtClean="0"/>
            </a:br>
            <a:r>
              <a:rPr lang="pt-BR" sz="1600" dirty="0" err="1" smtClean="0"/>
              <a:t>Intervention</a:t>
            </a:r>
            <a:r>
              <a:rPr lang="pt-BR" sz="1600" dirty="0" smtClean="0"/>
              <a:t>: </a:t>
            </a:r>
            <a:r>
              <a:rPr lang="pt-BR" sz="1600" dirty="0" err="1" smtClean="0"/>
              <a:t>Exérèse</a:t>
            </a:r>
            <a:r>
              <a:rPr lang="pt-BR" sz="1600" dirty="0" smtClean="0"/>
              <a:t> bride </a:t>
            </a:r>
            <a:r>
              <a:rPr lang="pt-BR" sz="1600" dirty="0" err="1" smtClean="0"/>
              <a:t>amniotique</a:t>
            </a:r>
            <a:r>
              <a:rPr lang="pt-BR" sz="1600" dirty="0" smtClean="0"/>
              <a:t> et </a:t>
            </a:r>
            <a:r>
              <a:rPr lang="pt-BR" sz="1600" dirty="0" err="1" smtClean="0"/>
              <a:t>ténotomie</a:t>
            </a:r>
            <a:r>
              <a:rPr lang="pt-BR" sz="1600" dirty="0" smtClean="0"/>
              <a:t> </a:t>
            </a:r>
            <a:r>
              <a:rPr lang="pt-BR" sz="1600" dirty="0" err="1" smtClean="0"/>
              <a:t>achille</a:t>
            </a:r>
            <a:r>
              <a:rPr lang="pt-BR" sz="1600" dirty="0" smtClean="0"/>
              <a:t>/</a:t>
            </a:r>
            <a:r>
              <a:rPr lang="pt-BR" sz="1600" dirty="0" err="1" smtClean="0"/>
              <a:t>fléchisseurs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141901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00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i-FI" sz="1600" b="1" dirty="0" err="1"/>
              <a:t>Dinah</a:t>
            </a:r>
            <a:r>
              <a:rPr lang="fi-FI" sz="1600" b="1" dirty="0"/>
              <a:t> </a:t>
            </a:r>
            <a:r>
              <a:rPr lang="fi-FI" sz="1600" b="1" dirty="0" err="1" smtClean="0"/>
              <a:t>Rakotonambinina</a:t>
            </a:r>
            <a:r>
              <a:rPr lang="fi-FI" sz="1600" dirty="0" smtClean="0"/>
              <a:t>, 18 </a:t>
            </a:r>
            <a:r>
              <a:rPr lang="fi-FI" sz="1600" dirty="0" err="1" smtClean="0"/>
              <a:t>ans</a:t>
            </a:r>
            <a:r>
              <a:rPr lang="fi-FI" sz="1600" dirty="0" smtClean="0"/>
              <a:t/>
            </a:r>
            <a:br>
              <a:rPr lang="fi-FI" sz="1600" dirty="0" smtClean="0"/>
            </a:br>
            <a:r>
              <a:rPr lang="fi-FI" sz="1600" u="sng" dirty="0" err="1" smtClean="0"/>
              <a:t>Diagnostic</a:t>
            </a:r>
            <a:r>
              <a:rPr lang="fi-FI" sz="1600" u="sng" dirty="0" smtClean="0"/>
              <a:t>: </a:t>
            </a:r>
            <a:r>
              <a:rPr lang="fi-FI" sz="1600" dirty="0" err="1" smtClean="0"/>
              <a:t>Duplication</a:t>
            </a:r>
            <a:r>
              <a:rPr lang="fi-FI" sz="1600" dirty="0" smtClean="0"/>
              <a:t> 5° </a:t>
            </a:r>
            <a:r>
              <a:rPr lang="fi-FI" sz="1600" dirty="0" err="1" smtClean="0"/>
              <a:t>orteil</a:t>
            </a:r>
            <a:r>
              <a:rPr lang="fi-FI" sz="1600" dirty="0" smtClean="0"/>
              <a:t> </a:t>
            </a:r>
            <a:r>
              <a:rPr lang="fi-FI" sz="1600" dirty="0" err="1" smtClean="0"/>
              <a:t>droit</a:t>
            </a:r>
            <a:r>
              <a:rPr lang="fi-FI" sz="1600" u="sng" dirty="0" smtClean="0"/>
              <a:t/>
            </a:r>
            <a:br>
              <a:rPr lang="fi-FI" sz="1600" u="sng" dirty="0" smtClean="0"/>
            </a:br>
            <a:r>
              <a:rPr lang="fi-FI" sz="1600" u="sng" dirty="0" smtClean="0"/>
              <a:t>Intervention: </a:t>
            </a:r>
            <a:r>
              <a:rPr lang="fi-FI" sz="1600" dirty="0" err="1" smtClean="0"/>
              <a:t>Résection</a:t>
            </a:r>
            <a:r>
              <a:rPr lang="fi-FI" sz="1600" dirty="0" smtClean="0"/>
              <a:t> 5° </a:t>
            </a:r>
            <a:r>
              <a:rPr lang="fi-FI" sz="1600" dirty="0" err="1" smtClean="0"/>
              <a:t>orteil</a:t>
            </a:r>
            <a:r>
              <a:rPr lang="fi-FI" sz="1600" dirty="0" smtClean="0"/>
              <a:t> </a:t>
            </a:r>
            <a:r>
              <a:rPr lang="fi-FI" sz="1600" dirty="0" err="1" smtClean="0"/>
              <a:t>surnuméraire</a:t>
            </a:r>
            <a:endParaRPr lang="en-US" sz="1600" u="sng" dirty="0"/>
          </a:p>
        </p:txBody>
      </p:sp>
      <p:pic>
        <p:nvPicPr>
          <p:cNvPr id="4" name="Picture 3" descr="IMG_7487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3329318" y="1466255"/>
            <a:ext cx="2791477" cy="5391745"/>
          </a:xfrm>
          <a:prstGeom prst="rect">
            <a:avLst/>
          </a:prstGeom>
        </p:spPr>
      </p:pic>
      <p:pic>
        <p:nvPicPr>
          <p:cNvPr id="5" name="Picture 4" descr="IMG_7441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91" y="1641486"/>
            <a:ext cx="3414941" cy="5204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204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Quelques</a:t>
            </a:r>
            <a:r>
              <a:rPr lang="en-US" dirty="0" smtClean="0"/>
              <a:t> </a:t>
            </a:r>
            <a:r>
              <a:rPr lang="en-US" dirty="0" err="1" smtClean="0"/>
              <a:t>infos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b="1" dirty="0"/>
              <a:t>Dates</a:t>
            </a:r>
            <a:r>
              <a:rPr lang="fr-FR" dirty="0"/>
              <a:t> : du 2 au 13 décembre 2017</a:t>
            </a:r>
          </a:p>
          <a:p>
            <a:endParaRPr lang="fr-FR" dirty="0"/>
          </a:p>
          <a:p>
            <a:r>
              <a:rPr lang="fr-FR" b="1" dirty="0"/>
              <a:t>Lieu</a:t>
            </a:r>
            <a:r>
              <a:rPr lang="fr-FR" dirty="0"/>
              <a:t> : Clinique Santé Plus  - </a:t>
            </a:r>
            <a:r>
              <a:rPr lang="fr-FR" dirty="0" err="1"/>
              <a:t>Antsirabé</a:t>
            </a:r>
            <a:r>
              <a:rPr lang="fr-FR" dirty="0"/>
              <a:t> – Madagascar. </a:t>
            </a:r>
          </a:p>
          <a:p>
            <a:pPr marL="0" indent="0">
              <a:buNone/>
            </a:pPr>
            <a:r>
              <a:rPr lang="fr-FR" dirty="0"/>
              <a:t> </a:t>
            </a:r>
          </a:p>
          <a:p>
            <a:r>
              <a:rPr lang="fr-FR" b="1" dirty="0"/>
              <a:t>Membres</a:t>
            </a:r>
            <a:r>
              <a:rPr lang="fr-FR" dirty="0"/>
              <a:t> : </a:t>
            </a:r>
          </a:p>
          <a:p>
            <a:pPr marL="0" lvl="0" indent="0">
              <a:buNone/>
            </a:pPr>
            <a:r>
              <a:rPr lang="fr-FR" dirty="0"/>
              <a:t>Jonathan </a:t>
            </a:r>
            <a:r>
              <a:rPr lang="fr-FR" dirty="0" err="1"/>
              <a:t>Bellity</a:t>
            </a:r>
            <a:r>
              <a:rPr lang="fr-FR" dirty="0"/>
              <a:t> – Chirurgien orthopédiste (</a:t>
            </a:r>
            <a:r>
              <a:rPr lang="fr-FR" dirty="0" smtClean="0"/>
              <a:t>chef </a:t>
            </a:r>
            <a:r>
              <a:rPr lang="fr-FR" dirty="0"/>
              <a:t>de mission/</a:t>
            </a:r>
            <a:r>
              <a:rPr lang="fr-FR" dirty="0" smtClean="0"/>
              <a:t>trésorier)</a:t>
            </a:r>
            <a:endParaRPr lang="fr-FR" dirty="0"/>
          </a:p>
          <a:p>
            <a:pPr marL="0" lvl="0" indent="0">
              <a:buNone/>
            </a:pPr>
            <a:r>
              <a:rPr lang="fr-FR" dirty="0"/>
              <a:t>Arielle Salon – Chirurgien orthopédiste</a:t>
            </a:r>
          </a:p>
          <a:p>
            <a:pPr marL="0" lvl="0" indent="0">
              <a:buNone/>
            </a:pPr>
            <a:r>
              <a:rPr lang="fr-FR" dirty="0"/>
              <a:t>Jean Luc </a:t>
            </a:r>
            <a:r>
              <a:rPr lang="fr-FR" dirty="0" err="1"/>
              <a:t>Soubirou</a:t>
            </a:r>
            <a:r>
              <a:rPr lang="fr-FR" dirty="0"/>
              <a:t> – Médecin anesthésiste</a:t>
            </a:r>
          </a:p>
          <a:p>
            <a:pPr marL="0" lvl="0" indent="0">
              <a:buNone/>
            </a:pPr>
            <a:r>
              <a:rPr lang="fr-FR" dirty="0"/>
              <a:t>Alain Rochette – Médecin anesthésiste</a:t>
            </a:r>
          </a:p>
          <a:p>
            <a:pPr marL="0" lvl="0" indent="0">
              <a:buNone/>
            </a:pPr>
            <a:r>
              <a:rPr lang="fr-FR" dirty="0"/>
              <a:t>Fabrice Duret – IADE</a:t>
            </a:r>
          </a:p>
          <a:p>
            <a:pPr marL="0" lvl="0" indent="0">
              <a:buNone/>
            </a:pPr>
            <a:r>
              <a:rPr lang="fr-FR" dirty="0"/>
              <a:t>Christine </a:t>
            </a:r>
            <a:r>
              <a:rPr lang="fr-FR" dirty="0" err="1"/>
              <a:t>Boudesocque</a:t>
            </a:r>
            <a:r>
              <a:rPr lang="fr-FR" dirty="0"/>
              <a:t> – IBODE</a:t>
            </a:r>
          </a:p>
          <a:p>
            <a:pPr marL="0" lvl="0" indent="0">
              <a:buNone/>
            </a:pPr>
            <a:r>
              <a:rPr lang="fr-FR" dirty="0"/>
              <a:t>Camille </a:t>
            </a:r>
            <a:r>
              <a:rPr lang="fr-FR" dirty="0" err="1"/>
              <a:t>Allary</a:t>
            </a:r>
            <a:r>
              <a:rPr lang="fr-FR" dirty="0"/>
              <a:t> – IBODE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3589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i-FI" sz="1600" b="1" dirty="0" err="1"/>
              <a:t>Fy</a:t>
            </a:r>
            <a:r>
              <a:rPr lang="fi-FI" sz="1600" b="1" dirty="0"/>
              <a:t> </a:t>
            </a:r>
            <a:r>
              <a:rPr lang="fi-FI" sz="1600" b="1" dirty="0" err="1"/>
              <a:t>Haino</a:t>
            </a:r>
            <a:r>
              <a:rPr lang="fi-FI" sz="1600" b="1" dirty="0"/>
              <a:t> </a:t>
            </a:r>
            <a:r>
              <a:rPr lang="fi-FI" sz="1600" b="1" dirty="0" err="1" smtClean="0"/>
              <a:t>Rafalimanantsoa</a:t>
            </a:r>
            <a:r>
              <a:rPr lang="fi-FI" sz="1600" dirty="0" smtClean="0"/>
              <a:t>, 2 </a:t>
            </a:r>
            <a:r>
              <a:rPr lang="fi-FI" sz="1600" dirty="0" err="1" smtClean="0"/>
              <a:t>ans</a:t>
            </a:r>
            <a:r>
              <a:rPr lang="fi-FI" sz="1600" u="sng" dirty="0" smtClean="0"/>
              <a:t/>
            </a:r>
            <a:br>
              <a:rPr lang="fi-FI" sz="1600" u="sng" dirty="0" smtClean="0"/>
            </a:br>
            <a:r>
              <a:rPr lang="fi-FI" sz="1600" u="sng" dirty="0" err="1" smtClean="0"/>
              <a:t>Diagnostic</a:t>
            </a:r>
            <a:r>
              <a:rPr lang="fi-FI" sz="1600" u="sng" dirty="0" smtClean="0"/>
              <a:t>: </a:t>
            </a:r>
            <a:r>
              <a:rPr lang="fi-FI" sz="1600" dirty="0" err="1" smtClean="0"/>
              <a:t>Duplication</a:t>
            </a:r>
            <a:r>
              <a:rPr lang="fi-FI" sz="1600" dirty="0" smtClean="0"/>
              <a:t> 2° </a:t>
            </a:r>
            <a:r>
              <a:rPr lang="fi-FI" sz="1600" dirty="0" err="1" smtClean="0"/>
              <a:t>orteil</a:t>
            </a:r>
            <a:r>
              <a:rPr lang="fi-FI" sz="1600" dirty="0" smtClean="0"/>
              <a:t> </a:t>
            </a:r>
            <a:r>
              <a:rPr lang="fi-FI" sz="1600" dirty="0" err="1" smtClean="0"/>
              <a:t>gauche</a:t>
            </a:r>
            <a:r>
              <a:rPr lang="fi-FI" sz="1600" dirty="0" smtClean="0"/>
              <a:t/>
            </a:r>
            <a:br>
              <a:rPr lang="fi-FI" sz="1600" dirty="0" smtClean="0"/>
            </a:br>
            <a:r>
              <a:rPr lang="fi-FI" sz="1600" u="sng" dirty="0" smtClean="0"/>
              <a:t>Intervention: </a:t>
            </a:r>
            <a:r>
              <a:rPr lang="fi-FI" sz="1600" u="sng" dirty="0" err="1" smtClean="0"/>
              <a:t>Résection</a:t>
            </a:r>
            <a:r>
              <a:rPr lang="fi-FI" sz="1600" u="sng" dirty="0" smtClean="0"/>
              <a:t> 2° </a:t>
            </a:r>
            <a:r>
              <a:rPr lang="fi-FI" sz="1600" u="sng" dirty="0" err="1" smtClean="0"/>
              <a:t>orteil</a:t>
            </a:r>
            <a:r>
              <a:rPr lang="fi-FI" sz="1600" u="sng" dirty="0" smtClean="0"/>
              <a:t> </a:t>
            </a:r>
            <a:r>
              <a:rPr lang="fi-FI" sz="1600" u="sng" dirty="0" err="1" smtClean="0"/>
              <a:t>médial</a:t>
            </a:r>
            <a:r>
              <a:rPr lang="fi-FI" sz="1600" u="sng" dirty="0" smtClean="0"/>
              <a:t> </a:t>
            </a:r>
            <a:r>
              <a:rPr lang="fi-FI" sz="1600" u="sng" dirty="0" err="1" smtClean="0"/>
              <a:t>gauche</a:t>
            </a:r>
            <a:endParaRPr lang="en-US" sz="1600" u="sng" dirty="0"/>
          </a:p>
        </p:txBody>
      </p:sp>
      <p:pic>
        <p:nvPicPr>
          <p:cNvPr id="4" name="Picture 3" descr="IMG_7600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482" y="2396330"/>
            <a:ext cx="3788672" cy="3678369"/>
          </a:xfrm>
          <a:prstGeom prst="rect">
            <a:avLst/>
          </a:prstGeom>
        </p:spPr>
      </p:pic>
      <p:pic>
        <p:nvPicPr>
          <p:cNvPr id="5" name="Picture 4" descr="IMG_7765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082111" y="1872454"/>
            <a:ext cx="3160748" cy="420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2626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G_7903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5486" y="3237548"/>
            <a:ext cx="2178513" cy="36204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IMG_7543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3076" y="1248153"/>
            <a:ext cx="4768890" cy="2450102"/>
          </a:xfrm>
          <a:prstGeom prst="rect">
            <a:avLst/>
          </a:prstGeom>
        </p:spPr>
      </p:pic>
      <p:pic>
        <p:nvPicPr>
          <p:cNvPr id="5" name="Picture 4" descr="IMG_7546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892965" y="2404309"/>
            <a:ext cx="3245555" cy="5661829"/>
          </a:xfrm>
          <a:prstGeom prst="rect">
            <a:avLst/>
          </a:prstGeom>
        </p:spPr>
      </p:pic>
      <p:pic>
        <p:nvPicPr>
          <p:cNvPr id="6" name="Picture 5" descr="IMG_7599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7200" y="3374521"/>
            <a:ext cx="1492699" cy="2151102"/>
          </a:xfrm>
          <a:prstGeom prst="rect">
            <a:avLst/>
          </a:prstGeom>
        </p:spPr>
      </p:pic>
      <p:pic>
        <p:nvPicPr>
          <p:cNvPr id="7" name="Picture 6" descr="IMG_7904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6788" y="1"/>
            <a:ext cx="2177212" cy="3698254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105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r-HR" sz="1600" b="1" dirty="0"/>
              <a:t>Justine </a:t>
            </a:r>
            <a:r>
              <a:rPr lang="hr-HR" sz="1600" b="1" dirty="0" smtClean="0"/>
              <a:t>Harilalao</a:t>
            </a:r>
            <a:r>
              <a:rPr lang="hr-HR" sz="1600" dirty="0" smtClean="0"/>
              <a:t>, 17 ans</a:t>
            </a:r>
            <a:r>
              <a:rPr lang="tr-TR" sz="1600" dirty="0" smtClean="0"/>
              <a:t/>
            </a:r>
            <a:br>
              <a:rPr lang="tr-TR" sz="1600" dirty="0" smtClean="0"/>
            </a:br>
            <a:r>
              <a:rPr lang="tr-TR" sz="1600" u="sng" dirty="0" err="1" smtClean="0"/>
              <a:t>Diagnostic</a:t>
            </a:r>
            <a:r>
              <a:rPr lang="tr-TR" sz="1600" dirty="0" smtClean="0"/>
              <a:t>: </a:t>
            </a:r>
            <a:r>
              <a:rPr lang="tr-TR" sz="1600" dirty="0" err="1" smtClean="0"/>
              <a:t>Duplication</a:t>
            </a:r>
            <a:r>
              <a:rPr lang="tr-TR" sz="1600" dirty="0" smtClean="0"/>
              <a:t> </a:t>
            </a:r>
            <a:r>
              <a:rPr lang="tr-TR" sz="1600" dirty="0" err="1" smtClean="0"/>
              <a:t>pouce</a:t>
            </a:r>
            <a:r>
              <a:rPr lang="tr-TR" sz="1600" dirty="0" smtClean="0"/>
              <a:t> </a:t>
            </a:r>
            <a:r>
              <a:rPr lang="tr-TR" sz="1600" dirty="0" err="1" smtClean="0"/>
              <a:t>bilatérale</a:t>
            </a:r>
            <a:r>
              <a:rPr lang="tr-TR" sz="1600" dirty="0" smtClean="0"/>
              <a:t> </a:t>
            </a:r>
            <a:r>
              <a:rPr lang="tr-TR" sz="1600" dirty="0" err="1" smtClean="0"/>
              <a:t>Wassel</a:t>
            </a:r>
            <a:r>
              <a:rPr lang="tr-TR" sz="1600" dirty="0" smtClean="0"/>
              <a:t> 7</a:t>
            </a:r>
            <a:br>
              <a:rPr lang="tr-TR" sz="1600" dirty="0" smtClean="0"/>
            </a:br>
            <a:r>
              <a:rPr lang="tr-TR" sz="1600" u="sng" dirty="0" err="1" smtClean="0"/>
              <a:t>Intervention</a:t>
            </a:r>
            <a:r>
              <a:rPr lang="tr-TR" sz="1600" u="sng" dirty="0" smtClean="0"/>
              <a:t>: </a:t>
            </a:r>
            <a:r>
              <a:rPr lang="tr-TR" sz="1600" u="sng" dirty="0" err="1" smtClean="0"/>
              <a:t>Résection</a:t>
            </a:r>
            <a:r>
              <a:rPr lang="tr-TR" sz="1600" u="sng" dirty="0" smtClean="0"/>
              <a:t> </a:t>
            </a:r>
            <a:r>
              <a:rPr lang="tr-TR" sz="1600" u="sng" dirty="0" err="1" smtClean="0"/>
              <a:t>bilatérale</a:t>
            </a:r>
            <a:r>
              <a:rPr lang="tr-TR" sz="1600" u="sng" dirty="0" smtClean="0"/>
              <a:t> </a:t>
            </a:r>
            <a:r>
              <a:rPr lang="tr-TR" sz="1600" u="sng" dirty="0" err="1" smtClean="0"/>
              <a:t>pouce</a:t>
            </a:r>
            <a:r>
              <a:rPr lang="tr-TR" sz="1600" u="sng" dirty="0" smtClean="0"/>
              <a:t> </a:t>
            </a:r>
            <a:r>
              <a:rPr lang="tr-TR" sz="1600" u="sng" dirty="0" err="1" smtClean="0"/>
              <a:t>radial</a:t>
            </a:r>
            <a:r>
              <a:rPr lang="tr-TR" sz="1600" u="sng" dirty="0" smtClean="0"/>
              <a:t> et </a:t>
            </a:r>
            <a:r>
              <a:rPr lang="tr-TR" sz="1600" u="sng" dirty="0" err="1" smtClean="0"/>
              <a:t>reconstruction</a:t>
            </a:r>
            <a:r>
              <a:rPr lang="tr-TR" sz="1600" u="sng" dirty="0" smtClean="0"/>
              <a:t> </a:t>
            </a:r>
            <a:r>
              <a:rPr lang="tr-TR" sz="1600" u="sng" dirty="0" err="1" smtClean="0"/>
              <a:t>pouce</a:t>
            </a:r>
            <a:r>
              <a:rPr lang="tr-TR" sz="1600" u="sng" dirty="0" smtClean="0"/>
              <a:t> </a:t>
            </a:r>
            <a:r>
              <a:rPr lang="tr-TR" sz="1600" u="sng" dirty="0" err="1" smtClean="0"/>
              <a:t>ulnaire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3372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it-IT" sz="1600" b="1" dirty="0" err="1"/>
              <a:t>Hertiana</a:t>
            </a:r>
            <a:r>
              <a:rPr lang="it-IT" sz="1600" b="1" dirty="0"/>
              <a:t> </a:t>
            </a:r>
            <a:r>
              <a:rPr lang="it-IT" sz="1600" b="1" dirty="0" err="1" smtClean="0"/>
              <a:t>Ravolononiaina</a:t>
            </a:r>
            <a:r>
              <a:rPr lang="it-IT" sz="1600" dirty="0" smtClean="0"/>
              <a:t>, 18 </a:t>
            </a:r>
            <a:r>
              <a:rPr lang="it-IT" sz="1600" dirty="0" err="1" smtClean="0"/>
              <a:t>ans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u="sng" dirty="0" err="1" smtClean="0"/>
              <a:t>Diagnostic</a:t>
            </a:r>
            <a:r>
              <a:rPr lang="it-IT" sz="1600" u="sng" dirty="0" smtClean="0"/>
              <a:t>: </a:t>
            </a:r>
            <a:r>
              <a:rPr lang="it-IT" sz="1600" dirty="0" err="1" smtClean="0"/>
              <a:t>Duplication</a:t>
            </a:r>
            <a:r>
              <a:rPr lang="it-IT" sz="1600" dirty="0" smtClean="0"/>
              <a:t> 5° </a:t>
            </a:r>
            <a:r>
              <a:rPr lang="it-IT" sz="1600" dirty="0" err="1" smtClean="0"/>
              <a:t>orteil</a:t>
            </a:r>
            <a:r>
              <a:rPr lang="it-IT" sz="1600" dirty="0" smtClean="0"/>
              <a:t> </a:t>
            </a:r>
            <a:r>
              <a:rPr lang="it-IT" sz="1600" dirty="0" err="1" smtClean="0"/>
              <a:t>bilatéral</a:t>
            </a:r>
            <a:r>
              <a:rPr lang="it-IT" sz="1600" u="sng" dirty="0" smtClean="0"/>
              <a:t/>
            </a:r>
            <a:br>
              <a:rPr lang="it-IT" sz="1600" u="sng" dirty="0" smtClean="0"/>
            </a:br>
            <a:r>
              <a:rPr lang="it-IT" sz="1600" u="sng" dirty="0" err="1" smtClean="0"/>
              <a:t>Intervention</a:t>
            </a:r>
            <a:r>
              <a:rPr lang="it-IT" sz="1600" u="sng" dirty="0" smtClean="0"/>
              <a:t>: </a:t>
            </a:r>
            <a:r>
              <a:rPr lang="it-IT" sz="1600" dirty="0" err="1" smtClean="0"/>
              <a:t>Résection</a:t>
            </a:r>
            <a:r>
              <a:rPr lang="it-IT" sz="1600" dirty="0" smtClean="0"/>
              <a:t> 5° </a:t>
            </a:r>
            <a:r>
              <a:rPr lang="it-IT" sz="1600" dirty="0" err="1" smtClean="0"/>
              <a:t>orteil</a:t>
            </a:r>
            <a:r>
              <a:rPr lang="it-IT" sz="1600" dirty="0" smtClean="0"/>
              <a:t> </a:t>
            </a:r>
            <a:r>
              <a:rPr lang="it-IT" sz="1600" dirty="0" err="1" smtClean="0"/>
              <a:t>bilatéral</a:t>
            </a:r>
            <a:endParaRPr lang="en-US" sz="1600" u="sng" dirty="0"/>
          </a:p>
        </p:txBody>
      </p:sp>
      <p:pic>
        <p:nvPicPr>
          <p:cNvPr id="4" name="Picture 3" descr="IMG_7499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120521" y="1810207"/>
            <a:ext cx="1988737" cy="3138216"/>
          </a:xfrm>
          <a:prstGeom prst="rect">
            <a:avLst/>
          </a:prstGeom>
        </p:spPr>
      </p:pic>
      <p:pic>
        <p:nvPicPr>
          <p:cNvPr id="5" name="Picture 4" descr="IMG_7498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0" y="1855586"/>
            <a:ext cx="2120522" cy="3092837"/>
          </a:xfrm>
          <a:prstGeom prst="rect">
            <a:avLst/>
          </a:prstGeom>
        </p:spPr>
      </p:pic>
      <p:pic>
        <p:nvPicPr>
          <p:cNvPr id="6" name="Picture 5" descr="IMG_7518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627488"/>
            <a:ext cx="1991312" cy="1950442"/>
          </a:xfrm>
          <a:prstGeom prst="rect">
            <a:avLst/>
          </a:prstGeom>
        </p:spPr>
      </p:pic>
      <p:pic>
        <p:nvPicPr>
          <p:cNvPr id="7" name="Picture 6" descr="IMG_7517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9132" y="4627487"/>
            <a:ext cx="2162982" cy="1950442"/>
          </a:xfrm>
          <a:prstGeom prst="rect">
            <a:avLst/>
          </a:prstGeom>
        </p:spPr>
      </p:pic>
      <p:pic>
        <p:nvPicPr>
          <p:cNvPr id="3" name="Picture 2" descr="38953425662_bde6a9280e_o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574562" y="2820973"/>
            <a:ext cx="4495270" cy="2643604"/>
          </a:xfrm>
          <a:prstGeom prst="rect">
            <a:avLst/>
          </a:prstGeom>
        </p:spPr>
      </p:pic>
      <p:pic>
        <p:nvPicPr>
          <p:cNvPr id="8" name="Picture 7" descr="24125584177_88923c595e_o.jp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76621" y="2961457"/>
            <a:ext cx="4580203" cy="237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1120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it-IT" sz="1600" b="1" dirty="0" err="1" smtClean="0"/>
              <a:t>Mle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Gilbertine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Rasoanarivo</a:t>
            </a:r>
            <a:r>
              <a:rPr lang="it-IT" sz="1600" dirty="0" smtClean="0"/>
              <a:t>, 22 </a:t>
            </a:r>
            <a:r>
              <a:rPr lang="it-IT" sz="1600" dirty="0" err="1" smtClean="0"/>
              <a:t>ans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u="sng" dirty="0" err="1" smtClean="0"/>
              <a:t>Diagnostic</a:t>
            </a:r>
            <a:r>
              <a:rPr lang="it-IT" sz="1600" dirty="0" smtClean="0"/>
              <a:t>: </a:t>
            </a:r>
            <a:r>
              <a:rPr lang="it-IT" sz="1600" dirty="0" err="1" smtClean="0"/>
              <a:t>Duplication</a:t>
            </a:r>
            <a:r>
              <a:rPr lang="it-IT" sz="1600" dirty="0" smtClean="0"/>
              <a:t> </a:t>
            </a:r>
            <a:r>
              <a:rPr lang="it-IT" sz="1600" dirty="0" err="1" smtClean="0"/>
              <a:t>pouce</a:t>
            </a:r>
            <a:r>
              <a:rPr lang="it-IT" sz="1600" dirty="0" smtClean="0"/>
              <a:t> </a:t>
            </a:r>
            <a:r>
              <a:rPr lang="it-IT" sz="1600" dirty="0" err="1" smtClean="0"/>
              <a:t>droit</a:t>
            </a:r>
            <a:r>
              <a:rPr lang="it-IT" sz="1600" dirty="0" smtClean="0"/>
              <a:t> </a:t>
            </a:r>
            <a:r>
              <a:rPr lang="it-IT" sz="1600" dirty="0" err="1" smtClean="0"/>
              <a:t>Wassel</a:t>
            </a:r>
            <a:r>
              <a:rPr lang="it-IT" sz="1600" dirty="0" smtClean="0"/>
              <a:t> 4 </a:t>
            </a:r>
            <a:r>
              <a:rPr lang="it-IT" sz="1600" dirty="0" err="1" smtClean="0"/>
              <a:t>Rud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u="sng" dirty="0" err="1" smtClean="0"/>
              <a:t>Intervention</a:t>
            </a:r>
            <a:r>
              <a:rPr lang="it-IT" sz="1600" dirty="0" smtClean="0"/>
              <a:t>: </a:t>
            </a:r>
            <a:r>
              <a:rPr lang="it-IT" sz="1600" dirty="0" err="1" smtClean="0"/>
              <a:t>Résection</a:t>
            </a:r>
            <a:r>
              <a:rPr lang="it-IT" sz="1600" dirty="0" smtClean="0"/>
              <a:t> pour </a:t>
            </a:r>
            <a:r>
              <a:rPr lang="it-IT" sz="1600" dirty="0" err="1" smtClean="0"/>
              <a:t>surnuméraire</a:t>
            </a:r>
            <a:r>
              <a:rPr lang="it-IT" sz="1600" dirty="0" smtClean="0"/>
              <a:t> </a:t>
            </a:r>
            <a:r>
              <a:rPr lang="it-IT" sz="1600" dirty="0" err="1" smtClean="0"/>
              <a:t>droit</a:t>
            </a:r>
            <a:endParaRPr lang="en-US" sz="1600" dirty="0"/>
          </a:p>
        </p:txBody>
      </p:sp>
      <p:pic>
        <p:nvPicPr>
          <p:cNvPr id="4" name="Picture 3" descr="IMG_755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0248" y="1867816"/>
            <a:ext cx="3649247" cy="4865662"/>
          </a:xfrm>
          <a:prstGeom prst="rect">
            <a:avLst/>
          </a:prstGeom>
        </p:spPr>
      </p:pic>
      <p:pic>
        <p:nvPicPr>
          <p:cNvPr id="5" name="Picture 4" descr="IMG_7598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9265" y="1867816"/>
            <a:ext cx="2950983" cy="486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4693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49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it-IT" sz="1600" b="1" dirty="0" err="1"/>
              <a:t>Manotia</a:t>
            </a:r>
            <a:r>
              <a:rPr lang="it-IT" sz="1600" b="1" dirty="0"/>
              <a:t> </a:t>
            </a:r>
            <a:r>
              <a:rPr lang="it-IT" sz="1600" b="1" dirty="0" err="1" smtClean="0"/>
              <a:t>Randrianirina</a:t>
            </a:r>
            <a:r>
              <a:rPr lang="it-IT" sz="1600" dirty="0" smtClean="0"/>
              <a:t>, 2 </a:t>
            </a:r>
            <a:r>
              <a:rPr lang="it-IT" sz="1600" dirty="0" err="1" smtClean="0"/>
              <a:t>an</a:t>
            </a:r>
            <a:r>
              <a:rPr lang="it-IT" sz="1600" u="sng" dirty="0" err="1" smtClean="0"/>
              <a:t>s</a:t>
            </a:r>
            <a:r>
              <a:rPr lang="it-IT" sz="1600" u="sng" dirty="0" smtClean="0"/>
              <a:t/>
            </a:r>
            <a:br>
              <a:rPr lang="it-IT" sz="1600" u="sng" dirty="0" smtClean="0"/>
            </a:br>
            <a:r>
              <a:rPr lang="it-IT" sz="1600" u="sng" dirty="0" err="1" smtClean="0"/>
              <a:t>Diagnostic</a:t>
            </a:r>
            <a:r>
              <a:rPr lang="it-IT" sz="1600" dirty="0" smtClean="0"/>
              <a:t>: PBVE </a:t>
            </a:r>
            <a:r>
              <a:rPr lang="it-IT" sz="1600" dirty="0" err="1" smtClean="0"/>
              <a:t>bilatéral</a:t>
            </a:r>
            <a:r>
              <a:rPr lang="it-IT" sz="1600" u="sng" dirty="0" smtClean="0"/>
              <a:t/>
            </a:r>
            <a:br>
              <a:rPr lang="it-IT" sz="1600" u="sng" dirty="0" smtClean="0"/>
            </a:br>
            <a:r>
              <a:rPr lang="it-IT" sz="1600" u="sng" dirty="0" err="1" smtClean="0"/>
              <a:t>Intervention</a:t>
            </a:r>
            <a:r>
              <a:rPr lang="it-IT" sz="1600" dirty="0" smtClean="0"/>
              <a:t>: Libération </a:t>
            </a:r>
            <a:r>
              <a:rPr lang="it-IT" sz="1600" dirty="0" err="1" smtClean="0"/>
              <a:t>postéro</a:t>
            </a:r>
            <a:r>
              <a:rPr lang="it-IT" sz="1600" dirty="0" smtClean="0"/>
              <a:t>-interne </a:t>
            </a:r>
            <a:r>
              <a:rPr lang="it-IT" sz="1600" dirty="0" err="1" smtClean="0"/>
              <a:t>bilatérale</a:t>
            </a:r>
            <a:endParaRPr lang="en-US" sz="1600" dirty="0"/>
          </a:p>
        </p:txBody>
      </p:sp>
      <p:pic>
        <p:nvPicPr>
          <p:cNvPr id="4" name="Picture 3" descr="IMG_7590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44830"/>
            <a:ext cx="4180698" cy="3733590"/>
          </a:xfrm>
          <a:prstGeom prst="rect">
            <a:avLst/>
          </a:prstGeom>
        </p:spPr>
      </p:pic>
      <p:pic>
        <p:nvPicPr>
          <p:cNvPr id="3" name="Picture 2" descr="24253643717_4be17686d5_o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690998" y="2181323"/>
            <a:ext cx="4289495" cy="2616509"/>
          </a:xfrm>
          <a:prstGeom prst="rect">
            <a:avLst/>
          </a:prstGeom>
        </p:spPr>
      </p:pic>
      <p:pic>
        <p:nvPicPr>
          <p:cNvPr id="5" name="Picture 4" descr="DSC_0662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308801" y="2137189"/>
            <a:ext cx="4011048" cy="242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7463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tr-TR" sz="1600" b="1" dirty="0"/>
              <a:t>Berçin </a:t>
            </a:r>
            <a:r>
              <a:rPr lang="tr-TR" sz="1600" b="1" dirty="0" err="1" smtClean="0"/>
              <a:t>Hasimbola</a:t>
            </a:r>
            <a:r>
              <a:rPr lang="tr-TR" sz="1600" dirty="0" smtClean="0"/>
              <a:t>, 12 </a:t>
            </a:r>
            <a:r>
              <a:rPr lang="tr-TR" sz="1600" dirty="0" err="1" smtClean="0"/>
              <a:t>ans</a:t>
            </a:r>
            <a:r>
              <a:rPr lang="tr-TR" sz="1600" dirty="0" smtClean="0"/>
              <a:t/>
            </a:r>
            <a:br>
              <a:rPr lang="tr-TR" sz="1600" dirty="0" smtClean="0"/>
            </a:br>
            <a:r>
              <a:rPr lang="tr-TR" sz="1600" u="sng" dirty="0" err="1" smtClean="0"/>
              <a:t>Diagnostic</a:t>
            </a:r>
            <a:r>
              <a:rPr lang="tr-TR" sz="1600" dirty="0" smtClean="0"/>
              <a:t>: PBVE </a:t>
            </a:r>
            <a:r>
              <a:rPr lang="tr-TR" sz="1600" dirty="0" err="1" smtClean="0"/>
              <a:t>bilatéral</a:t>
            </a:r>
            <a:r>
              <a:rPr lang="tr-TR" sz="1600" dirty="0" smtClean="0"/>
              <a:t/>
            </a:r>
            <a:br>
              <a:rPr lang="tr-TR" sz="1600" dirty="0" smtClean="0"/>
            </a:br>
            <a:r>
              <a:rPr lang="tr-TR" sz="1600" u="sng" dirty="0" err="1" smtClean="0"/>
              <a:t>Intervention</a:t>
            </a:r>
            <a:r>
              <a:rPr lang="tr-TR" sz="1600" dirty="0" smtClean="0"/>
              <a:t>: </a:t>
            </a:r>
            <a:r>
              <a:rPr lang="tr-TR" sz="1600" dirty="0" err="1" smtClean="0"/>
              <a:t>Libération</a:t>
            </a:r>
            <a:r>
              <a:rPr lang="tr-TR" sz="1600" dirty="0" smtClean="0"/>
              <a:t> </a:t>
            </a:r>
            <a:r>
              <a:rPr lang="tr-TR" sz="1600" dirty="0" err="1" smtClean="0"/>
              <a:t>postéro-interne</a:t>
            </a:r>
            <a:r>
              <a:rPr lang="tr-TR" sz="1600" dirty="0" smtClean="0"/>
              <a:t>/</a:t>
            </a:r>
            <a:r>
              <a:rPr lang="tr-TR" sz="1600" dirty="0" err="1" smtClean="0"/>
              <a:t>allongement</a:t>
            </a:r>
            <a:r>
              <a:rPr lang="tr-TR" sz="1600" dirty="0" smtClean="0"/>
              <a:t> </a:t>
            </a:r>
            <a:r>
              <a:rPr lang="tr-TR" sz="1600" dirty="0" err="1" smtClean="0"/>
              <a:t>tendineux</a:t>
            </a:r>
            <a:r>
              <a:rPr lang="tr-TR" sz="1600" dirty="0" smtClean="0"/>
              <a:t> et </a:t>
            </a:r>
            <a:r>
              <a:rPr lang="tr-TR" sz="1600" dirty="0" err="1" smtClean="0"/>
              <a:t>Tarsectomie</a:t>
            </a:r>
            <a:endParaRPr lang="en-US" sz="1600" dirty="0"/>
          </a:p>
        </p:txBody>
      </p:sp>
      <p:pic>
        <p:nvPicPr>
          <p:cNvPr id="5" name="Picture 4" descr="IMG_7512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" y="1880492"/>
            <a:ext cx="2674507" cy="4141589"/>
          </a:xfrm>
          <a:prstGeom prst="rect">
            <a:avLst/>
          </a:prstGeom>
        </p:spPr>
      </p:pic>
      <p:pic>
        <p:nvPicPr>
          <p:cNvPr id="6" name="Picture 5" descr="39114583131_ca53e319de_o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20201" y="3792790"/>
            <a:ext cx="2938271" cy="2505923"/>
          </a:xfrm>
          <a:prstGeom prst="rect">
            <a:avLst/>
          </a:prstGeom>
        </p:spPr>
      </p:pic>
      <p:pic>
        <p:nvPicPr>
          <p:cNvPr id="7" name="Picture 6" descr="39114582961_c05098f133_o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896328" y="1282981"/>
            <a:ext cx="2425003" cy="2744124"/>
          </a:xfrm>
          <a:prstGeom prst="rect">
            <a:avLst/>
          </a:prstGeom>
        </p:spPr>
      </p:pic>
      <p:pic>
        <p:nvPicPr>
          <p:cNvPr id="8" name="Picture 7" descr="39083768451_819c2ecd28_o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4647" y="1880492"/>
            <a:ext cx="3609074" cy="446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6848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i-FI" sz="1600" b="1" dirty="0" err="1"/>
              <a:t>Sardidiniaina</a:t>
            </a:r>
            <a:r>
              <a:rPr lang="fi-FI" sz="1600" b="1" dirty="0"/>
              <a:t> </a:t>
            </a:r>
            <a:r>
              <a:rPr lang="fi-FI" sz="1600" b="1" dirty="0" err="1" smtClean="0"/>
              <a:t>Rakotoarilala</a:t>
            </a:r>
            <a:r>
              <a:rPr lang="fi-FI" sz="1600" dirty="0" smtClean="0"/>
              <a:t>, 15 </a:t>
            </a:r>
            <a:r>
              <a:rPr lang="fi-FI" sz="1600" dirty="0" err="1" smtClean="0"/>
              <a:t>ans</a:t>
            </a:r>
            <a:r>
              <a:rPr lang="fi-FI" sz="1600" dirty="0" smtClean="0"/>
              <a:t/>
            </a:r>
            <a:br>
              <a:rPr lang="fi-FI" sz="1600" dirty="0" smtClean="0"/>
            </a:br>
            <a:r>
              <a:rPr lang="fi-FI" sz="1600" u="sng" dirty="0" err="1" smtClean="0"/>
              <a:t>Diagnostic</a:t>
            </a:r>
            <a:r>
              <a:rPr lang="fi-FI" sz="1600" dirty="0" smtClean="0"/>
              <a:t>: PBVE </a:t>
            </a:r>
            <a:r>
              <a:rPr lang="fi-FI" sz="1600" dirty="0" err="1" smtClean="0"/>
              <a:t>gauche</a:t>
            </a:r>
            <a:r>
              <a:rPr lang="fi-FI" sz="1600" dirty="0" smtClean="0"/>
              <a:t> </a:t>
            </a:r>
            <a:r>
              <a:rPr lang="fi-FI" sz="1600" dirty="0" err="1" smtClean="0"/>
              <a:t>sévère</a:t>
            </a:r>
            <a:r>
              <a:rPr lang="fi-FI" sz="1600" dirty="0" smtClean="0"/>
              <a:t/>
            </a:r>
            <a:br>
              <a:rPr lang="fi-FI" sz="1600" dirty="0" smtClean="0"/>
            </a:br>
            <a:r>
              <a:rPr lang="fi-FI" sz="1600" u="sng" dirty="0" smtClean="0"/>
              <a:t>Intervention</a:t>
            </a:r>
            <a:r>
              <a:rPr lang="fi-FI" sz="1600" dirty="0" smtClean="0"/>
              <a:t>: </a:t>
            </a:r>
            <a:r>
              <a:rPr lang="tr-TR" sz="1600" dirty="0" err="1"/>
              <a:t>Libération</a:t>
            </a:r>
            <a:r>
              <a:rPr lang="tr-TR" sz="1600" dirty="0"/>
              <a:t> </a:t>
            </a:r>
            <a:r>
              <a:rPr lang="tr-TR" sz="1600" dirty="0" err="1"/>
              <a:t>postéro-interne</a:t>
            </a:r>
            <a:r>
              <a:rPr lang="tr-TR" sz="1600" dirty="0"/>
              <a:t>/</a:t>
            </a:r>
            <a:r>
              <a:rPr lang="tr-TR" sz="1600" dirty="0" err="1"/>
              <a:t>allongement</a:t>
            </a:r>
            <a:r>
              <a:rPr lang="tr-TR" sz="1600" dirty="0"/>
              <a:t> </a:t>
            </a:r>
            <a:r>
              <a:rPr lang="tr-TR" sz="1600" dirty="0" err="1"/>
              <a:t>tendineux</a:t>
            </a:r>
            <a:r>
              <a:rPr lang="tr-TR" sz="1600" dirty="0"/>
              <a:t> et </a:t>
            </a:r>
            <a:r>
              <a:rPr lang="tr-TR" sz="1600" dirty="0" err="1"/>
              <a:t>Tarsectomie</a:t>
            </a:r>
            <a:endParaRPr lang="en-US" sz="1600" dirty="0"/>
          </a:p>
        </p:txBody>
      </p:sp>
      <p:pic>
        <p:nvPicPr>
          <p:cNvPr id="4" name="Picture 3" descr="27306227979_26bf1a4fd7_o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3318" y="1671208"/>
            <a:ext cx="5190682" cy="2639882"/>
          </a:xfrm>
          <a:prstGeom prst="rect">
            <a:avLst/>
          </a:prstGeom>
        </p:spPr>
      </p:pic>
      <p:pic>
        <p:nvPicPr>
          <p:cNvPr id="5" name="Picture 4" descr="27306228519_0fef5ba863_o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53318" y="4315315"/>
            <a:ext cx="2073040" cy="2231384"/>
          </a:xfrm>
          <a:prstGeom prst="rect">
            <a:avLst/>
          </a:prstGeom>
        </p:spPr>
      </p:pic>
      <p:pic>
        <p:nvPicPr>
          <p:cNvPr id="6" name="Picture 5" descr="27336873439_e11cff43e6_o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402162" y="4920181"/>
            <a:ext cx="2562017" cy="1313624"/>
          </a:xfrm>
          <a:prstGeom prst="rect">
            <a:avLst/>
          </a:prstGeom>
        </p:spPr>
      </p:pic>
      <p:pic>
        <p:nvPicPr>
          <p:cNvPr id="7" name="Picture 6" descr="39114583711_88f1d87463_o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960982" y="4674983"/>
            <a:ext cx="2562019" cy="1804016"/>
          </a:xfrm>
          <a:prstGeom prst="rect">
            <a:avLst/>
          </a:prstGeom>
        </p:spPr>
      </p:pic>
      <p:pic>
        <p:nvPicPr>
          <p:cNvPr id="8" name="Picture 7" descr="DSC_0611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952244"/>
            <a:ext cx="3953318" cy="295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6371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10" y="8543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da-DK" sz="1600" b="1" dirty="0"/>
              <a:t>Natacha </a:t>
            </a:r>
            <a:r>
              <a:rPr lang="da-DK" sz="1600" b="1" dirty="0" err="1" smtClean="0"/>
              <a:t>Lantonirina</a:t>
            </a:r>
            <a:r>
              <a:rPr lang="da-DK" sz="1600" dirty="0" smtClean="0"/>
              <a:t>, 2 </a:t>
            </a:r>
            <a:r>
              <a:rPr lang="da-DK" sz="1600" dirty="0" err="1" smtClean="0"/>
              <a:t>mois</a:t>
            </a: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u="sng" dirty="0" err="1" smtClean="0"/>
              <a:t>Diagnostic</a:t>
            </a:r>
            <a:r>
              <a:rPr lang="da-DK" sz="1600" u="sng" dirty="0" smtClean="0"/>
              <a:t>: </a:t>
            </a:r>
            <a:r>
              <a:rPr lang="da-DK" sz="1600" dirty="0" smtClean="0"/>
              <a:t>PBVE </a:t>
            </a:r>
            <a:r>
              <a:rPr lang="da-DK" sz="1600" dirty="0" err="1" smtClean="0"/>
              <a:t>gauche</a:t>
            </a:r>
            <a:r>
              <a:rPr lang="da-DK" sz="1600" u="sng" dirty="0" smtClean="0"/>
              <a:t/>
            </a:r>
            <a:br>
              <a:rPr lang="da-DK" sz="1600" u="sng" dirty="0" smtClean="0"/>
            </a:br>
            <a:r>
              <a:rPr lang="da-DK" sz="1600" u="sng" dirty="0" smtClean="0"/>
              <a:t>Intervention: </a:t>
            </a:r>
            <a:r>
              <a:rPr lang="da-DK" sz="1600" dirty="0" err="1" smtClean="0"/>
              <a:t>Ténotomie</a:t>
            </a:r>
            <a:r>
              <a:rPr lang="da-DK" sz="1600" dirty="0" smtClean="0"/>
              <a:t> </a:t>
            </a:r>
            <a:r>
              <a:rPr lang="da-DK" sz="1600" dirty="0" err="1" smtClean="0"/>
              <a:t>percut</a:t>
            </a:r>
            <a:r>
              <a:rPr lang="da-DK" sz="1600" dirty="0" smtClean="0"/>
              <a:t> </a:t>
            </a:r>
            <a:r>
              <a:rPr lang="da-DK" sz="1600" dirty="0" err="1" smtClean="0"/>
              <a:t>achille</a:t>
            </a:r>
            <a:r>
              <a:rPr lang="da-DK" sz="1600" dirty="0" smtClean="0"/>
              <a:t> </a:t>
            </a:r>
            <a:r>
              <a:rPr lang="da-DK" sz="1600" dirty="0" err="1" smtClean="0"/>
              <a:t>gauche</a:t>
            </a:r>
            <a:endParaRPr lang="en-US" sz="1600" u="sng" dirty="0"/>
          </a:p>
        </p:txBody>
      </p:sp>
      <p:pic>
        <p:nvPicPr>
          <p:cNvPr id="4" name="Picture 3" descr="IMG_7769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4191" y="1342571"/>
            <a:ext cx="2748119" cy="499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22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10" y="569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hr-HR" sz="1600" b="1" dirty="0"/>
              <a:t>Nomena Daniel </a:t>
            </a:r>
            <a:r>
              <a:rPr lang="hr-HR" sz="1600" b="1" dirty="0" smtClean="0"/>
              <a:t>Andrianbelo</a:t>
            </a:r>
            <a:r>
              <a:rPr lang="hr-HR" sz="1600" dirty="0" smtClean="0"/>
              <a:t>, 15 mois</a:t>
            </a:r>
            <a:br>
              <a:rPr lang="hr-HR" sz="1600" dirty="0" smtClean="0"/>
            </a:br>
            <a:r>
              <a:rPr lang="hr-HR" sz="1600" u="sng" dirty="0" smtClean="0"/>
              <a:t>Diagnostic</a:t>
            </a:r>
            <a:r>
              <a:rPr lang="hr-HR" sz="1600" dirty="0" smtClean="0"/>
              <a:t>: PBVE Bilatéral</a:t>
            </a:r>
            <a:br>
              <a:rPr lang="hr-HR" sz="1600" dirty="0" smtClean="0"/>
            </a:br>
            <a:r>
              <a:rPr lang="hr-HR" sz="1600" u="sng" dirty="0" smtClean="0"/>
              <a:t>Intervention:</a:t>
            </a:r>
            <a:r>
              <a:rPr lang="hr-HR" sz="1600" dirty="0" smtClean="0"/>
              <a:t> Libération des parties molles </a:t>
            </a:r>
            <a:r>
              <a:rPr lang="mr-IN" sz="1600" dirty="0" smtClean="0"/>
              <a:t>–</a:t>
            </a:r>
            <a:r>
              <a:rPr lang="hr-HR" sz="1600" dirty="0" smtClean="0"/>
              <a:t> Allonchement fléchisseurs</a:t>
            </a:r>
            <a:br>
              <a:rPr lang="hr-HR" sz="1600" dirty="0" smtClean="0"/>
            </a:br>
            <a:endParaRPr lang="en-US" sz="1600" dirty="0"/>
          </a:p>
        </p:txBody>
      </p:sp>
      <p:pic>
        <p:nvPicPr>
          <p:cNvPr id="4" name="Picture 3" descr="IMG_7779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497665" y="1251856"/>
            <a:ext cx="3616477" cy="570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6150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1105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i-FI" sz="1600" b="1" dirty="0"/>
              <a:t>Lucas </a:t>
            </a:r>
            <a:r>
              <a:rPr lang="fi-FI" sz="1600" b="1" dirty="0" err="1" smtClean="0"/>
              <a:t>Mandanaina</a:t>
            </a:r>
            <a:r>
              <a:rPr lang="hr-HR" sz="1600" dirty="0" smtClean="0"/>
              <a:t>, 1 an</a:t>
            </a:r>
            <a:br>
              <a:rPr lang="hr-HR" sz="1600" dirty="0" smtClean="0"/>
            </a:br>
            <a:r>
              <a:rPr lang="hr-HR" sz="1600" u="sng" dirty="0" smtClean="0"/>
              <a:t>Diagnostic</a:t>
            </a:r>
            <a:r>
              <a:rPr lang="hr-HR" sz="1600" dirty="0" smtClean="0"/>
              <a:t>: PBVE Bilatéral</a:t>
            </a:r>
            <a:br>
              <a:rPr lang="hr-HR" sz="1600" dirty="0" smtClean="0"/>
            </a:br>
            <a:r>
              <a:rPr lang="hr-HR" sz="1600" u="sng" dirty="0" smtClean="0"/>
              <a:t>Intervention:</a:t>
            </a:r>
            <a:r>
              <a:rPr lang="hr-HR" sz="1600" dirty="0" smtClean="0"/>
              <a:t> Libération des parties molles </a:t>
            </a:r>
            <a:r>
              <a:rPr lang="mr-IN" sz="1600" dirty="0" smtClean="0"/>
              <a:t>–</a:t>
            </a:r>
            <a:r>
              <a:rPr lang="hr-HR" sz="1600" dirty="0" smtClean="0"/>
              <a:t> Allonchement fléchisseurs</a:t>
            </a:r>
            <a:br>
              <a:rPr lang="hr-HR" sz="1600" dirty="0" smtClean="0"/>
            </a:br>
            <a:endParaRPr lang="en-US" sz="1600" dirty="0"/>
          </a:p>
        </p:txBody>
      </p:sp>
      <p:pic>
        <p:nvPicPr>
          <p:cNvPr id="5" name="Picture 4" descr="DSC_0589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4666" y="2032000"/>
            <a:ext cx="6458858" cy="385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393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Quelques</a:t>
            </a:r>
            <a:r>
              <a:rPr lang="en-US" dirty="0" smtClean="0"/>
              <a:t> </a:t>
            </a:r>
            <a:r>
              <a:rPr lang="en-US" dirty="0" err="1" smtClean="0"/>
              <a:t>chiffres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r-FR" dirty="0" smtClean="0"/>
              <a:t>5 jours opératoires + 1 matinée de pansements </a:t>
            </a:r>
          </a:p>
          <a:p>
            <a:r>
              <a:rPr lang="fr-FR" dirty="0" smtClean="0"/>
              <a:t>35 </a:t>
            </a:r>
            <a:r>
              <a:rPr lang="fr-FR" dirty="0"/>
              <a:t>patients différents opérés. </a:t>
            </a:r>
          </a:p>
          <a:p>
            <a:pPr lvl="1"/>
            <a:r>
              <a:rPr lang="fr-FR" dirty="0"/>
              <a:t>30 patients &lt; 20 ans (2 mois à 20 ans). </a:t>
            </a:r>
          </a:p>
          <a:p>
            <a:pPr lvl="1"/>
            <a:r>
              <a:rPr lang="fr-FR" dirty="0"/>
              <a:t>5 patients &gt; 20 ans (21, 22, 22, 48, 57, 61 ans). </a:t>
            </a:r>
          </a:p>
          <a:p>
            <a:r>
              <a:rPr lang="fr-FR" dirty="0" smtClean="0"/>
              <a:t>48 </a:t>
            </a:r>
            <a:r>
              <a:rPr lang="fr-FR" dirty="0"/>
              <a:t>interventions au total, dont : </a:t>
            </a:r>
          </a:p>
          <a:p>
            <a:pPr lvl="1"/>
            <a:r>
              <a:rPr lang="fr-FR" dirty="0"/>
              <a:t>11 interventions bilatérales (mains ou pieds)</a:t>
            </a:r>
          </a:p>
          <a:p>
            <a:pPr lvl="1"/>
            <a:r>
              <a:rPr lang="fr-FR" dirty="0"/>
              <a:t>1 patient opéré en deux temps (lambeau musculaire puis greffe de peau sur le lambeau à J3)</a:t>
            </a:r>
          </a:p>
          <a:p>
            <a:pPr lvl="1"/>
            <a:r>
              <a:rPr lang="fr-FR" dirty="0"/>
              <a:t>5 pansements sous </a:t>
            </a:r>
            <a:r>
              <a:rPr lang="fr-FR" dirty="0" smtClean="0"/>
              <a:t>AG</a:t>
            </a:r>
          </a:p>
          <a:p>
            <a:pPr lvl="1"/>
            <a:endParaRPr lang="fr-FR" dirty="0"/>
          </a:p>
          <a:p>
            <a:r>
              <a:rPr lang="fr-FR" u="sng" dirty="0"/>
              <a:t>L’anesthésie :</a:t>
            </a:r>
            <a:endParaRPr lang="fr-FR" dirty="0"/>
          </a:p>
          <a:p>
            <a:pPr lvl="1"/>
            <a:r>
              <a:rPr lang="fr-FR" dirty="0"/>
              <a:t>34 AG</a:t>
            </a:r>
          </a:p>
          <a:p>
            <a:pPr lvl="1"/>
            <a:r>
              <a:rPr lang="fr-FR" dirty="0"/>
              <a:t>8 AG pures</a:t>
            </a:r>
          </a:p>
          <a:p>
            <a:pPr lvl="1"/>
            <a:r>
              <a:rPr lang="fr-FR" dirty="0"/>
              <a:t>26 AG + ALR</a:t>
            </a:r>
          </a:p>
          <a:p>
            <a:pPr lvl="1"/>
            <a:r>
              <a:rPr lang="fr-FR" dirty="0"/>
              <a:t>1 AL pure</a:t>
            </a:r>
          </a:p>
          <a:p>
            <a:pPr lvl="1"/>
            <a:r>
              <a:rPr lang="fr-FR" dirty="0"/>
              <a:t>5 ALR pures</a:t>
            </a:r>
          </a:p>
          <a:p>
            <a:pPr lvl="1"/>
            <a:r>
              <a:rPr lang="fr-FR" dirty="0"/>
              <a:t>1 rachi anesthésie pure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7898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it-IT" sz="1600" b="1" dirty="0" err="1" smtClean="0"/>
              <a:t>Mle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Hasiniaina</a:t>
            </a:r>
            <a:r>
              <a:rPr lang="it-IT" sz="1600" b="1" dirty="0" smtClean="0"/>
              <a:t>  </a:t>
            </a:r>
            <a:r>
              <a:rPr lang="it-IT" sz="1600" b="1" dirty="0" err="1" smtClean="0"/>
              <a:t>Volanthamiana</a:t>
            </a:r>
            <a:r>
              <a:rPr lang="it-IT" sz="1600" dirty="0" smtClean="0"/>
              <a:t>, 16 </a:t>
            </a:r>
            <a:r>
              <a:rPr lang="it-IT" sz="1600" dirty="0" err="1" smtClean="0"/>
              <a:t>ans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u="sng" dirty="0" err="1" smtClean="0"/>
              <a:t>Diagnostic</a:t>
            </a:r>
            <a:r>
              <a:rPr lang="it-IT" sz="1600" dirty="0" smtClean="0"/>
              <a:t>: </a:t>
            </a:r>
            <a:r>
              <a:rPr lang="it-IT" sz="1600" dirty="0" err="1" smtClean="0"/>
              <a:t>Genu</a:t>
            </a:r>
            <a:r>
              <a:rPr lang="it-IT" sz="1600" dirty="0" smtClean="0"/>
              <a:t> </a:t>
            </a:r>
            <a:r>
              <a:rPr lang="it-IT" sz="1600" dirty="0" err="1" smtClean="0"/>
              <a:t>valum</a:t>
            </a:r>
            <a:r>
              <a:rPr lang="it-IT" sz="1600" dirty="0" smtClean="0"/>
              <a:t> </a:t>
            </a:r>
            <a:r>
              <a:rPr lang="it-IT" sz="1600" dirty="0" err="1" smtClean="0"/>
              <a:t>droit</a:t>
            </a:r>
            <a:r>
              <a:rPr lang="it-IT" sz="1600" dirty="0" smtClean="0"/>
              <a:t> 20°</a:t>
            </a:r>
            <a:br>
              <a:rPr lang="it-IT" sz="1600" dirty="0" smtClean="0"/>
            </a:br>
            <a:r>
              <a:rPr lang="it-IT" sz="1600" u="sng" dirty="0" err="1" smtClean="0"/>
              <a:t>Intervention</a:t>
            </a:r>
            <a:r>
              <a:rPr lang="it-IT" sz="1600" dirty="0" smtClean="0"/>
              <a:t>: </a:t>
            </a:r>
            <a:r>
              <a:rPr lang="it-IT" sz="1600" dirty="0" err="1" smtClean="0"/>
              <a:t>Ostéotomie</a:t>
            </a:r>
            <a:r>
              <a:rPr lang="it-IT" sz="1600" dirty="0" smtClean="0"/>
              <a:t> </a:t>
            </a:r>
            <a:r>
              <a:rPr lang="it-IT" sz="1600" dirty="0" err="1" smtClean="0"/>
              <a:t>fémorale</a:t>
            </a:r>
            <a:r>
              <a:rPr lang="it-IT" sz="1600" dirty="0" smtClean="0"/>
              <a:t> de </a:t>
            </a:r>
            <a:r>
              <a:rPr lang="it-IT" sz="1600" dirty="0" err="1" smtClean="0"/>
              <a:t>fermeture</a:t>
            </a:r>
            <a:r>
              <a:rPr lang="it-IT" sz="1600" dirty="0" smtClean="0"/>
              <a:t> interne. </a:t>
            </a:r>
            <a:r>
              <a:rPr lang="it-IT" sz="1600" dirty="0" err="1" smtClean="0"/>
              <a:t>Appui</a:t>
            </a:r>
            <a:r>
              <a:rPr lang="it-IT" sz="1600" dirty="0" smtClean="0"/>
              <a:t> </a:t>
            </a:r>
            <a:r>
              <a:rPr lang="it-IT" sz="1600" dirty="0" err="1" smtClean="0"/>
              <a:t>soulagé</a:t>
            </a:r>
            <a:r>
              <a:rPr lang="it-IT" sz="1600" dirty="0" smtClean="0"/>
              <a:t> et </a:t>
            </a:r>
            <a:r>
              <a:rPr lang="it-IT" sz="1600" dirty="0" err="1" smtClean="0"/>
              <a:t>anticoagulation</a:t>
            </a:r>
            <a:r>
              <a:rPr lang="it-IT" sz="1600" dirty="0" smtClean="0"/>
              <a:t> </a:t>
            </a:r>
            <a:r>
              <a:rPr lang="it-IT" sz="1600" dirty="0" err="1" smtClean="0"/>
              <a:t>préventive</a:t>
            </a:r>
            <a:r>
              <a:rPr lang="it-IT" sz="1600" dirty="0" smtClean="0"/>
              <a:t> 2 </a:t>
            </a:r>
            <a:r>
              <a:rPr lang="it-IT" sz="1600" dirty="0" err="1" smtClean="0"/>
              <a:t>semaines</a:t>
            </a:r>
            <a:endParaRPr lang="en-US" sz="1600" dirty="0"/>
          </a:p>
        </p:txBody>
      </p:sp>
      <p:pic>
        <p:nvPicPr>
          <p:cNvPr id="4" name="Picture 3" descr="38103473185_46e65f9e89_o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714293" y="2980702"/>
            <a:ext cx="3822798" cy="2082662"/>
          </a:xfrm>
          <a:prstGeom prst="rect">
            <a:avLst/>
          </a:prstGeom>
        </p:spPr>
      </p:pic>
      <p:pic>
        <p:nvPicPr>
          <p:cNvPr id="5" name="Picture 4" descr="24125583557_be2ff50038_o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589989" y="3187668"/>
            <a:ext cx="3822800" cy="1668733"/>
          </a:xfrm>
          <a:prstGeom prst="rect">
            <a:avLst/>
          </a:prstGeom>
        </p:spPr>
      </p:pic>
      <p:pic>
        <p:nvPicPr>
          <p:cNvPr id="7" name="Picture 6" descr="24222887167_1e6e76e280_o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569" y="1392934"/>
            <a:ext cx="2347792" cy="2828330"/>
          </a:xfrm>
          <a:prstGeom prst="rect">
            <a:avLst/>
          </a:prstGeom>
        </p:spPr>
      </p:pic>
      <p:pic>
        <p:nvPicPr>
          <p:cNvPr id="8" name="Picture 7" descr="24222887167_1e6e76e280_o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569" y="4208812"/>
            <a:ext cx="2638295" cy="2644689"/>
          </a:xfrm>
          <a:prstGeom prst="rect">
            <a:avLst/>
          </a:prstGeom>
        </p:spPr>
      </p:pic>
      <p:pic>
        <p:nvPicPr>
          <p:cNvPr id="9" name="Picture 8" descr="IMG_7918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6516" y="1417638"/>
            <a:ext cx="2479352" cy="2930676"/>
          </a:xfrm>
          <a:prstGeom prst="rect">
            <a:avLst/>
          </a:prstGeom>
        </p:spPr>
      </p:pic>
      <p:pic>
        <p:nvPicPr>
          <p:cNvPr id="10" name="Picture 9" descr="24222887997_6e26c1d122_o.jp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96517" y="3940721"/>
            <a:ext cx="2479352" cy="287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3294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791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1600" b="1" dirty="0"/>
              <a:t>Bruno </a:t>
            </a:r>
            <a:r>
              <a:rPr lang="pt-BR" sz="1600" b="1" dirty="0" err="1" smtClean="0"/>
              <a:t>Randriamiandrisoa</a:t>
            </a:r>
            <a:r>
              <a:rPr lang="pt-BR" sz="1600" dirty="0" smtClean="0"/>
              <a:t>, 57 </a:t>
            </a:r>
            <a:r>
              <a:rPr lang="pt-BR" sz="1600" dirty="0" err="1" smtClean="0"/>
              <a:t>ans</a:t>
            </a:r>
            <a:r>
              <a:rPr lang="pt-BR" sz="1600" dirty="0" smtClean="0"/>
              <a:t/>
            </a:r>
            <a:br>
              <a:rPr lang="pt-BR" sz="1600" dirty="0" smtClean="0"/>
            </a:br>
            <a:r>
              <a:rPr lang="pt-BR" sz="1600" u="sng" dirty="0" err="1" smtClean="0"/>
              <a:t>Diagnostic</a:t>
            </a:r>
            <a:r>
              <a:rPr lang="pt-BR" sz="1600" dirty="0" smtClean="0"/>
              <a:t>: </a:t>
            </a:r>
            <a:r>
              <a:rPr lang="pt-BR" sz="1600" dirty="0" err="1" smtClean="0"/>
              <a:t>Brûlure</a:t>
            </a:r>
            <a:r>
              <a:rPr lang="pt-BR" sz="1600" dirty="0" smtClean="0"/>
              <a:t> </a:t>
            </a:r>
            <a:r>
              <a:rPr lang="pt-BR" sz="1600" dirty="0" err="1" smtClean="0"/>
              <a:t>main</a:t>
            </a:r>
            <a:r>
              <a:rPr lang="pt-BR" sz="1600" dirty="0" smtClean="0"/>
              <a:t> </a:t>
            </a:r>
            <a:r>
              <a:rPr lang="pt-BR" sz="1600" dirty="0" err="1" smtClean="0"/>
              <a:t>droite</a:t>
            </a:r>
            <a:r>
              <a:rPr lang="pt-BR" sz="1600" dirty="0" smtClean="0"/>
              <a:t> à 5 </a:t>
            </a:r>
            <a:r>
              <a:rPr lang="pt-BR" sz="1600" dirty="0" err="1" smtClean="0"/>
              <a:t>ans</a:t>
            </a:r>
            <a:r>
              <a:rPr lang="pt-BR" sz="1600" dirty="0" smtClean="0"/>
              <a:t> par </a:t>
            </a:r>
            <a:r>
              <a:rPr lang="pt-BR" sz="1600" dirty="0" err="1" smtClean="0"/>
              <a:t>presse</a:t>
            </a:r>
            <a:r>
              <a:rPr lang="pt-BR" sz="1600" dirty="0" smtClean="0"/>
              <a:t> </a:t>
            </a:r>
            <a:r>
              <a:rPr lang="pt-BR" sz="1600" dirty="0" err="1" smtClean="0"/>
              <a:t>industrielle</a:t>
            </a:r>
            <a:r>
              <a:rPr lang="pt-BR" sz="1600" dirty="0" smtClean="0"/>
              <a:t>. </a:t>
            </a:r>
            <a:r>
              <a:rPr lang="pt-BR" sz="1600" dirty="0" err="1" smtClean="0"/>
              <a:t>Fermeture</a:t>
            </a:r>
            <a:r>
              <a:rPr lang="pt-BR" sz="1600" dirty="0" smtClean="0"/>
              <a:t> première </a:t>
            </a:r>
            <a:r>
              <a:rPr lang="pt-BR" sz="1600" dirty="0" err="1" smtClean="0"/>
              <a:t>commissure</a:t>
            </a:r>
            <a:r>
              <a:rPr lang="pt-BR" sz="1600" dirty="0" smtClean="0"/>
              <a:t/>
            </a:r>
            <a:br>
              <a:rPr lang="pt-BR" sz="1600" dirty="0" smtClean="0"/>
            </a:br>
            <a:r>
              <a:rPr lang="pt-BR" sz="1600" u="sng" dirty="0" err="1" smtClean="0"/>
              <a:t>Intervention</a:t>
            </a:r>
            <a:r>
              <a:rPr lang="pt-BR" sz="1600" dirty="0" smtClean="0"/>
              <a:t>: Ouverture première </a:t>
            </a:r>
            <a:r>
              <a:rPr lang="pt-BR" sz="1600" dirty="0" err="1" smtClean="0"/>
              <a:t>commissure</a:t>
            </a:r>
            <a:r>
              <a:rPr lang="pt-BR" sz="1600" dirty="0" smtClean="0"/>
              <a:t> et </a:t>
            </a:r>
            <a:r>
              <a:rPr lang="pt-BR" sz="1600" dirty="0" err="1" smtClean="0"/>
              <a:t>lambeau</a:t>
            </a:r>
            <a:r>
              <a:rPr lang="pt-BR" sz="1600" dirty="0" smtClean="0"/>
              <a:t> </a:t>
            </a:r>
            <a:r>
              <a:rPr lang="pt-BR" sz="1600" dirty="0" err="1" smtClean="0"/>
              <a:t>inter-osseux</a:t>
            </a:r>
            <a:r>
              <a:rPr lang="pt-BR" sz="1600" dirty="0" smtClean="0"/>
              <a:t> </a:t>
            </a:r>
            <a:r>
              <a:rPr lang="pt-BR" sz="1600" dirty="0" err="1" smtClean="0"/>
              <a:t>postérieur</a:t>
            </a:r>
            <a:endParaRPr lang="en-US" sz="1600" dirty="0"/>
          </a:p>
        </p:txBody>
      </p:sp>
      <p:pic>
        <p:nvPicPr>
          <p:cNvPr id="5" name="Picture 4" descr="IMG_7669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868138"/>
            <a:ext cx="2154094" cy="3915097"/>
          </a:xfrm>
          <a:prstGeom prst="rect">
            <a:avLst/>
          </a:prstGeom>
        </p:spPr>
      </p:pic>
      <p:pic>
        <p:nvPicPr>
          <p:cNvPr id="6" name="Picture 5" descr="39114576691_ecf646b9ee_o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274803" y="1327490"/>
            <a:ext cx="3340678" cy="2421972"/>
          </a:xfrm>
          <a:prstGeom prst="rect">
            <a:avLst/>
          </a:prstGeom>
        </p:spPr>
      </p:pic>
      <p:pic>
        <p:nvPicPr>
          <p:cNvPr id="7" name="Picture 6" descr="27336867949_77af899e1e_o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986576" y="2035655"/>
            <a:ext cx="3915097" cy="1580062"/>
          </a:xfrm>
          <a:prstGeom prst="rect">
            <a:avLst/>
          </a:prstGeom>
        </p:spPr>
      </p:pic>
      <p:pic>
        <p:nvPicPr>
          <p:cNvPr id="8" name="Picture 7" descr="27336867549_d4910f87a0_o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438302" y="4140169"/>
            <a:ext cx="3013681" cy="2421973"/>
          </a:xfrm>
          <a:prstGeom prst="rect">
            <a:avLst/>
          </a:prstGeom>
        </p:spPr>
      </p:pic>
      <p:pic>
        <p:nvPicPr>
          <p:cNvPr id="9" name="Picture 8" descr="38274110374_69a088c3b0_o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216310" y="1326375"/>
            <a:ext cx="3399425" cy="2482952"/>
          </a:xfrm>
          <a:prstGeom prst="rect">
            <a:avLst/>
          </a:prstGeom>
        </p:spPr>
      </p:pic>
      <p:pic>
        <p:nvPicPr>
          <p:cNvPr id="10" name="Picture 9" descr="38953435262_5f3112d042_o.jpg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481795" y="4182293"/>
            <a:ext cx="2868454" cy="248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4270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8404661114_d8b51293dd_o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89147" y="2181452"/>
            <a:ext cx="4258432" cy="3094808"/>
          </a:xfrm>
          <a:prstGeom prst="rect">
            <a:avLst/>
          </a:prstGeom>
        </p:spPr>
      </p:pic>
      <p:pic>
        <p:nvPicPr>
          <p:cNvPr id="5" name="Picture 4" descr="38232900385_661a2c067f_o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1581521" y="3181162"/>
            <a:ext cx="4258430" cy="1095384"/>
          </a:xfrm>
          <a:prstGeom prst="rect">
            <a:avLst/>
          </a:prstGeom>
        </p:spPr>
      </p:pic>
      <p:pic>
        <p:nvPicPr>
          <p:cNvPr id="6" name="Picture 5" descr="27337034499_8b64c0614d_o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65576" y="2866190"/>
            <a:ext cx="4284466" cy="1699292"/>
          </a:xfrm>
          <a:prstGeom prst="rect">
            <a:avLst/>
          </a:prstGeom>
        </p:spPr>
      </p:pic>
      <p:pic>
        <p:nvPicPr>
          <p:cNvPr id="8" name="Picture 7" descr="39083301122_86d41eb3e4_o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113243" y="2983484"/>
            <a:ext cx="4284469" cy="1464710"/>
          </a:xfrm>
          <a:prstGeom prst="rect">
            <a:avLst/>
          </a:prstGeom>
        </p:spPr>
      </p:pic>
      <p:pic>
        <p:nvPicPr>
          <p:cNvPr id="9" name="Picture 8" descr="38232797625_ddc56a44ff_o.jpg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997687" y="1573600"/>
            <a:ext cx="2149375" cy="4284471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it-IT" sz="1600" dirty="0"/>
              <a:t>B</a:t>
            </a:r>
            <a:r>
              <a:rPr lang="it-IT" sz="1600" b="1" dirty="0"/>
              <a:t>rino </a:t>
            </a:r>
            <a:r>
              <a:rPr lang="it-IT" sz="1600" b="1" dirty="0" err="1" smtClean="0"/>
              <a:t>Busmark</a:t>
            </a:r>
            <a:r>
              <a:rPr lang="hr-HR" sz="1600" dirty="0" smtClean="0"/>
              <a:t>, 8 ans</a:t>
            </a:r>
            <a:br>
              <a:rPr lang="hr-HR" sz="1600" dirty="0" smtClean="0"/>
            </a:br>
            <a:r>
              <a:rPr lang="hr-HR" sz="1600" u="sng" dirty="0" smtClean="0"/>
              <a:t>Diagnostic</a:t>
            </a:r>
            <a:r>
              <a:rPr lang="hr-HR" sz="1600" dirty="0" smtClean="0"/>
              <a:t>: Ostéite chronique du tibia fistulisée depuis 8 mois</a:t>
            </a:r>
            <a:br>
              <a:rPr lang="hr-HR" sz="1600" dirty="0" smtClean="0"/>
            </a:br>
            <a:r>
              <a:rPr lang="hr-HR" sz="1600" u="sng" dirty="0" smtClean="0"/>
              <a:t>Intervention</a:t>
            </a:r>
            <a:r>
              <a:rPr lang="hr-HR" sz="1600" dirty="0" smtClean="0"/>
              <a:t>: Saucérisation du tibia, lambeau soléaire et greffe de peau totale + antibiothérapie</a:t>
            </a:r>
            <a:br>
              <a:rPr lang="hr-HR" sz="1600" dirty="0" smtClean="0"/>
            </a:br>
            <a:r>
              <a:rPr lang="hr-HR" sz="1600" dirty="0" smtClean="0"/>
              <a:t>Prélèvements positifs à Staph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459594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4482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o-RO" sz="1600" b="1" dirty="0"/>
              <a:t>Evariste  </a:t>
            </a:r>
            <a:r>
              <a:rPr lang="ro-RO" sz="1600" b="1" dirty="0" smtClean="0"/>
              <a:t>Evasoaniaina</a:t>
            </a:r>
            <a:r>
              <a:rPr lang="ro-RO" sz="1600" dirty="0" smtClean="0"/>
              <a:t>, 14 ans</a:t>
            </a:r>
            <a:br>
              <a:rPr lang="ro-RO" sz="1600" dirty="0" smtClean="0"/>
            </a:br>
            <a:r>
              <a:rPr lang="ro-RO" sz="1600" u="sng" dirty="0" smtClean="0"/>
              <a:t>Diagnostic</a:t>
            </a:r>
            <a:r>
              <a:rPr lang="ro-RO" sz="1600" dirty="0" smtClean="0"/>
              <a:t>: Arthrogrypose </a:t>
            </a:r>
            <a:r>
              <a:rPr lang="mr-IN" sz="1600" dirty="0" smtClean="0"/>
              <a:t>–</a:t>
            </a:r>
            <a:r>
              <a:rPr lang="ro-RO" sz="1600" dirty="0" smtClean="0"/>
              <a:t> Paralysie flasque et complète des deux membres supérieurs</a:t>
            </a:r>
            <a:br>
              <a:rPr lang="ro-RO" sz="1600" dirty="0" smtClean="0"/>
            </a:br>
            <a:r>
              <a:rPr lang="ro-RO" sz="1600" u="sng" dirty="0" smtClean="0"/>
              <a:t>Intervention</a:t>
            </a:r>
            <a:r>
              <a:rPr lang="ro-RO" sz="1600" dirty="0" smtClean="0"/>
              <a:t>: Résection de tête radiale, allongement du tendon du triceps et </a:t>
            </a:r>
            <a:r>
              <a:rPr lang="ro-RO" sz="1600" dirty="0"/>
              <a:t>o</a:t>
            </a:r>
            <a:r>
              <a:rPr lang="ro-RO" sz="1600" dirty="0" smtClean="0"/>
              <a:t>stéotomie de flexion humérus distal bilatérale</a:t>
            </a:r>
            <a:endParaRPr lang="en-US" sz="1600" dirty="0"/>
          </a:p>
        </p:txBody>
      </p:sp>
      <p:pic>
        <p:nvPicPr>
          <p:cNvPr id="5" name="Picture 4" descr="Capture d’écran 2018-02-17 à 17.59.56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0808" y="1282094"/>
            <a:ext cx="2354599" cy="547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8730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it-IT" sz="1600" b="1" dirty="0"/>
              <a:t>Abelina </a:t>
            </a:r>
            <a:r>
              <a:rPr lang="it-IT" sz="1600" b="1" dirty="0" err="1" smtClean="0"/>
              <a:t>Raeliarisoa</a:t>
            </a:r>
            <a:r>
              <a:rPr lang="it-IT" sz="1600" dirty="0" smtClean="0"/>
              <a:t>, 48 </a:t>
            </a:r>
            <a:r>
              <a:rPr lang="it-IT" sz="1600" dirty="0" err="1" smtClean="0"/>
              <a:t>ans</a:t>
            </a:r>
            <a:r>
              <a:rPr lang="it-IT" sz="1600" dirty="0" smtClean="0"/>
              <a:t/>
            </a:r>
            <a:br>
              <a:rPr lang="it-IT" sz="1600" dirty="0" smtClean="0"/>
            </a:br>
            <a:r>
              <a:rPr lang="it-IT" sz="1600" u="sng" dirty="0" err="1" smtClean="0"/>
              <a:t>Diagnostic</a:t>
            </a:r>
            <a:r>
              <a:rPr lang="it-IT" sz="1600" dirty="0" smtClean="0"/>
              <a:t>: </a:t>
            </a:r>
            <a:r>
              <a:rPr lang="it-IT" sz="1600" dirty="0" err="1" smtClean="0"/>
              <a:t>Tumeur</a:t>
            </a:r>
            <a:r>
              <a:rPr lang="it-IT" sz="1600" dirty="0" smtClean="0"/>
              <a:t> face dorsale </a:t>
            </a:r>
            <a:r>
              <a:rPr lang="it-IT" sz="1600" dirty="0" err="1" smtClean="0"/>
              <a:t>index</a:t>
            </a:r>
            <a:r>
              <a:rPr lang="it-IT" sz="1600" dirty="0" smtClean="0"/>
              <a:t> gauche</a:t>
            </a:r>
            <a:br>
              <a:rPr lang="it-IT" sz="1600" dirty="0" smtClean="0"/>
            </a:br>
            <a:r>
              <a:rPr lang="it-IT" sz="1600" u="sng" dirty="0" err="1" smtClean="0"/>
              <a:t>Intervention</a:t>
            </a:r>
            <a:r>
              <a:rPr lang="it-IT" sz="1600" dirty="0" smtClean="0"/>
              <a:t>: </a:t>
            </a:r>
            <a:r>
              <a:rPr lang="it-IT" sz="1600" dirty="0" err="1" smtClean="0"/>
              <a:t>Exérèse</a:t>
            </a:r>
            <a:r>
              <a:rPr lang="it-IT" sz="1600" dirty="0" smtClean="0"/>
              <a:t> </a:t>
            </a:r>
            <a:r>
              <a:rPr lang="it-IT" sz="1600" dirty="0" err="1" smtClean="0"/>
              <a:t>tumeur</a:t>
            </a:r>
            <a:r>
              <a:rPr lang="it-IT" sz="1600" dirty="0" smtClean="0"/>
              <a:t> </a:t>
            </a:r>
            <a:r>
              <a:rPr lang="it-IT" sz="1600" dirty="0" err="1" smtClean="0"/>
              <a:t>index</a:t>
            </a:r>
            <a:r>
              <a:rPr lang="it-IT" sz="1600" dirty="0" smtClean="0"/>
              <a:t> gauche et </a:t>
            </a:r>
            <a:r>
              <a:rPr lang="it-IT" sz="1600" dirty="0" err="1" smtClean="0"/>
              <a:t>lambeau</a:t>
            </a:r>
            <a:r>
              <a:rPr lang="it-IT" sz="1600" dirty="0" smtClean="0"/>
              <a:t> </a:t>
            </a:r>
            <a:r>
              <a:rPr lang="it-IT" sz="1600" dirty="0" err="1" smtClean="0"/>
              <a:t>local</a:t>
            </a:r>
            <a:r>
              <a:rPr lang="it-IT" sz="1600" dirty="0" smtClean="0"/>
              <a:t/>
            </a:r>
            <a:br>
              <a:rPr lang="it-IT" sz="1600" dirty="0" smtClean="0"/>
            </a:br>
            <a:endParaRPr lang="en-US" sz="1600" dirty="0"/>
          </a:p>
        </p:txBody>
      </p:sp>
      <p:pic>
        <p:nvPicPr>
          <p:cNvPr id="4" name="Picture 3" descr="IMG_7540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4248" y="2274850"/>
            <a:ext cx="4544763" cy="301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3633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0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1600" b="1" dirty="0" err="1" smtClean="0"/>
              <a:t>Mme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Mangirite</a:t>
            </a:r>
            <a:r>
              <a:rPr lang="en-US" sz="1600" b="1" dirty="0" smtClean="0"/>
              <a:t> </a:t>
            </a:r>
            <a:r>
              <a:rPr lang="fi-FI" sz="1600" b="1" dirty="0" err="1" smtClean="0"/>
              <a:t>Razafiarisoa</a:t>
            </a:r>
            <a:r>
              <a:rPr lang="fi-FI" sz="1600" dirty="0" smtClean="0"/>
              <a:t>, 61 </a:t>
            </a:r>
            <a:r>
              <a:rPr lang="fi-FI" sz="1600" dirty="0" err="1" smtClean="0"/>
              <a:t>ans</a:t>
            </a:r>
            <a:r>
              <a:rPr lang="fi-FI" sz="1600" dirty="0" smtClean="0"/>
              <a:t/>
            </a:r>
            <a:br>
              <a:rPr lang="fi-FI" sz="1600" dirty="0" smtClean="0"/>
            </a:br>
            <a:r>
              <a:rPr lang="fi-FI" sz="1600" u="sng" dirty="0" err="1" smtClean="0"/>
              <a:t>Diagnostic</a:t>
            </a:r>
            <a:r>
              <a:rPr lang="fi-FI" sz="1600" dirty="0" smtClean="0"/>
              <a:t>: </a:t>
            </a:r>
            <a:r>
              <a:rPr lang="fi-FI" sz="1600" dirty="0" err="1" smtClean="0"/>
              <a:t>Tumeur</a:t>
            </a:r>
            <a:r>
              <a:rPr lang="fi-FI" sz="1600" dirty="0" smtClean="0"/>
              <a:t> </a:t>
            </a:r>
            <a:r>
              <a:rPr lang="fi-FI" sz="1600" dirty="0" err="1" smtClean="0"/>
              <a:t>intramusculaire</a:t>
            </a:r>
            <a:r>
              <a:rPr lang="fi-FI" sz="1600" dirty="0" smtClean="0"/>
              <a:t> </a:t>
            </a:r>
            <a:r>
              <a:rPr lang="fi-FI" sz="1600" dirty="0" err="1" smtClean="0"/>
              <a:t>évoluant</a:t>
            </a:r>
            <a:r>
              <a:rPr lang="fi-FI" sz="1600" dirty="0" smtClean="0"/>
              <a:t> </a:t>
            </a:r>
            <a:r>
              <a:rPr lang="fi-FI" sz="1600" dirty="0" err="1" smtClean="0"/>
              <a:t>depuis</a:t>
            </a:r>
            <a:r>
              <a:rPr lang="fi-FI" sz="1600" dirty="0" smtClean="0"/>
              <a:t> </a:t>
            </a:r>
            <a:r>
              <a:rPr lang="fi-FI" sz="1600" dirty="0" err="1" smtClean="0"/>
              <a:t>plusieurs</a:t>
            </a:r>
            <a:r>
              <a:rPr lang="fi-FI" sz="1600" dirty="0" smtClean="0"/>
              <a:t> </a:t>
            </a:r>
            <a:r>
              <a:rPr lang="fi-FI" sz="1600" dirty="0" err="1" smtClean="0"/>
              <a:t>années</a:t>
            </a:r>
            <a:r>
              <a:rPr lang="fi-FI" sz="1600" dirty="0" smtClean="0"/>
              <a:t/>
            </a:r>
            <a:br>
              <a:rPr lang="fi-FI" sz="1600" dirty="0" smtClean="0"/>
            </a:br>
            <a:r>
              <a:rPr lang="fi-FI" sz="1600" u="sng" dirty="0" smtClean="0"/>
              <a:t>Intervention</a:t>
            </a:r>
            <a:r>
              <a:rPr lang="fi-FI" sz="1600" dirty="0" smtClean="0"/>
              <a:t>: </a:t>
            </a:r>
            <a:r>
              <a:rPr lang="fi-FI" sz="1600" dirty="0" err="1" smtClean="0"/>
              <a:t>Résection</a:t>
            </a:r>
            <a:r>
              <a:rPr lang="fi-FI" sz="1600" dirty="0" smtClean="0"/>
              <a:t> et </a:t>
            </a:r>
            <a:r>
              <a:rPr lang="fi-FI" sz="1600" dirty="0" err="1" smtClean="0"/>
              <a:t>fermeture</a:t>
            </a:r>
            <a:r>
              <a:rPr lang="fi-FI" sz="1600" dirty="0" smtClean="0"/>
              <a:t> </a:t>
            </a:r>
            <a:r>
              <a:rPr lang="fi-FI" sz="1600" dirty="0" err="1" smtClean="0"/>
              <a:t>directe</a:t>
            </a:r>
            <a:r>
              <a:rPr lang="fi-FI" sz="1600" dirty="0" smtClean="0"/>
              <a:t/>
            </a:r>
            <a:br>
              <a:rPr lang="fi-FI" sz="1600" dirty="0" smtClean="0"/>
            </a:br>
            <a:endParaRPr lang="en-US" sz="1600" dirty="0"/>
          </a:p>
        </p:txBody>
      </p:sp>
      <p:pic>
        <p:nvPicPr>
          <p:cNvPr id="4" name="Picture 3" descr="IMG_7427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6152" y="1199036"/>
            <a:ext cx="3330537" cy="5563120"/>
          </a:xfrm>
          <a:prstGeom prst="rect">
            <a:avLst/>
          </a:prstGeom>
        </p:spPr>
      </p:pic>
      <p:pic>
        <p:nvPicPr>
          <p:cNvPr id="5" name="Picture 4" descr="IMG_7923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4971842" y="1070870"/>
            <a:ext cx="2704278" cy="569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775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G_7414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212" y="1599642"/>
            <a:ext cx="3651493" cy="4615756"/>
          </a:xfrm>
          <a:prstGeom prst="rect">
            <a:avLst/>
          </a:prstGeom>
        </p:spPr>
      </p:pic>
      <p:pic>
        <p:nvPicPr>
          <p:cNvPr id="7" name="Picture 6" descr="IMG_7415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6096" y="1575219"/>
            <a:ext cx="3456096" cy="46768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12211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err="1" smtClean="0"/>
              <a:t>Mle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Hantatiana</a:t>
            </a:r>
            <a:r>
              <a:rPr lang="it-IT" sz="1600" b="1" dirty="0" smtClean="0"/>
              <a:t> </a:t>
            </a:r>
            <a:r>
              <a:rPr lang="pt-BR" sz="1600" b="1" dirty="0" err="1" smtClean="0"/>
              <a:t>Rafanomezantsoa</a:t>
            </a:r>
            <a:r>
              <a:rPr lang="pt-BR" sz="1600" dirty="0" smtClean="0"/>
              <a:t>, 20 </a:t>
            </a:r>
            <a:r>
              <a:rPr lang="pt-BR" sz="1600" dirty="0" err="1" smtClean="0"/>
              <a:t>ans</a:t>
            </a:r>
            <a:endParaRPr lang="pt-BR" sz="1600" u="sng" dirty="0" smtClean="0"/>
          </a:p>
          <a:p>
            <a:r>
              <a:rPr lang="pt-BR" sz="1600" u="sng" dirty="0" err="1" smtClean="0"/>
              <a:t>Diagnostic</a:t>
            </a:r>
            <a:r>
              <a:rPr lang="pt-BR" sz="1600" dirty="0" smtClean="0"/>
              <a:t>: </a:t>
            </a:r>
            <a:r>
              <a:rPr lang="pt-BR" sz="1600" dirty="0" err="1" smtClean="0"/>
              <a:t>Séquelles</a:t>
            </a:r>
            <a:r>
              <a:rPr lang="pt-BR" sz="1600" dirty="0" smtClean="0"/>
              <a:t> de </a:t>
            </a:r>
            <a:r>
              <a:rPr lang="pt-BR" sz="1600" dirty="0" err="1" smtClean="0"/>
              <a:t>brûlure</a:t>
            </a:r>
            <a:r>
              <a:rPr lang="pt-BR" sz="1600" dirty="0" smtClean="0"/>
              <a:t>, brides </a:t>
            </a:r>
            <a:r>
              <a:rPr lang="pt-BR" sz="1600" dirty="0" err="1" smtClean="0"/>
              <a:t>rétractiles</a:t>
            </a:r>
            <a:r>
              <a:rPr lang="pt-BR" sz="1600" dirty="0" smtClean="0"/>
              <a:t> face </a:t>
            </a:r>
            <a:r>
              <a:rPr lang="pt-BR" sz="1600" dirty="0" err="1" smtClean="0"/>
              <a:t>dorsale</a:t>
            </a:r>
            <a:r>
              <a:rPr lang="pt-BR" sz="1600" dirty="0" smtClean="0"/>
              <a:t> </a:t>
            </a:r>
            <a:r>
              <a:rPr lang="pt-BR" sz="1600" dirty="0" err="1" smtClean="0"/>
              <a:t>main</a:t>
            </a:r>
            <a:r>
              <a:rPr lang="pt-BR" sz="1600" dirty="0" smtClean="0"/>
              <a:t> </a:t>
            </a:r>
            <a:r>
              <a:rPr lang="pt-BR" sz="1600" dirty="0" err="1" smtClean="0"/>
              <a:t>D</a:t>
            </a:r>
            <a:r>
              <a:rPr lang="pt-BR" sz="1600" dirty="0" smtClean="0"/>
              <a:t> et </a:t>
            </a:r>
            <a:r>
              <a:rPr lang="pt-BR" sz="1600" dirty="0" err="1" smtClean="0"/>
              <a:t>rétractions</a:t>
            </a:r>
            <a:r>
              <a:rPr lang="pt-BR" sz="1600" dirty="0" smtClean="0"/>
              <a:t> </a:t>
            </a:r>
            <a:r>
              <a:rPr lang="pt-BR" sz="1600" dirty="0" err="1" smtClean="0"/>
              <a:t>tendineuses</a:t>
            </a:r>
            <a:r>
              <a:rPr lang="pt-BR" sz="1600" dirty="0" smtClean="0"/>
              <a:t> </a:t>
            </a:r>
            <a:r>
              <a:rPr lang="pt-BR" sz="1600" dirty="0" err="1" smtClean="0"/>
              <a:t>palmaire</a:t>
            </a:r>
            <a:r>
              <a:rPr lang="pt-BR" sz="1600" dirty="0" smtClean="0"/>
              <a:t> et </a:t>
            </a:r>
            <a:r>
              <a:rPr lang="pt-BR" sz="1600" dirty="0" err="1" smtClean="0"/>
              <a:t>dorsale</a:t>
            </a:r>
            <a:endParaRPr lang="pt-BR" sz="1600" dirty="0" smtClean="0"/>
          </a:p>
          <a:p>
            <a:r>
              <a:rPr lang="pt-BR" sz="1600" u="sng" dirty="0" err="1" smtClean="0"/>
              <a:t>Intervention</a:t>
            </a:r>
            <a:r>
              <a:rPr lang="pt-BR" sz="1600" dirty="0" smtClean="0"/>
              <a:t>: </a:t>
            </a:r>
            <a:r>
              <a:rPr lang="pt-BR" sz="1600" dirty="0" err="1" smtClean="0"/>
              <a:t>Libération</a:t>
            </a:r>
            <a:r>
              <a:rPr lang="pt-BR" sz="1600" dirty="0" smtClean="0"/>
              <a:t> </a:t>
            </a:r>
            <a:r>
              <a:rPr lang="pt-BR" sz="1600" dirty="0" err="1" smtClean="0"/>
              <a:t>palmaire</a:t>
            </a:r>
            <a:r>
              <a:rPr lang="pt-BR" sz="1600" dirty="0" smtClean="0"/>
              <a:t> et </a:t>
            </a:r>
            <a:r>
              <a:rPr lang="pt-BR" sz="1600" dirty="0" err="1" smtClean="0"/>
              <a:t>dorsale</a:t>
            </a:r>
            <a:r>
              <a:rPr lang="pt-BR" sz="1600" dirty="0" smtClean="0"/>
              <a:t> (+</a:t>
            </a:r>
            <a:r>
              <a:rPr lang="pt-BR" sz="1600" dirty="0" err="1" smtClean="0"/>
              <a:t>arthrolyse</a:t>
            </a:r>
            <a:r>
              <a:rPr lang="pt-BR" sz="1600" dirty="0" smtClean="0"/>
              <a:t> IPP) et </a:t>
            </a:r>
            <a:r>
              <a:rPr lang="pt-BR" sz="1600" dirty="0" err="1" smtClean="0"/>
              <a:t>greffe</a:t>
            </a:r>
            <a:r>
              <a:rPr lang="pt-BR" sz="1600" dirty="0" smtClean="0"/>
              <a:t> de </a:t>
            </a:r>
            <a:r>
              <a:rPr lang="pt-BR" sz="1600" dirty="0" err="1" smtClean="0"/>
              <a:t>peau</a:t>
            </a:r>
            <a:r>
              <a:rPr lang="pt-BR" sz="1600" dirty="0" smtClean="0"/>
              <a:t> </a:t>
            </a:r>
            <a:r>
              <a:rPr lang="pt-BR" sz="1600" dirty="0" err="1" smtClean="0"/>
              <a:t>totale</a:t>
            </a:r>
            <a:r>
              <a:rPr lang="pt-BR" sz="1600" dirty="0" smtClean="0"/>
              <a:t> </a:t>
            </a:r>
            <a:r>
              <a:rPr lang="pt-BR" sz="1600" dirty="0" err="1" smtClean="0"/>
              <a:t>prélevée</a:t>
            </a:r>
            <a:r>
              <a:rPr lang="pt-BR" sz="1600" dirty="0" smtClean="0"/>
              <a:t> </a:t>
            </a:r>
            <a:r>
              <a:rPr lang="pt-BR" sz="1600" dirty="0" err="1" smtClean="0"/>
              <a:t>sur</a:t>
            </a:r>
            <a:r>
              <a:rPr lang="pt-BR" sz="1600" dirty="0" smtClean="0"/>
              <a:t> </a:t>
            </a:r>
            <a:r>
              <a:rPr lang="pt-BR" sz="1600" dirty="0" err="1" smtClean="0"/>
              <a:t>l’aine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65742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G_7423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7643" y="3675882"/>
            <a:ext cx="3211587" cy="3182118"/>
          </a:xfrm>
          <a:prstGeom prst="rect">
            <a:avLst/>
          </a:prstGeom>
        </p:spPr>
      </p:pic>
      <p:pic>
        <p:nvPicPr>
          <p:cNvPr id="6" name="Picture 5" descr="IMG_7424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2153" y="1114294"/>
            <a:ext cx="2654153" cy="3293699"/>
          </a:xfrm>
          <a:prstGeom prst="rect">
            <a:avLst/>
          </a:prstGeom>
        </p:spPr>
      </p:pic>
      <p:pic>
        <p:nvPicPr>
          <p:cNvPr id="7" name="Picture 6" descr="IMG_7420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44690"/>
            <a:ext cx="3005041" cy="3145202"/>
          </a:xfrm>
          <a:prstGeom prst="rect">
            <a:avLst/>
          </a:prstGeom>
        </p:spPr>
      </p:pic>
      <p:pic>
        <p:nvPicPr>
          <p:cNvPr id="3" name="Picture 2" descr="IMG_7914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5512906" y="1114294"/>
            <a:ext cx="3631094" cy="46968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452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ES_tradnl" sz="1600" b="1" dirty="0" err="1"/>
              <a:t>Nicolas</a:t>
            </a:r>
            <a:r>
              <a:rPr lang="es-ES_tradnl" sz="1600" b="1" dirty="0"/>
              <a:t> </a:t>
            </a:r>
            <a:r>
              <a:rPr lang="es-ES_tradnl" sz="1600" b="1" dirty="0" err="1"/>
              <a:t>Charcosie</a:t>
            </a:r>
            <a:r>
              <a:rPr lang="es-ES_tradnl" sz="1600" b="1" dirty="0"/>
              <a:t> </a:t>
            </a:r>
            <a:r>
              <a:rPr lang="fr-FR" sz="1600" b="1" dirty="0" err="1" smtClean="0"/>
              <a:t>Herinantenaina</a:t>
            </a:r>
            <a:r>
              <a:rPr lang="fr-FR" sz="1600" dirty="0" smtClean="0"/>
              <a:t>, 8 ans</a:t>
            </a:r>
            <a:br>
              <a:rPr lang="fr-FR" sz="1600" dirty="0" smtClean="0"/>
            </a:br>
            <a:r>
              <a:rPr lang="fr-FR" sz="1600" u="sng" dirty="0" smtClean="0"/>
              <a:t>Diagnostic</a:t>
            </a:r>
            <a:r>
              <a:rPr lang="fr-FR" sz="1600" dirty="0" smtClean="0"/>
              <a:t>: séquelles de brûlure. Brides rétractiles D3/4/5 et première commissure</a:t>
            </a:r>
            <a:br>
              <a:rPr lang="fr-FR" sz="1600" dirty="0" smtClean="0"/>
            </a:br>
            <a:r>
              <a:rPr lang="fr-FR" sz="1600" u="sng" dirty="0" smtClean="0"/>
              <a:t>Intervention</a:t>
            </a:r>
            <a:r>
              <a:rPr lang="fr-FR" sz="1600" dirty="0" smtClean="0"/>
              <a:t>: Libération des brides et greffes de peau totale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35238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235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hr-HR" sz="1600" b="1" dirty="0"/>
              <a:t>Armandine Ramamonjisoa </a:t>
            </a:r>
            <a:r>
              <a:rPr lang="fr-FR" sz="1600" dirty="0" smtClean="0"/>
              <a:t>, 14 </a:t>
            </a:r>
            <a:r>
              <a:rPr lang="fr-FR" sz="1600" dirty="0"/>
              <a:t>ans</a:t>
            </a:r>
            <a:br>
              <a:rPr lang="fr-FR" sz="1600" dirty="0"/>
            </a:br>
            <a:r>
              <a:rPr lang="fr-FR" sz="1600" u="sng" dirty="0"/>
              <a:t>Diagnostic</a:t>
            </a:r>
            <a:r>
              <a:rPr lang="fr-FR" sz="1600" dirty="0"/>
              <a:t>: séquelles de brûlure. Brides </a:t>
            </a:r>
            <a:r>
              <a:rPr lang="fr-FR" sz="1600" dirty="0" smtClean="0"/>
              <a:t>rétractiles D3/4/5 </a:t>
            </a:r>
            <a:r>
              <a:rPr lang="fr-FR" sz="1600" dirty="0"/>
              <a:t>et première commissure</a:t>
            </a:r>
            <a:br>
              <a:rPr lang="fr-FR" sz="1600" dirty="0"/>
            </a:br>
            <a:r>
              <a:rPr lang="fr-FR" sz="1600" u="sng" dirty="0"/>
              <a:t>Intervention</a:t>
            </a:r>
            <a:r>
              <a:rPr lang="fr-FR" sz="1600" dirty="0"/>
              <a:t>: Libération des brides et greffes de peau totale</a:t>
            </a:r>
            <a:endParaRPr lang="en-US" sz="1600" dirty="0"/>
          </a:p>
        </p:txBody>
      </p:sp>
      <p:pic>
        <p:nvPicPr>
          <p:cNvPr id="4" name="Picture 3" descr="DSC_0499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9052" y="1973518"/>
            <a:ext cx="3967238" cy="3771721"/>
          </a:xfrm>
          <a:prstGeom prst="rect">
            <a:avLst/>
          </a:prstGeom>
        </p:spPr>
      </p:pic>
      <p:pic>
        <p:nvPicPr>
          <p:cNvPr id="5" name="Picture 4" descr="DSC_0501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235" y="1973518"/>
            <a:ext cx="4874381" cy="377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462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7470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60" y="1569596"/>
            <a:ext cx="3186237" cy="5128149"/>
          </a:xfrm>
          <a:prstGeom prst="rect">
            <a:avLst/>
          </a:prstGeom>
        </p:spPr>
      </p:pic>
      <p:pic>
        <p:nvPicPr>
          <p:cNvPr id="5" name="Picture 4" descr="IMG_7467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8152" y="1629505"/>
            <a:ext cx="3253568" cy="4720772"/>
          </a:xfrm>
          <a:prstGeom prst="rect">
            <a:avLst/>
          </a:prstGeom>
        </p:spPr>
      </p:pic>
      <p:pic>
        <p:nvPicPr>
          <p:cNvPr id="6" name="Picture 5" descr="IMG_7794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2020" y="1461762"/>
            <a:ext cx="3181980" cy="48885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hr-HR" sz="1600" b="1" dirty="0"/>
              <a:t>Ovisa </a:t>
            </a:r>
            <a:r>
              <a:rPr lang="hr-HR" sz="1600" b="1" dirty="0" smtClean="0"/>
              <a:t>Medinomena</a:t>
            </a:r>
            <a:r>
              <a:rPr lang="hr-HR" sz="1600" dirty="0" smtClean="0"/>
              <a:t>, 17 ans</a:t>
            </a:r>
            <a:br>
              <a:rPr lang="hr-HR" sz="1600" dirty="0" smtClean="0"/>
            </a:br>
            <a:r>
              <a:rPr lang="hr-HR" sz="1600" u="sng" dirty="0" smtClean="0"/>
              <a:t>Diagnostic</a:t>
            </a:r>
            <a:r>
              <a:rPr lang="hr-HR" sz="1600" dirty="0" smtClean="0"/>
              <a:t>: Brûlure dos/axillaire datant de 5 ans, non cicatrisée et bride axillaire rétractile. Doute sur ostéite de scapula associée</a:t>
            </a:r>
            <a:br>
              <a:rPr lang="hr-HR" sz="1600" dirty="0" smtClean="0"/>
            </a:br>
            <a:r>
              <a:rPr lang="hr-HR" sz="1600" u="sng" dirty="0" smtClean="0"/>
              <a:t>Intervention</a:t>
            </a:r>
            <a:r>
              <a:rPr lang="hr-HR" sz="1600" dirty="0" smtClean="0"/>
              <a:t>: Curetage et greffe de peau totale prélevée sur l’abdomen + antbiothérapie. Libération axillaire à faire dans un second temps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81527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1600" b="1" dirty="0" err="1"/>
              <a:t>Sandrinah</a:t>
            </a:r>
            <a:r>
              <a:rPr lang="pt-BR" sz="1600" b="1" dirty="0"/>
              <a:t> </a:t>
            </a:r>
            <a:r>
              <a:rPr lang="pt-BR" sz="1600" b="1" dirty="0" err="1" smtClean="0"/>
              <a:t>Fanomezantsoa</a:t>
            </a:r>
            <a:r>
              <a:rPr lang="pt-BR" sz="1600" dirty="0" smtClean="0"/>
              <a:t>, 2,5 </a:t>
            </a:r>
            <a:r>
              <a:rPr lang="pt-BR" sz="1600" dirty="0" err="1" smtClean="0"/>
              <a:t>ans</a:t>
            </a:r>
            <a:r>
              <a:rPr lang="pt-BR" sz="1600" dirty="0" smtClean="0"/>
              <a:t/>
            </a:r>
            <a:br>
              <a:rPr lang="pt-BR" sz="1600" dirty="0" smtClean="0"/>
            </a:br>
            <a:r>
              <a:rPr lang="pt-BR" sz="1600" u="sng" dirty="0" err="1" smtClean="0"/>
              <a:t>Diagnostic</a:t>
            </a:r>
            <a:r>
              <a:rPr lang="pt-BR" sz="1600" dirty="0" smtClean="0"/>
              <a:t>: </a:t>
            </a:r>
            <a:r>
              <a:rPr lang="pt-BR" sz="1600" dirty="0" err="1" smtClean="0"/>
              <a:t>Séquelle</a:t>
            </a:r>
            <a:r>
              <a:rPr lang="pt-BR" sz="1600" dirty="0" smtClean="0"/>
              <a:t> de </a:t>
            </a:r>
            <a:r>
              <a:rPr lang="pt-BR" sz="1600" dirty="0" err="1" smtClean="0"/>
              <a:t>brûlure</a:t>
            </a:r>
            <a:r>
              <a:rPr lang="pt-BR" sz="1600" dirty="0" smtClean="0"/>
              <a:t>, bride </a:t>
            </a:r>
            <a:r>
              <a:rPr lang="pt-BR" sz="1600" dirty="0" err="1" smtClean="0"/>
              <a:t>rétractile</a:t>
            </a:r>
            <a:r>
              <a:rPr lang="pt-BR" sz="1600" dirty="0" smtClean="0"/>
              <a:t> </a:t>
            </a:r>
            <a:r>
              <a:rPr lang="pt-BR" sz="1600" dirty="0" err="1" smtClean="0"/>
              <a:t>coude</a:t>
            </a:r>
            <a:r>
              <a:rPr lang="pt-BR" sz="1600" dirty="0" smtClean="0"/>
              <a:t> gauche</a:t>
            </a:r>
            <a:br>
              <a:rPr lang="pt-BR" sz="1600" dirty="0" smtClean="0"/>
            </a:br>
            <a:r>
              <a:rPr lang="pt-BR" sz="1600" u="sng" dirty="0" err="1" smtClean="0"/>
              <a:t>Intervention</a:t>
            </a:r>
            <a:r>
              <a:rPr lang="pt-BR" sz="1600" u="sng" dirty="0" smtClean="0"/>
              <a:t>:</a:t>
            </a:r>
            <a:r>
              <a:rPr lang="pt-BR" sz="1600" dirty="0" smtClean="0"/>
              <a:t> </a:t>
            </a:r>
            <a:r>
              <a:rPr lang="pt-BR" sz="1600" dirty="0" err="1" smtClean="0"/>
              <a:t>Libération</a:t>
            </a:r>
            <a:r>
              <a:rPr lang="pt-BR" sz="1600" dirty="0" smtClean="0"/>
              <a:t> bride </a:t>
            </a:r>
            <a:r>
              <a:rPr lang="pt-BR" sz="1600" dirty="0" err="1" smtClean="0"/>
              <a:t>coude</a:t>
            </a:r>
            <a:r>
              <a:rPr lang="pt-BR" sz="1600" dirty="0" smtClean="0"/>
              <a:t> gauche et </a:t>
            </a:r>
            <a:r>
              <a:rPr lang="pt-BR" sz="1600" dirty="0" err="1" smtClean="0"/>
              <a:t>greffe</a:t>
            </a:r>
            <a:r>
              <a:rPr lang="pt-BR" sz="1600" dirty="0" smtClean="0"/>
              <a:t> de </a:t>
            </a:r>
            <a:r>
              <a:rPr lang="pt-BR" sz="1600" dirty="0" err="1" smtClean="0"/>
              <a:t>peau</a:t>
            </a:r>
            <a:endParaRPr lang="en-US" sz="1600" dirty="0"/>
          </a:p>
        </p:txBody>
      </p:sp>
      <p:pic>
        <p:nvPicPr>
          <p:cNvPr id="4" name="Picture 3" descr="IMG_7491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6273" y="1307472"/>
            <a:ext cx="2739309" cy="555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86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99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s-ES_tradnl" sz="1600" b="1" dirty="0" err="1"/>
              <a:t>Nicolas</a:t>
            </a:r>
            <a:r>
              <a:rPr lang="es-ES_tradnl" sz="1600" b="1" dirty="0"/>
              <a:t> </a:t>
            </a:r>
            <a:r>
              <a:rPr lang="es-ES_tradnl" sz="1600" b="1" dirty="0" err="1"/>
              <a:t>Charcosie</a:t>
            </a:r>
            <a:r>
              <a:rPr lang="es-ES_tradnl" sz="1600" b="1" dirty="0"/>
              <a:t> </a:t>
            </a:r>
            <a:r>
              <a:rPr lang="fr-FR" sz="1600" b="1" dirty="0" err="1" smtClean="0"/>
              <a:t>Herinantenaina</a:t>
            </a:r>
            <a:r>
              <a:rPr lang="fr-FR" sz="1600" dirty="0" smtClean="0"/>
              <a:t>, 8 ans</a:t>
            </a:r>
            <a:br>
              <a:rPr lang="fr-FR" sz="1600" dirty="0" smtClean="0"/>
            </a:br>
            <a:r>
              <a:rPr lang="fr-FR" sz="1600" u="sng" dirty="0" smtClean="0"/>
              <a:t>Diagnostic</a:t>
            </a:r>
            <a:r>
              <a:rPr lang="fr-FR" sz="1600" dirty="0" smtClean="0"/>
              <a:t>: séquelles de brûlure. Brides rétractiles D3/4/5 et première commissure</a:t>
            </a:r>
            <a:br>
              <a:rPr lang="fr-FR" sz="1600" dirty="0" smtClean="0"/>
            </a:br>
            <a:r>
              <a:rPr lang="fr-FR" sz="1600" u="sng" dirty="0" smtClean="0"/>
              <a:t>Intervention</a:t>
            </a:r>
            <a:r>
              <a:rPr lang="fr-FR" sz="1600" dirty="0" smtClean="0"/>
              <a:t>: Libération des brides et greffes de peau totale</a:t>
            </a:r>
            <a:endParaRPr lang="en-US" sz="1600" dirty="0"/>
          </a:p>
        </p:txBody>
      </p:sp>
      <p:pic>
        <p:nvPicPr>
          <p:cNvPr id="5" name="Picture 4" descr="IMG_7681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859520"/>
            <a:ext cx="2573552" cy="3220258"/>
          </a:xfrm>
          <a:prstGeom prst="rect">
            <a:avLst/>
          </a:prstGeom>
        </p:spPr>
      </p:pic>
      <p:pic>
        <p:nvPicPr>
          <p:cNvPr id="6" name="Picture 5" descr="IMG_7683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730918" y="2132868"/>
            <a:ext cx="3220259" cy="2673563"/>
          </a:xfrm>
          <a:prstGeom prst="rect">
            <a:avLst/>
          </a:prstGeom>
        </p:spPr>
      </p:pic>
      <p:pic>
        <p:nvPicPr>
          <p:cNvPr id="7" name="Picture 6" descr="IMG_768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532439" y="1981235"/>
            <a:ext cx="3541192" cy="2655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66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2024</TotalTime>
  <Words>273</Words>
  <Application>Microsoft Macintosh PowerPoint</Application>
  <PresentationFormat>Présentation à l'écran (4:3)</PresentationFormat>
  <Paragraphs>68</Paragraphs>
  <Slides>35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36" baseType="lpstr">
      <vt:lpstr>Office Theme</vt:lpstr>
      <vt:lpstr>Mission main/pied infantile </vt:lpstr>
      <vt:lpstr>Quelques infos</vt:lpstr>
      <vt:lpstr>Quelques chiffres</vt:lpstr>
      <vt:lpstr>Présentation PowerPoint</vt:lpstr>
      <vt:lpstr>Nicolas Charcosie Herinantenaina, 8 ans Diagnostic: séquelles de brûlure. Brides rétractiles D3/4/5 et première commissure Intervention: Libération des brides et greffes de peau totale</vt:lpstr>
      <vt:lpstr>Armandine Ramamonjisoa , 14 ans Diagnostic: séquelles de brûlure. Brides rétractiles D3/4/5 et première commissure Intervention: Libération des brides et greffes de peau totale</vt:lpstr>
      <vt:lpstr>Ovisa Medinomena, 17 ans Diagnostic: Brûlure dos/axillaire datant de 5 ans, non cicatrisée et bride axillaire rétractile. Doute sur ostéite de scapula associée Intervention: Curetage et greffe de peau totale prélevée sur l’abdomen + antbiothérapie. Libération axillaire à faire dans un second temps</vt:lpstr>
      <vt:lpstr>Sandrinah Fanomezantsoa, 2,5 ans Diagnostic: Séquelle de brûlure, bride rétractile coude gauche Intervention: Libération bride coude gauche et greffe de peau</vt:lpstr>
      <vt:lpstr>Nicolas Charcosie Herinantenaina, 8 ans Diagnostic: séquelles de brûlure. Brides rétractiles D3/4/5 et première commissure Intervention: Libération des brides et greffes de peau totale</vt:lpstr>
      <vt:lpstr>Myrah Randranjafisoa, 7 ans Diagnostic: Syndrome de Volkman post plâtre Intervention: Allongement fléchisseurs coude et poignet/doigts, ouverture de la première commissure</vt:lpstr>
      <vt:lpstr>Tiavintsoa Andriananteraina, 11 ans Diagnostic: Séquelles de brûlure main droite Intervention: Libération parties molles et greffe de peau totale</vt:lpstr>
      <vt:lpstr>Hery Nemoenjanahary, 2 ans Diagnostic: Séquelles de brûlure D2  Intervention: Libération parties molles et greffe de peau totale </vt:lpstr>
      <vt:lpstr>Fenosa Hajaniaina, 14 ans Diagnostic: Séquelles de brûlure, flessum IPP par rétraction intrinsèques et extension MP par rétraction extrinsèques Intervention: Libération cutanée et allongements tendineux</vt:lpstr>
      <vt:lpstr>Tojosoa Rakajanirina, 18 ans Diagnostic: Séquelles de brûlure pied droit Intervention: Libération parties molles et greffe de peau totale abdominale</vt:lpstr>
      <vt:lpstr>Miranto Dianrinandrasana, 1 an Diagnostic: Duplication bilatérale du 5° orteil Intervention: Résection bilatérale du 5° orteil</vt:lpstr>
      <vt:lpstr>Ricardo Rahajamanana, 20 ans Diagnostic: Syndactylie simple/incomplète 4/5 main gauche. Atcd d’intervention dans l’enfance Intervention: Libération 4° espace et greffe de peau totale</vt:lpstr>
      <vt:lpstr>Stevin Randrianarison, 15 mois Diagnostic: 5° doigt flottant bilatéral Intervention: Résection 5° doigt bilatéral surnuméraire</vt:lpstr>
      <vt:lpstr>Mle Lunah Fanomezantsoa, 2 ans Diagnostic: Bride amniotique de jambe et Pied bot Intervention: Exérèse bride amniotique et ténotomie achille/fléchisseurs</vt:lpstr>
      <vt:lpstr>Dinah Rakotonambinina, 18 ans Diagnostic: Duplication 5° orteil droit Intervention: Résection 5° orteil surnuméraire</vt:lpstr>
      <vt:lpstr>Fy Haino Rafalimanantsoa, 2 ans Diagnostic: Duplication 2° orteil gauche Intervention: Résection 2° orteil médial gauche</vt:lpstr>
      <vt:lpstr> </vt:lpstr>
      <vt:lpstr>Hertiana Ravolononiaina, 18 ans Diagnostic: Duplication 5° orteil bilatéral Intervention: Résection 5° orteil bilatéral</vt:lpstr>
      <vt:lpstr>Mle Gilbertine Rasoanarivo, 22 ans Diagnostic: Duplication pouce droit Wassel 4 Rud Intervention: Résection pour surnuméraire droit</vt:lpstr>
      <vt:lpstr>Manotia Randrianirina, 2 ans Diagnostic: PBVE bilatéral Intervention: Libération postéro-interne bilatérale</vt:lpstr>
      <vt:lpstr>Berçin Hasimbola, 12 ans Diagnostic: PBVE bilatéral Intervention: Libération postéro-interne/allongement tendineux et Tarsectomie</vt:lpstr>
      <vt:lpstr>Sardidiniaina Rakotoarilala, 15 ans Diagnostic: PBVE gauche sévère Intervention: Libération postéro-interne/allongement tendineux et Tarsectomie</vt:lpstr>
      <vt:lpstr>Natacha Lantonirina, 2 mois Diagnostic: PBVE gauche Intervention: Ténotomie percut achille gauche</vt:lpstr>
      <vt:lpstr>Nomena Daniel Andrianbelo, 15 mois Diagnostic: PBVE Bilatéral Intervention: Libération des parties molles – Allonchement fléchisseurs </vt:lpstr>
      <vt:lpstr>Lucas Mandanaina, 1 an Diagnostic: PBVE Bilatéral Intervention: Libération des parties molles – Allonchement fléchisseurs </vt:lpstr>
      <vt:lpstr>Mle Hasiniaina  Volanthamiana, 16 ans Diagnostic: Genu valum droit 20° Intervention: Ostéotomie fémorale de fermeture interne. Appui soulagé et anticoagulation préventive 2 semaines</vt:lpstr>
      <vt:lpstr>Bruno Randriamiandrisoa, 57 ans Diagnostic: Brûlure main droite à 5 ans par presse industrielle. Fermeture première commissure Intervention: Ouverture première commissure et lambeau inter-osseux postérieur</vt:lpstr>
      <vt:lpstr>Brino Busmark, 8 ans Diagnostic: Ostéite chronique du tibia fistulisée depuis 8 mois Intervention: Saucérisation du tibia, lambeau soléaire et greffe de peau totale + antibiothérapie Prélèvements positifs à Staph</vt:lpstr>
      <vt:lpstr>Evariste  Evasoaniaina, 14 ans Diagnostic: Arthrogrypose – Paralysie flasque et complète des deux membres supérieurs Intervention: Résection de tête radiale, allongement du tendon du triceps et ostéotomie de flexion humérus distal bilatérale</vt:lpstr>
      <vt:lpstr>Abelina Raeliarisoa, 48 ans Diagnostic: Tumeur face dorsale index gauche Intervention: Exérèse tumeur index gauche et lambeau local </vt:lpstr>
      <vt:lpstr>Mme Mangirite Razafiarisoa, 61 ans Diagnostic: Tumeur intramusculaire évoluant depuis plusieurs années Intervention: Résection et fermeture directe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 bobby</dc:creator>
  <cp:lastModifiedBy>Maude BADEL</cp:lastModifiedBy>
  <cp:revision>107</cp:revision>
  <dcterms:created xsi:type="dcterms:W3CDTF">2017-12-17T19:13:17Z</dcterms:created>
  <dcterms:modified xsi:type="dcterms:W3CDTF">2018-02-26T12:01:00Z</dcterms:modified>
</cp:coreProperties>
</file>