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8" r:id="rId4"/>
    <p:sldId id="263" r:id="rId5"/>
    <p:sldId id="264" r:id="rId6"/>
    <p:sldId id="258" r:id="rId7"/>
    <p:sldId id="265" r:id="rId8"/>
    <p:sldId id="259" r:id="rId9"/>
    <p:sldId id="266" r:id="rId10"/>
    <p:sldId id="267" r:id="rId11"/>
    <p:sldId id="260" r:id="rId12"/>
    <p:sldId id="269" r:id="rId13"/>
    <p:sldId id="270" r:id="rId14"/>
    <p:sldId id="271" r:id="rId15"/>
    <p:sldId id="274" r:id="rId16"/>
    <p:sldId id="272" r:id="rId17"/>
    <p:sldId id="273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Φωτεινό στυλ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5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D3EC4-0480-459E-BEED-D6CFFB2E91EE}" type="datetimeFigureOut">
              <a:rPr lang="fr-FR" smtClean="0"/>
              <a:pPr/>
              <a:t>03/07/17</a:t>
            </a:fld>
            <a:endParaRPr lang="fr-F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fr-F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B541C-707F-41D6-928B-6123DC822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054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Koh</a:t>
            </a:r>
            <a:r>
              <a:rPr lang="fr-FR" dirty="0" smtClean="0"/>
              <a:t> </a:t>
            </a:r>
            <a:r>
              <a:rPr lang="fr-FR" dirty="0" err="1" smtClean="0"/>
              <a:t>lanta</a:t>
            </a:r>
            <a:r>
              <a:rPr lang="fr-FR" dirty="0" smtClean="0"/>
              <a:t> / mettre une photo de </a:t>
            </a:r>
            <a:r>
              <a:rPr lang="fr-FR" dirty="0" err="1" smtClean="0"/>
              <a:t>denny</a:t>
            </a:r>
            <a:endParaRPr lang="fr-F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B541C-707F-41D6-928B-6123DC822B01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Mettre un plan de la maison</a:t>
            </a:r>
            <a:r>
              <a:rPr lang="fr-FR" baseline="0" dirty="0" smtClean="0"/>
              <a:t> à la clinique</a:t>
            </a:r>
            <a:endParaRPr lang="fr-F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B541C-707F-41D6-928B-6123DC822B01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2 salles: avantages et </a:t>
            </a:r>
            <a:r>
              <a:rPr lang="fr-FR" dirty="0" err="1" smtClean="0"/>
              <a:t>inconévients</a:t>
            </a:r>
            <a:endParaRPr lang="fr-FR" dirty="0" smtClean="0"/>
          </a:p>
          <a:p>
            <a:r>
              <a:rPr lang="fr-FR" dirty="0" smtClean="0"/>
              <a:t>Grande</a:t>
            </a:r>
            <a:r>
              <a:rPr lang="fr-FR" baseline="0" dirty="0" smtClean="0"/>
              <a:t> salle: Plus </a:t>
            </a:r>
            <a:r>
              <a:rPr lang="fr-FR" baseline="0" dirty="0" err="1" smtClean="0"/>
              <a:t>spatieuse,respirateur</a:t>
            </a:r>
            <a:r>
              <a:rPr lang="fr-FR" baseline="0" dirty="0" smtClean="0"/>
              <a:t>=&gt; </a:t>
            </a:r>
            <a:r>
              <a:rPr lang="fr-FR" baseline="0" dirty="0" err="1" smtClean="0"/>
              <a:t>pediatrie</a:t>
            </a:r>
            <a:r>
              <a:rPr lang="fr-FR" baseline="0" dirty="0" smtClean="0"/>
              <a:t> et chirurgie hémorragique</a:t>
            </a:r>
          </a:p>
          <a:p>
            <a:r>
              <a:rPr lang="fr-FR" baseline="0" dirty="0" smtClean="0"/>
              <a:t>Petite salle: Pousse seringue rouillé, scope </a:t>
            </a:r>
            <a:r>
              <a:rPr lang="fr-FR" baseline="0" dirty="0" err="1" smtClean="0"/>
              <a:t>défectueux,AL</a:t>
            </a:r>
            <a:r>
              <a:rPr lang="fr-FR" baseline="0" dirty="0" smtClean="0"/>
              <a:t>+ sédation et AG grande pédiatrie</a:t>
            </a:r>
            <a:endParaRPr lang="fr-F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B541C-707F-41D6-928B-6123DC822B01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Mettre logo du congrès d’hypnose</a:t>
            </a:r>
            <a:endParaRPr lang="fr-F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B541C-707F-41D6-928B-6123DC822B01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Rendre photos plus jolis</a:t>
            </a:r>
            <a:endParaRPr lang="fr-F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36E14-B259-4D17-9352-3F54D48DCE9C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Dire = voilà des types de pathologies rencontrer en mission</a:t>
            </a:r>
            <a:endParaRPr lang="fr-F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36E14-B259-4D17-9352-3F54D48DCE9C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METTRE</a:t>
            </a:r>
            <a:r>
              <a:rPr lang="fr-FR" baseline="0" dirty="0" smtClean="0"/>
              <a:t> DIAPO GAB Congrès corse</a:t>
            </a:r>
            <a:endParaRPr lang="fr-F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B541C-707F-41D6-928B-6123DC822B01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Découvrir</a:t>
            </a:r>
            <a:endParaRPr lang="fr-F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36E14-B259-4D17-9352-3F54D48DCE9C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fr-F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fr-F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3EBD-A0FB-4161-BB42-5CCC49F626D4}" type="datetimeFigureOut">
              <a:rPr lang="fr-FR" smtClean="0"/>
              <a:pPr/>
              <a:t>03/07/17</a:t>
            </a:fld>
            <a:endParaRPr lang="fr-F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5151-AD4C-4A62-A3C4-44994193421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fr-F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fr-F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3EBD-A0FB-4161-BB42-5CCC49F626D4}" type="datetimeFigureOut">
              <a:rPr lang="fr-FR" smtClean="0"/>
              <a:pPr/>
              <a:t>03/07/17</a:t>
            </a:fld>
            <a:endParaRPr lang="fr-F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5151-AD4C-4A62-A3C4-44994193421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fr-F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fr-F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3EBD-A0FB-4161-BB42-5CCC49F626D4}" type="datetimeFigureOut">
              <a:rPr lang="fr-FR" smtClean="0"/>
              <a:pPr/>
              <a:t>03/07/17</a:t>
            </a:fld>
            <a:endParaRPr lang="fr-F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5151-AD4C-4A62-A3C4-44994193421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fr-F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fr-F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3EBD-A0FB-4161-BB42-5CCC49F626D4}" type="datetimeFigureOut">
              <a:rPr lang="fr-FR" smtClean="0"/>
              <a:pPr/>
              <a:t>03/07/17</a:t>
            </a:fld>
            <a:endParaRPr lang="fr-F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5151-AD4C-4A62-A3C4-44994193421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fr-F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3EBD-A0FB-4161-BB42-5CCC49F626D4}" type="datetimeFigureOut">
              <a:rPr lang="fr-FR" smtClean="0"/>
              <a:pPr/>
              <a:t>03/07/17</a:t>
            </a:fld>
            <a:endParaRPr lang="fr-F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5151-AD4C-4A62-A3C4-44994193421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fr-F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fr-F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fr-F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3EBD-A0FB-4161-BB42-5CCC49F626D4}" type="datetimeFigureOut">
              <a:rPr lang="fr-FR" smtClean="0"/>
              <a:pPr/>
              <a:t>03/07/17</a:t>
            </a:fld>
            <a:endParaRPr lang="fr-F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5151-AD4C-4A62-A3C4-44994193421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fr-F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fr-F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fr-F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3EBD-A0FB-4161-BB42-5CCC49F626D4}" type="datetimeFigureOut">
              <a:rPr lang="fr-FR" smtClean="0"/>
              <a:pPr/>
              <a:t>03/07/17</a:t>
            </a:fld>
            <a:endParaRPr lang="fr-F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5151-AD4C-4A62-A3C4-44994193421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fr-F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3EBD-A0FB-4161-BB42-5CCC49F626D4}" type="datetimeFigureOut">
              <a:rPr lang="fr-FR" smtClean="0"/>
              <a:pPr/>
              <a:t>03/07/17</a:t>
            </a:fld>
            <a:endParaRPr lang="fr-F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5151-AD4C-4A62-A3C4-44994193421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3EBD-A0FB-4161-BB42-5CCC49F626D4}" type="datetimeFigureOut">
              <a:rPr lang="fr-FR" smtClean="0"/>
              <a:pPr/>
              <a:t>03/07/17</a:t>
            </a:fld>
            <a:endParaRPr lang="fr-F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5151-AD4C-4A62-A3C4-44994193421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fr-F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fr-F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3EBD-A0FB-4161-BB42-5CCC49F626D4}" type="datetimeFigureOut">
              <a:rPr lang="fr-FR" smtClean="0"/>
              <a:pPr/>
              <a:t>03/07/17</a:t>
            </a:fld>
            <a:endParaRPr lang="fr-F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5151-AD4C-4A62-A3C4-44994193421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fr-F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3EBD-A0FB-4161-BB42-5CCC49F626D4}" type="datetimeFigureOut">
              <a:rPr lang="fr-FR" smtClean="0"/>
              <a:pPr/>
              <a:t>03/07/17</a:t>
            </a:fld>
            <a:endParaRPr lang="fr-F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5151-AD4C-4A62-A3C4-44994193421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fr-F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fr-F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A3EBD-A0FB-4161-BB42-5CCC49F626D4}" type="datetimeFigureOut">
              <a:rPr lang="fr-FR" smtClean="0"/>
              <a:pPr/>
              <a:t>03/07/17</a:t>
            </a:fld>
            <a:endParaRPr lang="fr-F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C5151-AD4C-4A62-A3C4-449941934212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0" Type="http://schemas.openxmlformats.org/officeDocument/2006/relationships/image" Target="../media/image9.jpeg"/><Relationship Id="rId11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9.png"/><Relationship Id="rId1" Type="http://schemas.microsoft.com/office/2007/relationships/media" Target="file:///C:\Users\Rambo\Documents\EDN\Madagascar%20nov%202016\video-1498234950.mp4" TargetMode="External"/><Relationship Id="rId2" Type="http://schemas.openxmlformats.org/officeDocument/2006/relationships/video" Target="file:///C:\Users\Rambo\Documents\EDN\Madagascar%20nov%202016\video-1498234950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eg"/><Relationship Id="rId3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openxmlformats.org/officeDocument/2006/relationships/image" Target="../media/image55.jpeg"/><Relationship Id="rId5" Type="http://schemas.openxmlformats.org/officeDocument/2006/relationships/image" Target="../media/image56.jpeg"/><Relationship Id="rId6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jpeg"/><Relationship Id="rId5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9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image" Target="../media/image31.jpeg"/><Relationship Id="rId8" Type="http://schemas.openxmlformats.org/officeDocument/2006/relationships/image" Target="../media/image32.jpeg"/><Relationship Id="rId9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7" Type="http://schemas.openxmlformats.org/officeDocument/2006/relationships/image" Target="../media/image38.jpeg"/><Relationship Id="rId8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jpeg"/><Relationship Id="rId7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907704" y="2132857"/>
            <a:ext cx="5472608" cy="1512168"/>
          </a:xfrm>
          <a:solidFill>
            <a:schemeClr val="accent6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dirty="0" smtClean="0"/>
              <a:t>Mission </a:t>
            </a:r>
            <a:r>
              <a:rPr lang="fr-FR" dirty="0" err="1" smtClean="0"/>
              <a:t>Antsirabé</a:t>
            </a:r>
            <a:endParaRPr lang="fr-F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Novembre 2016</a:t>
            </a:r>
            <a:endParaRPr lang="fr-FR" dirty="0"/>
          </a:p>
        </p:txBody>
      </p:sp>
      <p:pic>
        <p:nvPicPr>
          <p:cNvPr id="1026" name="Picture 2" descr="C:\Users\Rambo\Pictures\Madagascar\Transcend\Christine\DSC075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144"/>
            <a:ext cx="2915816" cy="2132856"/>
          </a:xfrm>
          <a:prstGeom prst="rect">
            <a:avLst/>
          </a:prstGeom>
          <a:noFill/>
        </p:spPr>
      </p:pic>
      <p:pic>
        <p:nvPicPr>
          <p:cNvPr id="1027" name="Picture 3" descr="C:\Users\Rambo\Pictures\Madagascar\Transcend\Christine\DSC076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725144"/>
            <a:ext cx="2843808" cy="2132856"/>
          </a:xfrm>
          <a:prstGeom prst="rect">
            <a:avLst/>
          </a:prstGeom>
          <a:noFill/>
        </p:spPr>
      </p:pic>
      <p:pic>
        <p:nvPicPr>
          <p:cNvPr id="1028" name="Picture 4" descr="C:\Users\Rambo\Pictures\Madagascar\Transcend\Christine\DSC076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43808" cy="2132856"/>
          </a:xfrm>
          <a:prstGeom prst="rect">
            <a:avLst/>
          </a:prstGeom>
          <a:noFill/>
        </p:spPr>
      </p:pic>
      <p:pic>
        <p:nvPicPr>
          <p:cNvPr id="1029" name="Picture 5" descr="C:\Users\Rambo\Pictures\Madagascar\Transcend\Christine\DSC076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725144"/>
            <a:ext cx="3456384" cy="2132856"/>
          </a:xfrm>
          <a:prstGeom prst="rect">
            <a:avLst/>
          </a:prstGeom>
          <a:noFill/>
        </p:spPr>
      </p:pic>
      <p:pic>
        <p:nvPicPr>
          <p:cNvPr id="1030" name="Picture 6" descr="C:\Users\Rambo\Pictures\Madagascar\Transcend\Nikos\IMG_15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0"/>
            <a:ext cx="2907905" cy="2153544"/>
          </a:xfrm>
          <a:prstGeom prst="rect">
            <a:avLst/>
          </a:prstGeom>
          <a:noFill/>
        </p:spPr>
      </p:pic>
      <p:pic>
        <p:nvPicPr>
          <p:cNvPr id="1031" name="Picture 7" descr="C:\Users\Rambo\Pictures\Madagascar\Transcend\Christine\DSC076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2132856"/>
            <a:ext cx="2123728" cy="1322766"/>
          </a:xfrm>
          <a:prstGeom prst="rect">
            <a:avLst/>
          </a:prstGeom>
          <a:noFill/>
        </p:spPr>
      </p:pic>
      <p:pic>
        <p:nvPicPr>
          <p:cNvPr id="1032" name="Picture 8" descr="C:\Users\Rambo\Pictures\Madagascar\Transcend\Christine\DSC0764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3402378"/>
            <a:ext cx="2123728" cy="1322766"/>
          </a:xfrm>
          <a:prstGeom prst="rect">
            <a:avLst/>
          </a:prstGeom>
          <a:noFill/>
        </p:spPr>
      </p:pic>
      <p:pic>
        <p:nvPicPr>
          <p:cNvPr id="1033" name="Picture 9" descr="C:\Users\Rambo\Pictures\Madagascar\Transcend\photos béatrice\DSCF225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132856"/>
            <a:ext cx="2411760" cy="2592288"/>
          </a:xfrm>
          <a:prstGeom prst="rect">
            <a:avLst/>
          </a:prstGeom>
          <a:noFill/>
        </p:spPr>
      </p:pic>
      <p:pic>
        <p:nvPicPr>
          <p:cNvPr id="1034" name="Picture 10" descr="C:\Users\Rambo\Pictures\Madagascar\Transcend\Christine\DSC0763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328" y="0"/>
            <a:ext cx="1619672" cy="2132856"/>
          </a:xfrm>
          <a:prstGeom prst="rect">
            <a:avLst/>
          </a:prstGeom>
          <a:noFill/>
        </p:spPr>
      </p:pic>
      <p:pic>
        <p:nvPicPr>
          <p:cNvPr id="1035" name="Picture 11" descr="C:\Users\Rambo\Pictures\Madagascar\Transcend\Christine\DSC0770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128" y="-1"/>
            <a:ext cx="1800200" cy="2132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POSITIF/NEGATIF</a:t>
            </a:r>
            <a:endParaRPr lang="fr-F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5890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114800"/>
                <a:gridCol w="4114800"/>
              </a:tblGrid>
              <a:tr h="569863"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Dr Benjamin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Matériel: Aspiration</a:t>
                      </a:r>
                      <a:r>
                        <a:rPr lang="fr-FR" b="0" baseline="0" dirty="0" smtClean="0"/>
                        <a:t> +++</a:t>
                      </a:r>
                      <a:endParaRPr lang="fr-FR" b="0" dirty="0"/>
                    </a:p>
                  </a:txBody>
                  <a:tcPr/>
                </a:tc>
              </a:tr>
              <a:tr h="569863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Logement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Intermédiaire</a:t>
                      </a:r>
                      <a:r>
                        <a:rPr lang="fr-FR" baseline="0" dirty="0" smtClean="0"/>
                        <a:t> entre bloc et clinique</a:t>
                      </a:r>
                      <a:endParaRPr lang="fr-FR" dirty="0"/>
                    </a:p>
                  </a:txBody>
                  <a:tcPr/>
                </a:tc>
              </a:tr>
              <a:tr h="569863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Examens</a:t>
                      </a:r>
                      <a:r>
                        <a:rPr lang="fr-FR" baseline="0" dirty="0" smtClean="0"/>
                        <a:t> complémentaires accessible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Scialytique</a:t>
                      </a:r>
                      <a:r>
                        <a:rPr lang="fr-FR" baseline="0" dirty="0" smtClean="0"/>
                        <a:t> pas utilisable</a:t>
                      </a:r>
                      <a:endParaRPr lang="fr-FR" dirty="0"/>
                    </a:p>
                  </a:txBody>
                  <a:tcPr/>
                </a:tc>
              </a:tr>
              <a:tr h="569863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Filles</a:t>
                      </a:r>
                      <a:r>
                        <a:rPr lang="fr-FR" baseline="0" dirty="0" smtClean="0"/>
                        <a:t> du Dr Benjamin: interlocuteurs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Respirateur défaillant et conso O2+++</a:t>
                      </a:r>
                      <a:endParaRPr lang="fr-FR" dirty="0"/>
                    </a:p>
                  </a:txBody>
                  <a:tcPr/>
                </a:tc>
              </a:tr>
              <a:tr h="569863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Expérience d’hypnose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Brancardage</a:t>
                      </a:r>
                      <a:endParaRPr lang="fr-FR" dirty="0"/>
                    </a:p>
                  </a:txBody>
                  <a:tcPr/>
                </a:tc>
              </a:tr>
              <a:tr h="569863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Pharmacie bien équipée et accessible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69863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Fibroscope</a:t>
                      </a:r>
                      <a:r>
                        <a:rPr lang="fr-FR" baseline="0" dirty="0" smtClean="0"/>
                        <a:t> personnel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69863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Hygiène ++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6 - Εικόνα" descr="DSC076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573016"/>
            <a:ext cx="3923928" cy="2942946"/>
          </a:xfrm>
          <a:prstGeom prst="rect">
            <a:avLst/>
          </a:prstGeom>
        </p:spPr>
      </p:pic>
      <p:pic>
        <p:nvPicPr>
          <p:cNvPr id="8" name="7 - Εικόνα" descr="IMG_16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149080"/>
            <a:ext cx="3515883" cy="2636912"/>
          </a:xfrm>
          <a:prstGeom prst="rect">
            <a:avLst/>
          </a:prstGeom>
        </p:spPr>
      </p:pic>
      <p:pic>
        <p:nvPicPr>
          <p:cNvPr id="10" name="9 - Εικόνα" descr="DSC075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3265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Brancardage</a:t>
            </a:r>
            <a:endParaRPr lang="fr-FR" dirty="0"/>
          </a:p>
        </p:txBody>
      </p:sp>
      <p:pic>
        <p:nvPicPr>
          <p:cNvPr id="4" name="video-149823495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979712" y="2132856"/>
            <a:ext cx="5472608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 1" descr="C:\Users\Sandra\Desktop\mission mada\consult préop photo\DSC025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7969" y="1350691"/>
            <a:ext cx="3028007" cy="495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Image 2" descr="E:\madagascar\photo post op\DSC028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457326"/>
            <a:ext cx="3168352" cy="479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- Τίτλος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Avant et après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SCF22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00200"/>
            <a:ext cx="4379979" cy="3284984"/>
          </a:xfrm>
          <a:prstGeom prst="rect">
            <a:avLst/>
          </a:prstGeom>
        </p:spPr>
      </p:pic>
      <p:pic>
        <p:nvPicPr>
          <p:cNvPr id="3" name="2 - Εικόνα" descr="DSC027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844824"/>
            <a:ext cx="4320480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age 1" descr="C:\Users\Sandra\Desktop\mission mada\101MSDCF\DSC02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9262" y="44624"/>
            <a:ext cx="2498922" cy="333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Image 3" descr="C:\Users\Sandra\Desktop\mission mada\101MSDCF\DSC025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419595"/>
            <a:ext cx="2232248" cy="339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Image 4" descr="E:\madagascar\Photos laurent\DSC025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9" y="1916832"/>
            <a:ext cx="2683495" cy="338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Image 5" descr="E:\madagascar\Photos laurent\DSC0259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4625" y="1557919"/>
            <a:ext cx="2295847" cy="42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730" y="404664"/>
            <a:ext cx="8788758" cy="225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615" y="3068960"/>
            <a:ext cx="9080897" cy="286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395536" y="4797152"/>
            <a:ext cx="5760640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dirty="0" smtClean="0"/>
              <a:t>Session extraordinaire</a:t>
            </a:r>
            <a:endParaRPr lang="fr-F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dirty="0" smtClean="0"/>
              <a:t>Médecine humanitaire</a:t>
            </a:r>
          </a:p>
          <a:p>
            <a:r>
              <a:rPr lang="fr-FR" dirty="0" err="1" smtClean="0"/>
              <a:t>N.Tsekouras</a:t>
            </a:r>
            <a:endParaRPr lang="fr-FR" dirty="0" smtClean="0"/>
          </a:p>
          <a:p>
            <a:r>
              <a:rPr lang="fr-FR" dirty="0" smtClean="0"/>
              <a:t>JMARU 2017</a:t>
            </a:r>
            <a:endParaRPr lang="fr-FR" dirty="0"/>
          </a:p>
        </p:txBody>
      </p:sp>
      <p:sp>
        <p:nvSpPr>
          <p:cNvPr id="1026" name="AutoShape 2" descr="Résultat de recherche d'images pour &quot;arene de nim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5 - Εικόνα" descr="télécharge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0987" y="5725728"/>
            <a:ext cx="3603501" cy="1132272"/>
          </a:xfrm>
          <a:prstGeom prst="rect">
            <a:avLst/>
          </a:prstGeom>
        </p:spPr>
      </p:pic>
      <p:pic>
        <p:nvPicPr>
          <p:cNvPr id="7" name="6 - Εικόνα" descr="téléchargement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9485" y="184227"/>
            <a:ext cx="8715003" cy="1732605"/>
          </a:xfrm>
          <a:prstGeom prst="rect">
            <a:avLst/>
          </a:prstGeom>
        </p:spPr>
      </p:pic>
      <p:pic>
        <p:nvPicPr>
          <p:cNvPr id="4" name="Picture 2" descr="C:\Users\Rambo\Documents\Biblio 2016\3681c6a5f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697239"/>
            <a:ext cx="1676663" cy="1116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 descr="C:\Users\Rambo\Downloads\IMG_1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52600" y="-128588"/>
            <a:ext cx="12649200" cy="7115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Madagascar</a:t>
            </a:r>
          </a:p>
          <a:p>
            <a:r>
              <a:rPr lang="fr-FR" dirty="0" smtClean="0"/>
              <a:t>Présentation des locaux</a:t>
            </a:r>
          </a:p>
          <a:p>
            <a:r>
              <a:rPr lang="fr-FR" dirty="0" smtClean="0"/>
              <a:t>Déroulement de la mission</a:t>
            </a:r>
          </a:p>
          <a:p>
            <a:r>
              <a:rPr lang="fr-FR" dirty="0" smtClean="0"/>
              <a:t>Points forts/points faibles</a:t>
            </a:r>
          </a:p>
          <a:p>
            <a:r>
              <a:rPr lang="fr-FR" dirty="0" smtClean="0"/>
              <a:t>Conclusions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fr-FR" dirty="0" smtClean="0"/>
              <a:t>Madagascar</a:t>
            </a:r>
            <a:endParaRPr lang="fr-F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fr-FR" sz="3000" dirty="0" smtClean="0"/>
              <a:t>Capitale : Antananarivo</a:t>
            </a:r>
          </a:p>
          <a:p>
            <a:r>
              <a:rPr lang="fr-FR" sz="3000" dirty="0" smtClean="0"/>
              <a:t>Population : 22 446 000 habitants ( 2012)</a:t>
            </a:r>
          </a:p>
          <a:p>
            <a:r>
              <a:rPr lang="fr-FR" sz="3000" dirty="0" err="1" smtClean="0"/>
              <a:t>Réligion</a:t>
            </a:r>
            <a:r>
              <a:rPr lang="fr-FR" sz="3000" dirty="0" smtClean="0"/>
              <a:t>: 75% chrétiens</a:t>
            </a:r>
          </a:p>
          <a:p>
            <a:r>
              <a:rPr lang="fr-FR" sz="3000" dirty="0" smtClean="0"/>
              <a:t>Espérance de vie 2009:</a:t>
            </a:r>
          </a:p>
          <a:p>
            <a:pPr lvl="1"/>
            <a:r>
              <a:rPr lang="fr-FR" sz="3000" dirty="0" smtClean="0"/>
              <a:t>Hommes : 63ans vs 79ans(France)</a:t>
            </a:r>
          </a:p>
          <a:p>
            <a:pPr lvl="1"/>
            <a:r>
              <a:rPr lang="fr-FR" sz="3000" dirty="0" smtClean="0"/>
              <a:t>Femmes : 67ans vs 85 ans (France)</a:t>
            </a:r>
          </a:p>
          <a:p>
            <a:r>
              <a:rPr lang="fr-FR" sz="3000" dirty="0" smtClean="0"/>
              <a:t>Monnaie locale : </a:t>
            </a:r>
            <a:r>
              <a:rPr lang="fr-FR" sz="3000" dirty="0" err="1" smtClean="0"/>
              <a:t>Ariary</a:t>
            </a:r>
            <a:r>
              <a:rPr lang="fr-FR" sz="3000" dirty="0" smtClean="0"/>
              <a:t> (1€ = 3500)</a:t>
            </a:r>
          </a:p>
          <a:p>
            <a:r>
              <a:rPr lang="fr-FR" sz="3000" dirty="0" smtClean="0"/>
              <a:t>SMIC : 28 euros / mois</a:t>
            </a:r>
          </a:p>
          <a:p>
            <a:r>
              <a:rPr lang="fr-FR" sz="3000" dirty="0" smtClean="0"/>
              <a:t>5</a:t>
            </a:r>
            <a:r>
              <a:rPr lang="fr-FR" sz="3000" baseline="30000" dirty="0" smtClean="0"/>
              <a:t>e</a:t>
            </a:r>
            <a:r>
              <a:rPr lang="fr-FR" sz="3000" dirty="0" smtClean="0"/>
              <a:t> pays le plus pauvre du mon</a:t>
            </a:r>
            <a:r>
              <a:rPr lang="fr-FR" dirty="0" smtClean="0"/>
              <a:t>de</a:t>
            </a:r>
          </a:p>
          <a:p>
            <a:endParaRPr lang="fr-FR" dirty="0"/>
          </a:p>
        </p:txBody>
      </p:sp>
      <p:pic>
        <p:nvPicPr>
          <p:cNvPr id="57346" name="Picture 2" descr="Description de l'image MDG orthographic.svg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869160"/>
            <a:ext cx="1872208" cy="1872208"/>
          </a:xfrm>
          <a:prstGeom prst="rect">
            <a:avLst/>
          </a:prstGeom>
          <a:noFill/>
        </p:spPr>
      </p:pic>
      <p:sp>
        <p:nvSpPr>
          <p:cNvPr id="57348" name="AutoShape 4" descr="Résultat de recherche d'images pour &quot;madagascar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5 - Εικόνα" descr="téléchargement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08304" y="188640"/>
            <a:ext cx="1440160" cy="2164174"/>
          </a:xfrm>
          <a:prstGeom prst="rect">
            <a:avLst/>
          </a:prstGeom>
        </p:spPr>
      </p:pic>
      <p:pic>
        <p:nvPicPr>
          <p:cNvPr id="8" name="7 - Εικόνα" descr="téléchargem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2012826" cy="1849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Antsirabé</a:t>
            </a:r>
            <a:endParaRPr lang="fr-FR" dirty="0"/>
          </a:p>
        </p:txBody>
      </p:sp>
      <p:pic>
        <p:nvPicPr>
          <p:cNvPr id="5" name="4 - Θέση περιεχομένου" descr="MAD017-C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700808"/>
            <a:ext cx="3384376" cy="3384376"/>
          </a:xfrm>
        </p:spPr>
      </p:pic>
      <p:pic>
        <p:nvPicPr>
          <p:cNvPr id="1026" name="Picture 2" descr="Résultat de recherche d'images pour &quot;antsirabe madagascar cart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1631515" cy="3544839"/>
          </a:xfrm>
          <a:prstGeom prst="rect">
            <a:avLst/>
          </a:prstGeom>
          <a:noFill/>
        </p:spPr>
      </p:pic>
      <p:pic>
        <p:nvPicPr>
          <p:cNvPr id="6" name="5 - Εικόνα" descr="téléchargem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2656"/>
            <a:ext cx="1634313" cy="1087561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6732240" y="2348880"/>
            <a:ext cx="22581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</a:t>
            </a:r>
            <a:r>
              <a:rPr lang="fr-FR" baseline="30000" dirty="0" smtClean="0"/>
              <a:t>e</a:t>
            </a:r>
            <a:r>
              <a:rPr lang="fr-FR" dirty="0" smtClean="0"/>
              <a:t> plus grande</a:t>
            </a:r>
          </a:p>
          <a:p>
            <a:r>
              <a:rPr lang="fr-FR" dirty="0" smtClean="0"/>
              <a:t>ville de </a:t>
            </a:r>
            <a:r>
              <a:rPr lang="fr-FR" dirty="0" err="1" smtClean="0"/>
              <a:t>Mada</a:t>
            </a:r>
            <a:r>
              <a:rPr lang="fr-FR" dirty="0" smtClean="0"/>
              <a:t>:</a:t>
            </a:r>
          </a:p>
          <a:p>
            <a:r>
              <a:rPr lang="fr-FR" dirty="0" err="1" smtClean="0"/>
              <a:t>Env</a:t>
            </a:r>
            <a:r>
              <a:rPr lang="fr-FR" dirty="0" smtClean="0"/>
              <a:t> 250 000 habitants</a:t>
            </a:r>
          </a:p>
          <a:p>
            <a:r>
              <a:rPr lang="fr-FR" dirty="0" smtClean="0"/>
              <a:t>1500m altitude</a:t>
            </a:r>
          </a:p>
          <a:p>
            <a:r>
              <a:rPr lang="fr-FR" dirty="0" smtClean="0"/>
              <a:t>171km de Tana</a:t>
            </a:r>
          </a:p>
        </p:txBody>
      </p:sp>
      <p:pic>
        <p:nvPicPr>
          <p:cNvPr id="8" name="7 - Εικόνα" descr="IMG_1592.JPG"/>
          <p:cNvPicPr>
            <a:picLocks noChangeAspect="1"/>
          </p:cNvPicPr>
          <p:nvPr/>
        </p:nvPicPr>
        <p:blipFill>
          <a:blip r:embed="rId5" cstate="print">
            <a:lum bright="5000"/>
          </a:blip>
          <a:stretch>
            <a:fillRect/>
          </a:stretch>
        </p:blipFill>
        <p:spPr>
          <a:xfrm>
            <a:off x="6876256" y="4437112"/>
            <a:ext cx="1653648" cy="2204864"/>
          </a:xfrm>
          <a:prstGeom prst="rect">
            <a:avLst/>
          </a:prstGeom>
        </p:spPr>
      </p:pic>
      <p:pic>
        <p:nvPicPr>
          <p:cNvPr id="9" name="8 - Εικόνα" descr="DSCF2221.JPG"/>
          <p:cNvPicPr>
            <a:picLocks noChangeAspect="1"/>
          </p:cNvPicPr>
          <p:nvPr/>
        </p:nvPicPr>
        <p:blipFill>
          <a:blip r:embed="rId6" cstate="print">
            <a:lum bright="19000"/>
          </a:blip>
          <a:stretch>
            <a:fillRect/>
          </a:stretch>
        </p:blipFill>
        <p:spPr>
          <a:xfrm>
            <a:off x="6624736" y="188640"/>
            <a:ext cx="2339752" cy="1754814"/>
          </a:xfrm>
          <a:prstGeom prst="rect">
            <a:avLst/>
          </a:prstGeom>
        </p:spPr>
      </p:pic>
      <p:pic>
        <p:nvPicPr>
          <p:cNvPr id="10" name="9 - Εικόνα" descr="DSCF231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5328592"/>
            <a:ext cx="1883701" cy="1412776"/>
          </a:xfrm>
          <a:prstGeom prst="rect">
            <a:avLst/>
          </a:prstGeom>
        </p:spPr>
      </p:pic>
      <p:pic>
        <p:nvPicPr>
          <p:cNvPr id="11" name="10 - Εικόνα" descr="DSCF223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39752" y="5373216"/>
            <a:ext cx="1835695" cy="1376771"/>
          </a:xfrm>
          <a:prstGeom prst="rect">
            <a:avLst/>
          </a:prstGeom>
        </p:spPr>
      </p:pic>
      <p:pic>
        <p:nvPicPr>
          <p:cNvPr id="12" name="11 - Εικόνα" descr="DSCF223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36504" y="5382598"/>
            <a:ext cx="1907704" cy="1430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159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35368" y="-74141"/>
            <a:ext cx="9279367" cy="6959525"/>
          </a:xfrm>
        </p:spPr>
      </p:pic>
      <p:sp>
        <p:nvSpPr>
          <p:cNvPr id="5" name="4 - Βέλος προς τα κάτω"/>
          <p:cNvSpPr/>
          <p:nvPr/>
        </p:nvSpPr>
        <p:spPr>
          <a:xfrm>
            <a:off x="2771800" y="1268760"/>
            <a:ext cx="43204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5 - Βέλος προς τα κάτω"/>
          <p:cNvSpPr/>
          <p:nvPr/>
        </p:nvSpPr>
        <p:spPr>
          <a:xfrm>
            <a:off x="3347864" y="1268760"/>
            <a:ext cx="43204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6 - Βέλος προς τα κάτω"/>
          <p:cNvSpPr/>
          <p:nvPr/>
        </p:nvSpPr>
        <p:spPr>
          <a:xfrm>
            <a:off x="4067944" y="1124744"/>
            <a:ext cx="43204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7 - Βέλος προς τα κάτω"/>
          <p:cNvSpPr/>
          <p:nvPr/>
        </p:nvSpPr>
        <p:spPr>
          <a:xfrm>
            <a:off x="5436096" y="1421160"/>
            <a:ext cx="43204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8 - Βέλος προς τα κάτω"/>
          <p:cNvSpPr/>
          <p:nvPr/>
        </p:nvSpPr>
        <p:spPr>
          <a:xfrm>
            <a:off x="2123728" y="1556792"/>
            <a:ext cx="432048" cy="86409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9 - Βέλος προς τα κάτω"/>
          <p:cNvSpPr/>
          <p:nvPr/>
        </p:nvSpPr>
        <p:spPr>
          <a:xfrm>
            <a:off x="4644008" y="1709192"/>
            <a:ext cx="432048" cy="86409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10 - Βέλος προς τα κάτω"/>
          <p:cNvSpPr/>
          <p:nvPr/>
        </p:nvSpPr>
        <p:spPr>
          <a:xfrm>
            <a:off x="6156176" y="1709192"/>
            <a:ext cx="432048" cy="86409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11 - Βέλος προς τα κάτω"/>
          <p:cNvSpPr/>
          <p:nvPr/>
        </p:nvSpPr>
        <p:spPr>
          <a:xfrm>
            <a:off x="7308304" y="1772816"/>
            <a:ext cx="432048" cy="86409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12 - Αστέρι 5 ακτινών"/>
          <p:cNvSpPr/>
          <p:nvPr/>
        </p:nvSpPr>
        <p:spPr>
          <a:xfrm>
            <a:off x="3851920" y="3284984"/>
            <a:ext cx="432048" cy="43204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13 - Εικόνα" descr="Koh-Lanta,_la_nouvelle_édition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5517232"/>
            <a:ext cx="1819063" cy="1196752"/>
          </a:xfrm>
          <a:prstGeom prst="rect">
            <a:avLst/>
          </a:prstGeom>
        </p:spPr>
      </p:pic>
      <p:pic>
        <p:nvPicPr>
          <p:cNvPr id="15" name="14 - Εικόνα" descr="4536141-denis-brogniart-presente-koh-lanta-l-opengraph_1200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188640"/>
            <a:ext cx="2240312" cy="1176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Locaux</a:t>
            </a:r>
            <a:endParaRPr lang="fr-FR" dirty="0"/>
          </a:p>
        </p:txBody>
      </p:sp>
      <p:pic>
        <p:nvPicPr>
          <p:cNvPr id="4" name="3 - Θέση περιεχομένου" descr="DSC0276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496" y="44624"/>
            <a:ext cx="9040677" cy="6780509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de la clinique SANTE PLUS</a:t>
            </a:r>
            <a:endParaRPr lang="fr-FR" dirty="0"/>
          </a:p>
        </p:txBody>
      </p:sp>
      <p:sp>
        <p:nvSpPr>
          <p:cNvPr id="4" name="3 - Ορθογώνιο"/>
          <p:cNvSpPr/>
          <p:nvPr/>
        </p:nvSpPr>
        <p:spPr>
          <a:xfrm>
            <a:off x="3779912" y="1484784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Entrée</a:t>
            </a:r>
            <a:endParaRPr lang="fr-FR" dirty="0"/>
          </a:p>
        </p:txBody>
      </p:sp>
      <p:sp>
        <p:nvSpPr>
          <p:cNvPr id="5" name="4 - Έλλειψη"/>
          <p:cNvSpPr/>
          <p:nvPr/>
        </p:nvSpPr>
        <p:spPr>
          <a:xfrm>
            <a:off x="3995936" y="2348880"/>
            <a:ext cx="115212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9 - Ορθογώνιο"/>
          <p:cNvSpPr/>
          <p:nvPr/>
        </p:nvSpPr>
        <p:spPr>
          <a:xfrm>
            <a:off x="4499992" y="3140968"/>
            <a:ext cx="216024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10 - Ορθογώνιο"/>
          <p:cNvSpPr/>
          <p:nvPr/>
        </p:nvSpPr>
        <p:spPr>
          <a:xfrm>
            <a:off x="3923928" y="4653136"/>
            <a:ext cx="14401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sterilisation</a:t>
            </a:r>
            <a:endParaRPr lang="fr-FR" dirty="0"/>
          </a:p>
        </p:txBody>
      </p:sp>
      <p:sp>
        <p:nvSpPr>
          <p:cNvPr id="12" name="11 - Ορθογώνιο"/>
          <p:cNvSpPr/>
          <p:nvPr/>
        </p:nvSpPr>
        <p:spPr>
          <a:xfrm>
            <a:off x="5436096" y="4437112"/>
            <a:ext cx="136815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Salle </a:t>
            </a:r>
          </a:p>
          <a:p>
            <a:pPr algn="ctr"/>
            <a:r>
              <a:rPr lang="fr-FR" dirty="0" smtClean="0"/>
              <a:t>de</a:t>
            </a:r>
          </a:p>
          <a:p>
            <a:pPr algn="ctr"/>
            <a:r>
              <a:rPr lang="fr-FR" dirty="0" err="1" smtClean="0"/>
              <a:t>consult</a:t>
            </a:r>
            <a:endParaRPr lang="fr-FR" dirty="0"/>
          </a:p>
        </p:txBody>
      </p:sp>
      <p:sp>
        <p:nvSpPr>
          <p:cNvPr id="13" name="12 - Ορθογώνιο"/>
          <p:cNvSpPr/>
          <p:nvPr/>
        </p:nvSpPr>
        <p:spPr>
          <a:xfrm>
            <a:off x="2555776" y="4725144"/>
            <a:ext cx="12241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SOP</a:t>
            </a:r>
            <a:endParaRPr lang="fr-FR" dirty="0"/>
          </a:p>
        </p:txBody>
      </p:sp>
      <p:sp>
        <p:nvSpPr>
          <p:cNvPr id="14" name="13 - Ορθογώνιο"/>
          <p:cNvSpPr/>
          <p:nvPr/>
        </p:nvSpPr>
        <p:spPr>
          <a:xfrm>
            <a:off x="2699792" y="5229200"/>
            <a:ext cx="93610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SOP</a:t>
            </a:r>
            <a:endParaRPr lang="fr-FR" dirty="0"/>
          </a:p>
        </p:txBody>
      </p:sp>
      <p:sp>
        <p:nvSpPr>
          <p:cNvPr id="15" name="14 - Ορθογώνιο"/>
          <p:cNvSpPr/>
          <p:nvPr/>
        </p:nvSpPr>
        <p:spPr>
          <a:xfrm>
            <a:off x="2699792" y="5661248"/>
            <a:ext cx="93610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Reserve</a:t>
            </a:r>
            <a:endParaRPr lang="fr-FR" dirty="0"/>
          </a:p>
        </p:txBody>
      </p:sp>
      <p:sp>
        <p:nvSpPr>
          <p:cNvPr id="16" name="15 - Ορθογώνιο"/>
          <p:cNvSpPr/>
          <p:nvPr/>
        </p:nvSpPr>
        <p:spPr>
          <a:xfrm>
            <a:off x="4499992" y="1988840"/>
            <a:ext cx="21602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16 - Ορθογώνιο"/>
          <p:cNvSpPr/>
          <p:nvPr/>
        </p:nvSpPr>
        <p:spPr>
          <a:xfrm>
            <a:off x="4860032" y="3140968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18 - Ορθογώνιο"/>
          <p:cNvSpPr/>
          <p:nvPr/>
        </p:nvSpPr>
        <p:spPr>
          <a:xfrm>
            <a:off x="2627784" y="3140968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19 - Ορθογώνιο"/>
          <p:cNvSpPr/>
          <p:nvPr/>
        </p:nvSpPr>
        <p:spPr>
          <a:xfrm>
            <a:off x="4860032" y="3789040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20 - Ορθογώνιο"/>
          <p:cNvSpPr/>
          <p:nvPr/>
        </p:nvSpPr>
        <p:spPr>
          <a:xfrm>
            <a:off x="2627784" y="3789040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SSPI</a:t>
            </a:r>
            <a:endParaRPr lang="fr-FR" dirty="0"/>
          </a:p>
        </p:txBody>
      </p:sp>
      <p:sp>
        <p:nvSpPr>
          <p:cNvPr id="22" name="21 - Ορθογώνιο"/>
          <p:cNvSpPr/>
          <p:nvPr/>
        </p:nvSpPr>
        <p:spPr>
          <a:xfrm>
            <a:off x="5148064" y="3212976"/>
            <a:ext cx="1440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22 - Ορθογώνιο"/>
          <p:cNvSpPr/>
          <p:nvPr/>
        </p:nvSpPr>
        <p:spPr>
          <a:xfrm>
            <a:off x="5508104" y="3212976"/>
            <a:ext cx="1440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23 - Ορθογώνιο"/>
          <p:cNvSpPr/>
          <p:nvPr/>
        </p:nvSpPr>
        <p:spPr>
          <a:xfrm>
            <a:off x="5940152" y="3212976"/>
            <a:ext cx="1440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24 - Ορθογώνιο"/>
          <p:cNvSpPr/>
          <p:nvPr/>
        </p:nvSpPr>
        <p:spPr>
          <a:xfrm>
            <a:off x="2915816" y="3212976"/>
            <a:ext cx="1440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25 - Ορθογώνιο"/>
          <p:cNvSpPr/>
          <p:nvPr/>
        </p:nvSpPr>
        <p:spPr>
          <a:xfrm>
            <a:off x="3347864" y="3212976"/>
            <a:ext cx="1440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26 - Ορθογώνιο"/>
          <p:cNvSpPr/>
          <p:nvPr/>
        </p:nvSpPr>
        <p:spPr>
          <a:xfrm>
            <a:off x="3779912" y="3212976"/>
            <a:ext cx="1440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27 - Ορθογώνιο"/>
          <p:cNvSpPr/>
          <p:nvPr/>
        </p:nvSpPr>
        <p:spPr>
          <a:xfrm>
            <a:off x="5300464" y="3861048"/>
            <a:ext cx="1440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28 - Ορθογώνιο"/>
          <p:cNvSpPr/>
          <p:nvPr/>
        </p:nvSpPr>
        <p:spPr>
          <a:xfrm>
            <a:off x="5796136" y="3861048"/>
            <a:ext cx="1440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29 - Ορθογώνιο"/>
          <p:cNvSpPr/>
          <p:nvPr/>
        </p:nvSpPr>
        <p:spPr>
          <a:xfrm>
            <a:off x="2843808" y="3861048"/>
            <a:ext cx="1440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30 - Ορθογώνιο"/>
          <p:cNvSpPr/>
          <p:nvPr/>
        </p:nvSpPr>
        <p:spPr>
          <a:xfrm>
            <a:off x="3851920" y="3861048"/>
            <a:ext cx="1440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31 - Εικόνα" descr="DSCF22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944216"/>
            <a:ext cx="2267744" cy="1700808"/>
          </a:xfrm>
          <a:prstGeom prst="rect">
            <a:avLst/>
          </a:prstGeom>
        </p:spPr>
      </p:pic>
      <p:pic>
        <p:nvPicPr>
          <p:cNvPr id="33" name="32 - Εικόνα" descr="DSCF23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48680"/>
            <a:ext cx="3059832" cy="2294874"/>
          </a:xfrm>
          <a:prstGeom prst="rect">
            <a:avLst/>
          </a:prstGeom>
        </p:spPr>
      </p:pic>
      <p:sp>
        <p:nvSpPr>
          <p:cNvPr id="34" name="33 - Δεξιό βέλος"/>
          <p:cNvSpPr/>
          <p:nvPr/>
        </p:nvSpPr>
        <p:spPr>
          <a:xfrm>
            <a:off x="2843808" y="1700808"/>
            <a:ext cx="86409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34 - Δεξιό βέλος"/>
          <p:cNvSpPr/>
          <p:nvPr/>
        </p:nvSpPr>
        <p:spPr>
          <a:xfrm rot="10309074">
            <a:off x="5292080" y="2636912"/>
            <a:ext cx="57606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36 - Εικόνα" descr="DSC027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6468" y="3337853"/>
            <a:ext cx="4538020" cy="3403515"/>
          </a:xfrm>
          <a:prstGeom prst="rect">
            <a:avLst/>
          </a:prstGeom>
        </p:spPr>
      </p:pic>
      <p:pic>
        <p:nvPicPr>
          <p:cNvPr id="38" name="37 - Εικόνα" descr="IMG_25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2976331"/>
            <a:ext cx="2769772" cy="3693029"/>
          </a:xfrm>
          <a:prstGeom prst="rect">
            <a:avLst/>
          </a:prstGeom>
        </p:spPr>
      </p:pic>
      <p:pic>
        <p:nvPicPr>
          <p:cNvPr id="39" name="38 - Εικόνα" descr="DSC0759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188640"/>
            <a:ext cx="4568374" cy="4941168"/>
          </a:xfrm>
          <a:prstGeom prst="rect">
            <a:avLst/>
          </a:prstGeom>
        </p:spPr>
      </p:pic>
      <p:pic>
        <p:nvPicPr>
          <p:cNvPr id="40" name="39 - Εικόνα" descr="DSCF236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3501008"/>
            <a:ext cx="3275855" cy="2456891"/>
          </a:xfrm>
          <a:prstGeom prst="rect">
            <a:avLst/>
          </a:prstGeom>
        </p:spPr>
      </p:pic>
      <p:pic>
        <p:nvPicPr>
          <p:cNvPr id="41" name="40 - Εικόνα" descr="DSCF232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16149" y="3384376"/>
            <a:ext cx="3227851" cy="2420888"/>
          </a:xfrm>
          <a:prstGeom prst="rect">
            <a:avLst/>
          </a:prstGeom>
        </p:spPr>
      </p:pic>
      <p:pic>
        <p:nvPicPr>
          <p:cNvPr id="42" name="41 - Εικόνα" descr="DSC0277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86107" y="332656"/>
            <a:ext cx="6771785" cy="5078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SOP: 2 salles</a:t>
            </a:r>
            <a:endParaRPr lang="fr-FR" dirty="0"/>
          </a:p>
        </p:txBody>
      </p:sp>
      <p:pic>
        <p:nvPicPr>
          <p:cNvPr id="4" name="3 - Θέση περιεχομένου" descr="DSCF226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496" y="1484784"/>
            <a:ext cx="5036377" cy="3777283"/>
          </a:xfrm>
        </p:spPr>
      </p:pic>
      <p:pic>
        <p:nvPicPr>
          <p:cNvPr id="5" name="4 - Εικόνα" descr="DSCF22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3" y="1988840"/>
            <a:ext cx="3995936" cy="2996952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395536" y="5949280"/>
            <a:ext cx="420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Petite pédiatrie et chirurgie hémorragique: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5076056" y="5949280"/>
            <a:ext cx="4179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AL+ sédation OU AG pour grande pédiatrie</a:t>
            </a:r>
            <a:endParaRPr lang="fr-FR" dirty="0"/>
          </a:p>
        </p:txBody>
      </p:sp>
      <p:pic>
        <p:nvPicPr>
          <p:cNvPr id="8" name="7 - Εικόνα" descr="IMG_15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7473449" y="455543"/>
            <a:ext cx="1559157" cy="1169368"/>
          </a:xfrm>
          <a:prstGeom prst="rect">
            <a:avLst/>
          </a:prstGeom>
        </p:spPr>
      </p:pic>
      <p:pic>
        <p:nvPicPr>
          <p:cNvPr id="9" name="8 - Εικόνα" descr="DSC0277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412776"/>
            <a:ext cx="5306105" cy="3979579"/>
          </a:xfrm>
          <a:prstGeom prst="rect">
            <a:avLst/>
          </a:prstGeom>
        </p:spPr>
      </p:pic>
      <p:pic>
        <p:nvPicPr>
          <p:cNvPr id="10" name="9 - Εικόνα" descr="DSC0277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1484784"/>
            <a:ext cx="5786158" cy="4339619"/>
          </a:xfrm>
          <a:prstGeom prst="rect">
            <a:avLst/>
          </a:prstGeom>
        </p:spPr>
      </p:pic>
      <p:pic>
        <p:nvPicPr>
          <p:cNvPr id="11" name="10 - Εικόνα" descr="DSCF234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504" y="116632"/>
            <a:ext cx="1787691" cy="134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880" y="274638"/>
            <a:ext cx="8229600" cy="1143000"/>
          </a:xfrm>
        </p:spPr>
        <p:txBody>
          <a:bodyPr/>
          <a:lstStyle/>
          <a:p>
            <a:r>
              <a:rPr lang="fr-FR" dirty="0" err="1" smtClean="0"/>
              <a:t>Deroulement</a:t>
            </a:r>
            <a:r>
              <a:rPr lang="fr-FR" dirty="0" smtClean="0"/>
              <a:t> mission</a:t>
            </a:r>
            <a:endParaRPr lang="fr-FR" dirty="0"/>
          </a:p>
        </p:txBody>
      </p:sp>
      <p:sp>
        <p:nvSpPr>
          <p:cNvPr id="4" name="3 - TextBox"/>
          <p:cNvSpPr txBox="1"/>
          <p:nvPr/>
        </p:nvSpPr>
        <p:spPr>
          <a:xfrm>
            <a:off x="3131840" y="2062589"/>
            <a:ext cx="266429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89 patients vu en consultation</a:t>
            </a:r>
            <a:endParaRPr lang="fr-FR" dirty="0"/>
          </a:p>
        </p:txBody>
      </p:sp>
      <p:sp>
        <p:nvSpPr>
          <p:cNvPr id="7" name="6 - TextBox"/>
          <p:cNvSpPr txBox="1"/>
          <p:nvPr/>
        </p:nvSpPr>
        <p:spPr>
          <a:xfrm>
            <a:off x="3275856" y="3861048"/>
            <a:ext cx="266429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44 patients opérés</a:t>
            </a:r>
            <a:endParaRPr lang="fr-FR" dirty="0"/>
          </a:p>
        </p:txBody>
      </p:sp>
      <p:pic>
        <p:nvPicPr>
          <p:cNvPr id="8" name="7 - Εικόνα" descr="DSC075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0589" y="2204864"/>
            <a:ext cx="1848132" cy="1755150"/>
          </a:xfrm>
          <a:prstGeom prst="rect">
            <a:avLst/>
          </a:prstGeom>
        </p:spPr>
      </p:pic>
      <p:pic>
        <p:nvPicPr>
          <p:cNvPr id="9" name="8 - Εικόνα" descr="DSC075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404664"/>
            <a:ext cx="1145920" cy="933248"/>
          </a:xfrm>
          <a:prstGeom prst="rect">
            <a:avLst/>
          </a:prstGeom>
        </p:spPr>
      </p:pic>
      <p:pic>
        <p:nvPicPr>
          <p:cNvPr id="10" name="9 - Εικόνα" descr="DSC075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916832"/>
            <a:ext cx="2651787" cy="1988840"/>
          </a:xfrm>
          <a:prstGeom prst="rect">
            <a:avLst/>
          </a:prstGeom>
        </p:spPr>
      </p:pic>
      <p:pic>
        <p:nvPicPr>
          <p:cNvPr id="11" name="10 - Εικόνα" descr="DSC026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986" y="332656"/>
            <a:ext cx="1945732" cy="1459299"/>
          </a:xfrm>
          <a:prstGeom prst="rect">
            <a:avLst/>
          </a:prstGeom>
        </p:spPr>
      </p:pic>
      <p:sp>
        <p:nvSpPr>
          <p:cNvPr id="12" name="11 - TextBox"/>
          <p:cNvSpPr txBox="1"/>
          <p:nvPr/>
        </p:nvSpPr>
        <p:spPr>
          <a:xfrm>
            <a:off x="2494730" y="4293096"/>
            <a:ext cx="402148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i="1" dirty="0" smtClean="0"/>
              <a:t>36 AG</a:t>
            </a:r>
          </a:p>
          <a:p>
            <a:pPr algn="ctr"/>
            <a:r>
              <a:rPr lang="fr-FR" sz="1400" i="1" dirty="0" smtClean="0"/>
              <a:t>8 AL(6 avec hypnose</a:t>
            </a:r>
            <a:r>
              <a:rPr lang="fr-FR" dirty="0" smtClean="0"/>
              <a:t>)</a:t>
            </a:r>
          </a:p>
          <a:p>
            <a:pPr lvl="1" algn="ctr"/>
            <a:r>
              <a:rPr lang="fr-FR" sz="1400" i="1" dirty="0" smtClean="0"/>
              <a:t>29cas de fente </a:t>
            </a:r>
            <a:r>
              <a:rPr lang="fr-FR" sz="1400" i="1" dirty="0" err="1" smtClean="0"/>
              <a:t>labiopalatine</a:t>
            </a:r>
            <a:r>
              <a:rPr lang="fr-FR" sz="1400" i="1" dirty="0" smtClean="0"/>
              <a:t>	</a:t>
            </a:r>
          </a:p>
          <a:p>
            <a:pPr lvl="1" algn="ctr"/>
            <a:r>
              <a:rPr lang="fr-FR" sz="1400" i="1" dirty="0" smtClean="0"/>
              <a:t>1 cas de </a:t>
            </a:r>
            <a:r>
              <a:rPr lang="fr-FR" sz="1400" i="1" dirty="0" err="1" smtClean="0"/>
              <a:t>noma</a:t>
            </a:r>
            <a:endParaRPr lang="fr-FR" sz="1400" i="1" dirty="0" smtClean="0"/>
          </a:p>
          <a:p>
            <a:pPr lvl="1" algn="ctr"/>
            <a:r>
              <a:rPr lang="fr-FR" sz="1400" i="1" dirty="0" smtClean="0"/>
              <a:t>Chirurgie diverse (kyste, séquelles de brulure.)</a:t>
            </a:r>
          </a:p>
          <a:p>
            <a:pPr algn="ctr"/>
            <a:endParaRPr lang="fr-FR" dirty="0" smtClean="0"/>
          </a:p>
          <a:p>
            <a:endParaRPr lang="fr-FR" dirty="0"/>
          </a:p>
        </p:txBody>
      </p:sp>
      <p:sp>
        <p:nvSpPr>
          <p:cNvPr id="13" name="12 - Δεξιό άγκιστρο"/>
          <p:cNvSpPr/>
          <p:nvPr/>
        </p:nvSpPr>
        <p:spPr>
          <a:xfrm rot="5400000">
            <a:off x="4391980" y="4833156"/>
            <a:ext cx="432048" cy="1800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13 - TextBox"/>
          <p:cNvSpPr txBox="1"/>
          <p:nvPr/>
        </p:nvSpPr>
        <p:spPr>
          <a:xfrm>
            <a:off x="3059832" y="5949280"/>
            <a:ext cx="40324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dirty="0" smtClean="0"/>
              <a:t>Complication : saignement </a:t>
            </a:r>
            <a:r>
              <a:rPr lang="fr-FR" sz="1600" dirty="0" err="1" smtClean="0"/>
              <a:t>post-opératoire</a:t>
            </a:r>
            <a:endParaRPr lang="fr-FR" sz="1600" dirty="0" smtClean="0"/>
          </a:p>
          <a:p>
            <a:pPr lvl="0"/>
            <a:endParaRPr lang="fr-FR" dirty="0"/>
          </a:p>
        </p:txBody>
      </p:sp>
      <p:sp>
        <p:nvSpPr>
          <p:cNvPr id="15" name="14 - TextBox"/>
          <p:cNvSpPr txBox="1"/>
          <p:nvPr/>
        </p:nvSpPr>
        <p:spPr>
          <a:xfrm>
            <a:off x="2915816" y="6237312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Pansement hémostatique et compressif</a:t>
            </a:r>
            <a:endParaRPr lang="fr-FR" sz="1600" dirty="0"/>
          </a:p>
        </p:txBody>
      </p:sp>
      <p:pic>
        <p:nvPicPr>
          <p:cNvPr id="16" name="15 - Εικόνα" descr="DSC075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4509120"/>
            <a:ext cx="2922850" cy="2169581"/>
          </a:xfrm>
          <a:prstGeom prst="rect">
            <a:avLst/>
          </a:prstGeom>
        </p:spPr>
      </p:pic>
      <p:sp>
        <p:nvSpPr>
          <p:cNvPr id="17" name="16 - Βέλος προς τα κάτω"/>
          <p:cNvSpPr/>
          <p:nvPr/>
        </p:nvSpPr>
        <p:spPr>
          <a:xfrm>
            <a:off x="4355976" y="2780928"/>
            <a:ext cx="28803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18 - Δεξιό βέλος"/>
          <p:cNvSpPr/>
          <p:nvPr/>
        </p:nvSpPr>
        <p:spPr>
          <a:xfrm>
            <a:off x="4644008" y="2996952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20 - TextBox"/>
          <p:cNvSpPr txBox="1"/>
          <p:nvPr/>
        </p:nvSpPr>
        <p:spPr>
          <a:xfrm>
            <a:off x="4989329" y="2978368"/>
            <a:ext cx="18869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Exclus:</a:t>
            </a:r>
          </a:p>
          <a:p>
            <a:pPr algn="ctr"/>
            <a:r>
              <a:rPr lang="fr-FR" sz="1400" dirty="0" smtClean="0"/>
              <a:t>19 reports(petit poids)</a:t>
            </a:r>
          </a:p>
          <a:p>
            <a:pPr algn="ctr"/>
            <a:r>
              <a:rPr lang="fr-FR" sz="1400" dirty="0" smtClean="0"/>
              <a:t>23 CI </a:t>
            </a:r>
            <a:endParaRPr lang="fr-FR" sz="1400" dirty="0"/>
          </a:p>
        </p:txBody>
      </p:sp>
      <p:pic>
        <p:nvPicPr>
          <p:cNvPr id="22" name="21 - Εικόνα" descr="P105026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40715" y="4869160"/>
            <a:ext cx="1951765" cy="146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30222</TotalTime>
  <Words>323</Words>
  <Application>Microsoft Macintosh PowerPoint</Application>
  <PresentationFormat>Présentation à l'écran (4:3)</PresentationFormat>
  <Paragraphs>89</Paragraphs>
  <Slides>17</Slides>
  <Notes>8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Θέμα του Office</vt:lpstr>
      <vt:lpstr>Mission Antsirabé</vt:lpstr>
      <vt:lpstr>Plan</vt:lpstr>
      <vt:lpstr>Madagascar</vt:lpstr>
      <vt:lpstr>Antsirabé</vt:lpstr>
      <vt:lpstr>Présentation PowerPoint</vt:lpstr>
      <vt:lpstr>Locaux</vt:lpstr>
      <vt:lpstr>Plan de la clinique SANTE PLUS</vt:lpstr>
      <vt:lpstr>SOP: 2 salles</vt:lpstr>
      <vt:lpstr>Deroulement mission</vt:lpstr>
      <vt:lpstr>POSITIF/NEGATIF</vt:lpstr>
      <vt:lpstr>Brancardage</vt:lpstr>
      <vt:lpstr>Présentation PowerPoint</vt:lpstr>
      <vt:lpstr>Présentation PowerPoint</vt:lpstr>
      <vt:lpstr>Présentation PowerPoint</vt:lpstr>
      <vt:lpstr>Présentation PowerPoint</vt:lpstr>
      <vt:lpstr>Session extraordinaire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Antsirabé</dc:title>
  <dc:creator>Rambo</dc:creator>
  <cp:lastModifiedBy>Maude BADEL</cp:lastModifiedBy>
  <cp:revision>21</cp:revision>
  <dcterms:created xsi:type="dcterms:W3CDTF">2017-05-11T21:19:17Z</dcterms:created>
  <dcterms:modified xsi:type="dcterms:W3CDTF">2017-07-03T11:10:17Z</dcterms:modified>
</cp:coreProperties>
</file>