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32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4288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g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g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e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Texte du titre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7" name="Texte niveau 1…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« Saisissez une citation ici. »"/>
          <p:cNvSpPr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« Saisissez une citation ici. » </a:t>
            </a:r>
          </a:p>
        </p:txBody>
      </p:sp>
      <p:sp>
        <p:nvSpPr>
          <p:cNvPr id="108" name="-Gilles Allain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09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g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Lig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Date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Image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exte du titre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30" name="Texte niveau 1…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g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Lig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Texte du titre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1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g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Lig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exte du titre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5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1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9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0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g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Lig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e du titre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1" name="Texte niveau 1…"/>
          <p:cNvSpPr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niveau 1…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g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exte du titre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Texte niveau 1…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5.png"/><Relationship Id="rId1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jpe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19.ti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tiff"/><Relationship Id="rId5" Type="http://schemas.openxmlformats.org/officeDocument/2006/relationships/image" Target="../media/image23.png"/><Relationship Id="rId6" Type="http://schemas.openxmlformats.org/officeDocument/2006/relationships/image" Target="../media/image24.tif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tiff"/><Relationship Id="rId5" Type="http://schemas.openxmlformats.org/officeDocument/2006/relationships/image" Target="../media/image29.png"/><Relationship Id="rId6" Type="http://schemas.openxmlformats.org/officeDocument/2006/relationships/image" Target="../media/image30.tif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tiff"/><Relationship Id="rId5" Type="http://schemas.openxmlformats.org/officeDocument/2006/relationships/image" Target="../media/image35.png"/><Relationship Id="rId6" Type="http://schemas.openxmlformats.org/officeDocument/2006/relationships/image" Target="../media/image36.tiff"/><Relationship Id="rId7" Type="http://schemas.openxmlformats.org/officeDocument/2006/relationships/image" Target="../media/image37.png"/><Relationship Id="rId8" Type="http://schemas.openxmlformats.org/officeDocument/2006/relationships/image" Target="../media/image38.tif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tif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3 fevrier au 13 fevrier 201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 fevrier au 13 fevrier 2017</a:t>
            </a:r>
          </a:p>
        </p:txBody>
      </p:sp>
      <p:pic>
        <p:nvPicPr>
          <p:cNvPr id="134" name="DSC01018.JPG" descr="DSC01018.JPG"/>
          <p:cNvPicPr>
            <a:picLocks noGrp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4609" y="-4215"/>
            <a:ext cx="7017095" cy="4835137"/>
          </a:xfrm>
          <a:prstGeom prst="rect">
            <a:avLst/>
          </a:prstGeom>
          <a:ln w="9525">
            <a:round/>
          </a:ln>
        </p:spPr>
      </p:pic>
      <p:sp>
        <p:nvSpPr>
          <p:cNvPr id="135" name="Mission orthopédique pédiatriqu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r>
              <a:t>Mission orthopédique pédiatrique</a:t>
            </a:r>
          </a:p>
        </p:txBody>
      </p:sp>
      <p:sp>
        <p:nvSpPr>
          <p:cNvPr id="136" name="Centre de santé Gbemontin, Zagnanado, BENIN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Centre de santé Gbemontin, Zagnanado, BENIN</a:t>
            </a:r>
          </a:p>
        </p:txBody>
      </p:sp>
      <p:grpSp>
        <p:nvGrpSpPr>
          <p:cNvPr id="139" name="DSC01129.JPG"/>
          <p:cNvGrpSpPr/>
          <p:nvPr/>
        </p:nvGrpSpPr>
        <p:grpSpPr>
          <a:xfrm>
            <a:off x="7091222" y="98977"/>
            <a:ext cx="5779692" cy="4013995"/>
            <a:chOff x="0" y="0"/>
            <a:chExt cx="5779690" cy="4013993"/>
          </a:xfrm>
        </p:grpSpPr>
        <p:pic>
          <p:nvPicPr>
            <p:cNvPr id="138" name="DSC01129.JPG" descr="DSC01129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5525691" cy="36837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DSC01129.JPG" descr="DSC01129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79691" cy="4013994"/>
            </a:xfrm>
            <a:prstGeom prst="rect">
              <a:avLst/>
            </a:prstGeom>
            <a:effectLst/>
          </p:spPr>
        </p:pic>
      </p:grpSp>
      <p:grpSp>
        <p:nvGrpSpPr>
          <p:cNvPr id="142" name="DSC04006.JPG"/>
          <p:cNvGrpSpPr/>
          <p:nvPr/>
        </p:nvGrpSpPr>
        <p:grpSpPr>
          <a:xfrm>
            <a:off x="4281494" y="3069815"/>
            <a:ext cx="4963585" cy="3961819"/>
            <a:chOff x="0" y="0"/>
            <a:chExt cx="4963584" cy="3961818"/>
          </a:xfrm>
        </p:grpSpPr>
        <p:pic>
          <p:nvPicPr>
            <p:cNvPr id="141" name="DSC04006.JPG" descr="DSC0400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4709585" cy="36316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DSC04006.JPG" descr="DSC04006.JP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963585" cy="3961820"/>
            </a:xfrm>
            <a:prstGeom prst="rect">
              <a:avLst/>
            </a:prstGeom>
            <a:effectLst/>
          </p:spPr>
        </p:pic>
      </p:grpSp>
      <p:grpSp>
        <p:nvGrpSpPr>
          <p:cNvPr id="145" name="DSC04004.JPG"/>
          <p:cNvGrpSpPr/>
          <p:nvPr/>
        </p:nvGrpSpPr>
        <p:grpSpPr>
          <a:xfrm>
            <a:off x="8075359" y="3988776"/>
            <a:ext cx="4234303" cy="2979844"/>
            <a:chOff x="0" y="0"/>
            <a:chExt cx="4234302" cy="2979843"/>
          </a:xfrm>
        </p:grpSpPr>
        <p:pic>
          <p:nvPicPr>
            <p:cNvPr id="144" name="DSC04004.JPG" descr="DSC04004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3980303" cy="26496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DSC04004.JPG" descr="DSC04004.JPG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4234303" cy="2979845"/>
            </a:xfrm>
            <a:prstGeom prst="rect">
              <a:avLst/>
            </a:prstGeom>
            <a:effectLst/>
          </p:spPr>
        </p:pic>
      </p:grpSp>
      <p:grpSp>
        <p:nvGrpSpPr>
          <p:cNvPr id="148" name="DSC04156.JPG"/>
          <p:cNvGrpSpPr/>
          <p:nvPr/>
        </p:nvGrpSpPr>
        <p:grpSpPr>
          <a:xfrm>
            <a:off x="2348226" y="2981118"/>
            <a:ext cx="2247228" cy="3324432"/>
            <a:chOff x="0" y="0"/>
            <a:chExt cx="2247227" cy="3324431"/>
          </a:xfrm>
        </p:grpSpPr>
        <p:pic>
          <p:nvPicPr>
            <p:cNvPr id="147" name="DSC04156.JPG" descr="DSC04156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1993228" cy="29942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DSC04156.JPG" descr="DSC04156.JPG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247228" cy="3324432"/>
            </a:xfrm>
            <a:prstGeom prst="rect">
              <a:avLst/>
            </a:prstGeom>
            <a:effectLst/>
          </p:spPr>
        </p:pic>
      </p:grpSp>
      <p:grpSp>
        <p:nvGrpSpPr>
          <p:cNvPr id="151" name="DSC04638.JPG"/>
          <p:cNvGrpSpPr/>
          <p:nvPr/>
        </p:nvGrpSpPr>
        <p:grpSpPr>
          <a:xfrm>
            <a:off x="192523" y="3658576"/>
            <a:ext cx="2237651" cy="3310044"/>
            <a:chOff x="0" y="0"/>
            <a:chExt cx="2237650" cy="3310043"/>
          </a:xfrm>
        </p:grpSpPr>
        <p:pic>
          <p:nvPicPr>
            <p:cNvPr id="150" name="DSC04638.JPG" descr="DSC04638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1983651" cy="29798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9" name="DSC04638.JPG" descr="DSC04638.JPG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237651" cy="3310044"/>
            </a:xfrm>
            <a:prstGeom prst="rect">
              <a:avLst/>
            </a:prstGeom>
            <a:effectLst/>
          </p:spPr>
        </p:pic>
      </p:grpSp>
      <p:grpSp>
        <p:nvGrpSpPr>
          <p:cNvPr id="154" name="niño saco.JPG"/>
          <p:cNvGrpSpPr/>
          <p:nvPr/>
        </p:nvGrpSpPr>
        <p:grpSpPr>
          <a:xfrm>
            <a:off x="11096399" y="145541"/>
            <a:ext cx="1809242" cy="4292132"/>
            <a:chOff x="0" y="0"/>
            <a:chExt cx="1809241" cy="4292131"/>
          </a:xfrm>
        </p:grpSpPr>
        <p:pic>
          <p:nvPicPr>
            <p:cNvPr id="153" name="niño saco.JPG" descr="niño saco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1555242" cy="39619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niño saco.JPG" descr="niño saco.JPG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1809242" cy="4292132"/>
            </a:xfrm>
            <a:prstGeom prst="rect">
              <a:avLst/>
            </a:prstGeom>
            <a:effectLst/>
          </p:spPr>
        </p:pic>
      </p:grpSp>
      <p:pic>
        <p:nvPicPr>
          <p:cNvPr id="155" name="pasted-image.tiff" descr="pasted-image.tif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654" y="2402860"/>
            <a:ext cx="2917491" cy="916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oints à amélioré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Points à améliorés</a:t>
            </a:r>
          </a:p>
        </p:txBody>
      </p:sp>
      <p:sp>
        <p:nvSpPr>
          <p:cNvPr id="242" name="Durée de mission courte car recrutement de patients important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525779">
              <a:spcBef>
                <a:spcPts val="3400"/>
              </a:spcBef>
              <a:defRPr sz="2700"/>
            </a:pPr>
            <a:r>
              <a:t>Durée de mission courte car recrutement de patients important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t>Il est important d’effectuer 2 missions par an de part le recrutement mais aussi la complexité des chirurgies qui nécessite un suivi plus rapproché.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t>Revoir le matériel de chirurgie( porte agrafe non fonctionnel, pointe carré défectueuse à sa première utilisation…)</a:t>
            </a:r>
          </a:p>
        </p:txBody>
      </p:sp>
      <p:grpSp>
        <p:nvGrpSpPr>
          <p:cNvPr id="245" name="DSC00865.JPG"/>
          <p:cNvGrpSpPr/>
          <p:nvPr/>
        </p:nvGrpSpPr>
        <p:grpSpPr>
          <a:xfrm>
            <a:off x="6072399" y="95733"/>
            <a:ext cx="7109977" cy="4900852"/>
            <a:chOff x="0" y="0"/>
            <a:chExt cx="7109975" cy="4900850"/>
          </a:xfrm>
        </p:grpSpPr>
        <p:pic>
          <p:nvPicPr>
            <p:cNvPr id="244" name="DSC00865.JPG" descr="DSC00865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6855976" cy="45706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DSC00865.JPG" descr="DSC00865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09976" cy="4900851"/>
            </a:xfrm>
            <a:prstGeom prst="rect">
              <a:avLst/>
            </a:prstGeom>
            <a:effectLst/>
          </p:spPr>
        </p:pic>
      </p:grpSp>
      <p:grpSp>
        <p:nvGrpSpPr>
          <p:cNvPr id="248" name="niños noche 2.JPG"/>
          <p:cNvGrpSpPr/>
          <p:nvPr/>
        </p:nvGrpSpPr>
        <p:grpSpPr>
          <a:xfrm>
            <a:off x="6036012" y="4996630"/>
            <a:ext cx="6939257" cy="4780504"/>
            <a:chOff x="0" y="0"/>
            <a:chExt cx="6939255" cy="4780502"/>
          </a:xfrm>
        </p:grpSpPr>
        <p:pic>
          <p:nvPicPr>
            <p:cNvPr id="247" name="niños noche 2.JPG" descr="niños noche 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6685256" cy="44503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" name="niños noche 2.JPG" descr="niños noche 2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939256" cy="47805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En bref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bref</a:t>
            </a:r>
          </a:p>
        </p:txBody>
      </p:sp>
      <p:sp>
        <p:nvSpPr>
          <p:cNvPr id="251" name="Mission globalement réussie…"/>
          <p:cNvSpPr>
            <a:spLocks noGrp="1"/>
          </p:cNvSpPr>
          <p:nvPr>
            <p:ph type="body" sz="half" idx="1"/>
          </p:nvPr>
        </p:nvSpPr>
        <p:spPr>
          <a:xfrm>
            <a:off x="129498" y="2984500"/>
            <a:ext cx="5816601" cy="6324600"/>
          </a:xfrm>
          <a:prstGeom prst="rect">
            <a:avLst/>
          </a:prstGeom>
        </p:spPr>
        <p:txBody>
          <a:bodyPr/>
          <a:lstStyle/>
          <a:p>
            <a:pPr marL="251460" indent="-251460" defTabSz="385572">
              <a:spcBef>
                <a:spcPts val="2500"/>
              </a:spcBef>
              <a:defRPr sz="1980"/>
            </a:pPr>
            <a:r>
              <a:t>Mission globalement réussie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50 patients opérés en 6 jours de bloc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67 membres opérés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6 patients contre-indiqués à la chirurgie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6 patients non opérés par manque de temps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Bonne entente dans l’équipe malgré la barrière de la langue parfois.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Nécessité pour les chirurgiens de pouvoir faire 2 missions par an pour le suivi des patients et le recrutement qui est important chaque année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Revoir les instruments de chirurgies achetés par EDN</a:t>
            </a:r>
          </a:p>
        </p:txBody>
      </p:sp>
      <p:grpSp>
        <p:nvGrpSpPr>
          <p:cNvPr id="254" name="DSC00942.JPG"/>
          <p:cNvGrpSpPr/>
          <p:nvPr/>
        </p:nvGrpSpPr>
        <p:grpSpPr>
          <a:xfrm>
            <a:off x="5897072" y="4903825"/>
            <a:ext cx="7234729" cy="4984019"/>
            <a:chOff x="0" y="0"/>
            <a:chExt cx="7234727" cy="4984018"/>
          </a:xfrm>
        </p:grpSpPr>
        <p:pic>
          <p:nvPicPr>
            <p:cNvPr id="253" name="DSC00942.JPG" descr="DSC00942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6980728" cy="46538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DSC00942.JPG" descr="DSC00942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34728" cy="4984019"/>
            </a:xfrm>
            <a:prstGeom prst="rect">
              <a:avLst/>
            </a:prstGeom>
            <a:effectLst/>
          </p:spPr>
        </p:pic>
      </p:grpSp>
      <p:grpSp>
        <p:nvGrpSpPr>
          <p:cNvPr id="257" name="DSC01074.JPG"/>
          <p:cNvGrpSpPr/>
          <p:nvPr/>
        </p:nvGrpSpPr>
        <p:grpSpPr>
          <a:xfrm>
            <a:off x="5897073" y="18156"/>
            <a:ext cx="7234727" cy="4984019"/>
            <a:chOff x="0" y="0"/>
            <a:chExt cx="7234726" cy="4984018"/>
          </a:xfrm>
        </p:grpSpPr>
        <p:pic>
          <p:nvPicPr>
            <p:cNvPr id="256" name="DSC01074.JPG" descr="DSC0107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6980727" cy="46538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DSC01074.JPG" descr="DSC01074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34727" cy="49840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DSC00921.JPG"/>
          <p:cNvGrpSpPr/>
          <p:nvPr/>
        </p:nvGrpSpPr>
        <p:grpSpPr>
          <a:xfrm>
            <a:off x="-24053" y="9570"/>
            <a:ext cx="13052906" cy="9886861"/>
            <a:chOff x="0" y="0"/>
            <a:chExt cx="13052905" cy="9886860"/>
          </a:xfrm>
        </p:grpSpPr>
        <p:pic>
          <p:nvPicPr>
            <p:cNvPr id="260" name="DSC00921.JPG" descr="DSC0092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899"/>
              <a:ext cx="12798907" cy="95566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DSC00921.JPG" descr="DSC00921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52906" cy="9886861"/>
            </a:xfrm>
            <a:prstGeom prst="rect">
              <a:avLst/>
            </a:prstGeom>
            <a:effectLst/>
          </p:spPr>
        </p:pic>
      </p:grpSp>
      <p:sp>
        <p:nvSpPr>
          <p:cNvPr id="262" name="Merci"/>
          <p:cNvSpPr/>
          <p:nvPr/>
        </p:nvSpPr>
        <p:spPr>
          <a:xfrm>
            <a:off x="378965" y="4953231"/>
            <a:ext cx="2971624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 b="1">
                <a:solidFill>
                  <a:srgbClr val="FFFFFF"/>
                </a:solidFill>
              </a:defRPr>
            </a:lvl1pPr>
          </a:lstStyle>
          <a:p>
            <a:r>
              <a:t>Merci</a:t>
            </a:r>
          </a:p>
        </p:txBody>
      </p:sp>
      <p:pic>
        <p:nvPicPr>
          <p:cNvPr id="263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08" y="7566200"/>
            <a:ext cx="5583851" cy="1754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’EQUIPE      BENIN 20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L’EQUIPE      BENIN 2017</a:t>
            </a:r>
          </a:p>
        </p:txBody>
      </p:sp>
      <p:sp>
        <p:nvSpPr>
          <p:cNvPr id="158" name="Professeur Pedro Domenech(chirurgien)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1460" indent="-251460" defTabSz="385572">
              <a:spcBef>
                <a:spcPts val="2500"/>
              </a:spcBef>
              <a:defRPr sz="1980"/>
            </a:pPr>
            <a:r>
              <a:t>Professeur Pedro Domenech(chirurgien)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Docteur Martine Moussa(anesthésiste)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Docteur Imanol Vega Encina(chirurgien)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Docteur Josep De Berga Domingo(chirurgiens)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Docteur Sophie Debord(anesthésiste)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Josiane Raquin(IADE)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Annie Giraudier(IBODE)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Marjory Luyton(IBODE)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Clara Domenech(étudiante en médecine)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Youssef Khannoussi(IDE)</a:t>
            </a:r>
          </a:p>
        </p:txBody>
      </p:sp>
      <p:grpSp>
        <p:nvGrpSpPr>
          <p:cNvPr id="161" name="pasted-image.tiff"/>
          <p:cNvGrpSpPr/>
          <p:nvPr/>
        </p:nvGrpSpPr>
        <p:grpSpPr>
          <a:xfrm>
            <a:off x="5832505" y="2554357"/>
            <a:ext cx="7247985" cy="6654975"/>
            <a:chOff x="0" y="0"/>
            <a:chExt cx="7247983" cy="6654973"/>
          </a:xfrm>
        </p:grpSpPr>
        <p:pic>
          <p:nvPicPr>
            <p:cNvPr id="160" name="pasted-image.tiff" descr="pasted-image.tif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899"/>
              <a:ext cx="6993984" cy="63247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pasted-image.tiff" descr="pasted-imag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47984" cy="6654974"/>
            </a:xfrm>
            <a:prstGeom prst="rect">
              <a:avLst/>
            </a:prstGeom>
            <a:effectLst/>
          </p:spPr>
        </p:pic>
      </p:grpSp>
      <p:pic>
        <p:nvPicPr>
          <p:cNvPr id="162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96" y="239159"/>
            <a:ext cx="6071155" cy="1907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éparation de la miss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Préparation de la mission</a:t>
            </a:r>
          </a:p>
        </p:txBody>
      </p:sp>
      <p:sp>
        <p:nvSpPr>
          <p:cNvPr id="165" name="Préparation matériel médical( instrument de chirurgie et d’anesthésie)…"/>
          <p:cNvSpPr>
            <a:spLocks noGrp="1"/>
          </p:cNvSpPr>
          <p:nvPr>
            <p:ph type="body" sz="half" idx="1"/>
          </p:nvPr>
        </p:nvSpPr>
        <p:spPr>
          <a:xfrm>
            <a:off x="-9641" y="2567082"/>
            <a:ext cx="5816601" cy="6324601"/>
          </a:xfrm>
          <a:prstGeom prst="rect">
            <a:avLst/>
          </a:prstGeom>
        </p:spPr>
        <p:txBody>
          <a:bodyPr/>
          <a:lstStyle/>
          <a:p>
            <a:r>
              <a:t>Préparation matériel médical( instrument de chirurgie et d’anesthésie)</a:t>
            </a:r>
          </a:p>
          <a:p>
            <a:r>
              <a:t>transport de matériel au Benin en container avec l’aide de l’association « solidarité Alsace  Benin »</a:t>
            </a:r>
          </a:p>
          <a:p>
            <a:r>
              <a:t>transport d’une partie du matériel à Barcelone </a:t>
            </a:r>
          </a:p>
        </p:txBody>
      </p:sp>
      <p:grpSp>
        <p:nvGrpSpPr>
          <p:cNvPr id="168" name="IMG_5555.JPG"/>
          <p:cNvGrpSpPr/>
          <p:nvPr/>
        </p:nvGrpSpPr>
        <p:grpSpPr>
          <a:xfrm>
            <a:off x="5728922" y="6316356"/>
            <a:ext cx="4385915" cy="3643474"/>
            <a:chOff x="0" y="0"/>
            <a:chExt cx="4385914" cy="3643472"/>
          </a:xfrm>
        </p:grpSpPr>
        <p:pic>
          <p:nvPicPr>
            <p:cNvPr id="167" name="IMG_5555.JPG" descr="IMG_5555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4131915" cy="33132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IMG_5555.JPG" descr="IMG_5555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385915" cy="3643474"/>
            </a:xfrm>
            <a:prstGeom prst="rect">
              <a:avLst/>
            </a:prstGeom>
            <a:effectLst/>
          </p:spPr>
        </p:pic>
      </p:grpSp>
      <p:grpSp>
        <p:nvGrpSpPr>
          <p:cNvPr id="171" name="pasted-image.tiff"/>
          <p:cNvGrpSpPr/>
          <p:nvPr/>
        </p:nvGrpSpPr>
        <p:grpSpPr>
          <a:xfrm>
            <a:off x="5735938" y="-40819"/>
            <a:ext cx="4974443" cy="3643139"/>
            <a:chOff x="0" y="0"/>
            <a:chExt cx="4974442" cy="3643137"/>
          </a:xfrm>
        </p:grpSpPr>
        <p:pic>
          <p:nvPicPr>
            <p:cNvPr id="170" name="pasted-image.tiff" descr="pasted-imag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4720443" cy="33129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pasted-image.tiff" descr="pasted-image.tif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974444" cy="3643139"/>
            </a:xfrm>
            <a:prstGeom prst="rect">
              <a:avLst/>
            </a:prstGeom>
            <a:effectLst/>
          </p:spPr>
        </p:pic>
      </p:grpSp>
      <p:grpSp>
        <p:nvGrpSpPr>
          <p:cNvPr id="174" name="pasted-image.tiff"/>
          <p:cNvGrpSpPr/>
          <p:nvPr/>
        </p:nvGrpSpPr>
        <p:grpSpPr>
          <a:xfrm>
            <a:off x="8845141" y="3265090"/>
            <a:ext cx="4203163" cy="3375947"/>
            <a:chOff x="0" y="0"/>
            <a:chExt cx="4203161" cy="3375946"/>
          </a:xfrm>
        </p:grpSpPr>
        <p:pic>
          <p:nvPicPr>
            <p:cNvPr id="173" name="pasted-image.tiff" descr="pasted-image.tif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3949162" cy="30457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pasted-image.tiff" descr="pasted-image.tiff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203163" cy="3375947"/>
            </a:xfrm>
            <a:prstGeom prst="rect">
              <a:avLst/>
            </a:prstGeom>
            <a:effectLst/>
          </p:spPr>
        </p:pic>
      </p:grpSp>
      <p:sp>
        <p:nvSpPr>
          <p:cNvPr id="175" name="Saint-etienne"/>
          <p:cNvSpPr/>
          <p:nvPr/>
        </p:nvSpPr>
        <p:spPr>
          <a:xfrm>
            <a:off x="10632332" y="884808"/>
            <a:ext cx="231472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Saint-etienne</a:t>
            </a:r>
          </a:p>
        </p:txBody>
      </p:sp>
      <p:sp>
        <p:nvSpPr>
          <p:cNvPr id="176" name="Barcelone"/>
          <p:cNvSpPr/>
          <p:nvPr/>
        </p:nvSpPr>
        <p:spPr>
          <a:xfrm>
            <a:off x="6024395" y="4345898"/>
            <a:ext cx="175606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Barcelone</a:t>
            </a:r>
          </a:p>
        </p:txBody>
      </p:sp>
      <p:sp>
        <p:nvSpPr>
          <p:cNvPr id="177" name="Zagnanado"/>
          <p:cNvSpPr/>
          <p:nvPr/>
        </p:nvSpPr>
        <p:spPr>
          <a:xfrm>
            <a:off x="10162937" y="7615672"/>
            <a:ext cx="20360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Zagnanado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Voyag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Voyage</a:t>
            </a:r>
          </a:p>
        </p:txBody>
      </p:sp>
      <p:sp>
        <p:nvSpPr>
          <p:cNvPr id="180" name="Départ à l’aéroport Charles De Gaule avec des valises très chargées. Air France est strict sur le poids de chaque bagages.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1940" indent="-281940" defTabSz="432308">
              <a:spcBef>
                <a:spcPts val="2800"/>
              </a:spcBef>
              <a:defRPr sz="2220"/>
            </a:pPr>
            <a:r>
              <a:t>Départ à l’aéroport Charles De Gaule avec des valises très chargées. Air France est strict sur le poids de chaque bagages.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 Equipes espagnoles et françaises réunies à l’aéroport de Paris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Arrivés à Cotonou sans problème, pas de perte de bagage, passage en douane sans aucune difficulté.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Hébergement à l’hôtel Clarisse pour une nuit, départ pour Zagnanado le lendemain.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3 heures de route, véhicule bien chargé mais aucun souci pendant le transport</a:t>
            </a:r>
          </a:p>
        </p:txBody>
      </p:sp>
      <p:grpSp>
        <p:nvGrpSpPr>
          <p:cNvPr id="183" name="IMG_5533.JPG"/>
          <p:cNvGrpSpPr/>
          <p:nvPr/>
        </p:nvGrpSpPr>
        <p:grpSpPr>
          <a:xfrm>
            <a:off x="6407384" y="1316946"/>
            <a:ext cx="6433700" cy="3690436"/>
            <a:chOff x="0" y="0"/>
            <a:chExt cx="6433699" cy="3690434"/>
          </a:xfrm>
        </p:grpSpPr>
        <p:pic>
          <p:nvPicPr>
            <p:cNvPr id="182" name="IMG_5533.JPG" descr="IMG_5533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6179700" cy="33602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IMG_5533.JPG" descr="IMG_5533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6433701" cy="3690436"/>
            </a:xfrm>
            <a:prstGeom prst="rect">
              <a:avLst/>
            </a:prstGeom>
            <a:effectLst/>
          </p:spPr>
        </p:pic>
      </p:grpSp>
      <p:grpSp>
        <p:nvGrpSpPr>
          <p:cNvPr id="186" name="pasted-image.tiff"/>
          <p:cNvGrpSpPr/>
          <p:nvPr/>
        </p:nvGrpSpPr>
        <p:grpSpPr>
          <a:xfrm>
            <a:off x="3230271" y="50403"/>
            <a:ext cx="2287293" cy="2715067"/>
            <a:chOff x="0" y="0"/>
            <a:chExt cx="2287292" cy="2715066"/>
          </a:xfrm>
        </p:grpSpPr>
        <p:pic>
          <p:nvPicPr>
            <p:cNvPr id="185" name="pasted-image.tiff" descr="pasted-imag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2033293" cy="23848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pasted-image.tiff" descr="pasted-image.tif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287294" cy="2715067"/>
            </a:xfrm>
            <a:prstGeom prst="rect">
              <a:avLst/>
            </a:prstGeom>
            <a:effectLst/>
          </p:spPr>
        </p:pic>
      </p:grpSp>
      <p:grpSp>
        <p:nvGrpSpPr>
          <p:cNvPr id="189" name="pasted-image.tiff"/>
          <p:cNvGrpSpPr/>
          <p:nvPr/>
        </p:nvGrpSpPr>
        <p:grpSpPr>
          <a:xfrm>
            <a:off x="6260738" y="5655073"/>
            <a:ext cx="6726873" cy="3612228"/>
            <a:chOff x="0" y="0"/>
            <a:chExt cx="6726871" cy="3612227"/>
          </a:xfrm>
        </p:grpSpPr>
        <p:pic>
          <p:nvPicPr>
            <p:cNvPr id="188" name="pasted-image.tiff" descr="pasted-image.tif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6472872" cy="32820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pasted-image.tiff" descr="pasted-image.tiff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6726873" cy="36122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entre GBEMONTIN"/>
          <p:cNvSpPr>
            <a:spLocks noGrp="1"/>
          </p:cNvSpPr>
          <p:nvPr>
            <p:ph type="title"/>
          </p:nvPr>
        </p:nvSpPr>
        <p:spPr>
          <a:xfrm>
            <a:off x="216460" y="203327"/>
            <a:ext cx="5816601" cy="2044701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Centre GBEMONTIN</a:t>
            </a:r>
          </a:p>
        </p:txBody>
      </p:sp>
      <p:sp>
        <p:nvSpPr>
          <p:cNvPr id="192" name="Centre dirigé par les soeurs franciscaines espagnoles qui nous accueillent toujours très chaleureusement.…"/>
          <p:cNvSpPr>
            <a:spLocks noGrp="1"/>
          </p:cNvSpPr>
          <p:nvPr>
            <p:ph type="body" sz="half" idx="1"/>
          </p:nvPr>
        </p:nvSpPr>
        <p:spPr>
          <a:xfrm>
            <a:off x="216460" y="2549689"/>
            <a:ext cx="5816601" cy="6324601"/>
          </a:xfrm>
          <a:prstGeom prst="rect">
            <a:avLst/>
          </a:prstGeom>
        </p:spPr>
        <p:txBody>
          <a:bodyPr/>
          <a:lstStyle/>
          <a:p>
            <a:pPr marL="251460" indent="-251460" defTabSz="385572">
              <a:spcBef>
                <a:spcPts val="2500"/>
              </a:spcBef>
              <a:defRPr sz="1980"/>
            </a:pPr>
            <a:r>
              <a:t>Centre dirigé par les soeurs franciscaines espagnoles qui nous accueillent toujours très chaleureusement.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Directrice: Soeur Julia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150 lits d’hospitalisations mais 300 patients pris en charge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Centre avec différentes unités (Bloc opératoire, service d’urgence, laboratoire d’analyse, pharmacie, radiologie, rééducation, école d’infirmier et pour enfants hospitlisés.)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Ouverture récente d’une maison pour enfants atteints d’handicaps majeurs(IMC)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t> Collaboration étroite avec l’association française du Père Christian Stenou</a:t>
            </a:r>
          </a:p>
        </p:txBody>
      </p:sp>
      <p:grpSp>
        <p:nvGrpSpPr>
          <p:cNvPr id="195" name="pasted-image.tiff"/>
          <p:cNvGrpSpPr/>
          <p:nvPr/>
        </p:nvGrpSpPr>
        <p:grpSpPr>
          <a:xfrm>
            <a:off x="5859565" y="108889"/>
            <a:ext cx="7324169" cy="2130885"/>
            <a:chOff x="0" y="0"/>
            <a:chExt cx="7324168" cy="2130883"/>
          </a:xfrm>
        </p:grpSpPr>
        <p:pic>
          <p:nvPicPr>
            <p:cNvPr id="194" name="pasted-image.tiff" descr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070169" cy="18006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pasted-image.tiff" descr="pasted-imag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24169" cy="2130884"/>
            </a:xfrm>
            <a:prstGeom prst="rect">
              <a:avLst/>
            </a:prstGeom>
            <a:effectLst/>
          </p:spPr>
        </p:pic>
      </p:grpSp>
      <p:grpSp>
        <p:nvGrpSpPr>
          <p:cNvPr id="198" name="pasted-image.tiff"/>
          <p:cNvGrpSpPr/>
          <p:nvPr/>
        </p:nvGrpSpPr>
        <p:grpSpPr>
          <a:xfrm>
            <a:off x="7348560" y="6759535"/>
            <a:ext cx="4346377" cy="3177218"/>
            <a:chOff x="0" y="0"/>
            <a:chExt cx="4346375" cy="3177217"/>
          </a:xfrm>
        </p:grpSpPr>
        <p:pic>
          <p:nvPicPr>
            <p:cNvPr id="197" name="pasted-image.tiff" descr="pasted-imag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4092352" cy="2847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pasted-image.tiff" descr="pasted-image.tif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4346377" cy="3177218"/>
            </a:xfrm>
            <a:prstGeom prst="rect">
              <a:avLst/>
            </a:prstGeom>
            <a:effectLst/>
          </p:spPr>
        </p:pic>
      </p:grpSp>
      <p:grpSp>
        <p:nvGrpSpPr>
          <p:cNvPr id="201" name="pasted-image.tiff"/>
          <p:cNvGrpSpPr/>
          <p:nvPr/>
        </p:nvGrpSpPr>
        <p:grpSpPr>
          <a:xfrm>
            <a:off x="7272359" y="3905806"/>
            <a:ext cx="4498476" cy="3124096"/>
            <a:chOff x="0" y="0"/>
            <a:chExt cx="4498475" cy="3124095"/>
          </a:xfrm>
        </p:grpSpPr>
        <p:pic>
          <p:nvPicPr>
            <p:cNvPr id="200" name="pasted-image.tiff" descr="pasted-image.tif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4244476" cy="27938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pasted-image.tiff" descr="pasted-image.tiff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4498477" cy="3124097"/>
            </a:xfrm>
            <a:prstGeom prst="rect">
              <a:avLst/>
            </a:prstGeom>
            <a:effectLst/>
          </p:spPr>
        </p:pic>
      </p:grpSp>
      <p:grpSp>
        <p:nvGrpSpPr>
          <p:cNvPr id="204" name="pasted-image.tiff"/>
          <p:cNvGrpSpPr/>
          <p:nvPr/>
        </p:nvGrpSpPr>
        <p:grpSpPr>
          <a:xfrm>
            <a:off x="5787573" y="2096740"/>
            <a:ext cx="7295359" cy="2079538"/>
            <a:chOff x="0" y="0"/>
            <a:chExt cx="7295358" cy="2079537"/>
          </a:xfrm>
        </p:grpSpPr>
        <p:pic>
          <p:nvPicPr>
            <p:cNvPr id="203" name="pasted-image.tiff" descr="pasted-image.tif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7041359" cy="17493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pasted-image.tiff" descr="pasted-image.tiff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295359" cy="20795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Hébergemen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Hébergement</a:t>
            </a:r>
          </a:p>
        </p:txBody>
      </p:sp>
      <p:sp>
        <p:nvSpPr>
          <p:cNvPr id="207" name="Accueil très chaleureux et repas de très bonne qualité. Pas de problème digestif durant toute la mission.…"/>
          <p:cNvSpPr>
            <a:spLocks noGrp="1"/>
          </p:cNvSpPr>
          <p:nvPr>
            <p:ph type="body" sz="half" idx="1"/>
          </p:nvPr>
        </p:nvSpPr>
        <p:spPr>
          <a:xfrm>
            <a:off x="181675" y="2743326"/>
            <a:ext cx="5816601" cy="6324601"/>
          </a:xfrm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600"/>
              </a:spcBef>
              <a:defRPr sz="2850"/>
            </a:pPr>
            <a:r>
              <a:t>Accueil très chaleureux et repas de très bonne qualité. Pas de problème digestif durant toute la mission.</a:t>
            </a:r>
          </a:p>
          <a:p>
            <a:pPr marL="361950" indent="-361950" defTabSz="554990">
              <a:spcBef>
                <a:spcPts val="3600"/>
              </a:spcBef>
              <a:defRPr sz="2850"/>
            </a:pPr>
            <a:r>
              <a:t>Petite déjeuner au réfectoire, déjeuner au bloc et diner avec les soeurs.</a:t>
            </a:r>
          </a:p>
          <a:p>
            <a:pPr marL="361950" indent="-361950" defTabSz="554990">
              <a:spcBef>
                <a:spcPts val="3600"/>
              </a:spcBef>
              <a:defRPr sz="2850"/>
            </a:pPr>
            <a:r>
              <a:t>Logement propre et convivial avec nécessité d’avoir des ventilateurs dans chaque chambre(chaleur +++)</a:t>
            </a:r>
          </a:p>
        </p:txBody>
      </p:sp>
      <p:grpSp>
        <p:nvGrpSpPr>
          <p:cNvPr id="210" name="pasted-image.tiff"/>
          <p:cNvGrpSpPr/>
          <p:nvPr/>
        </p:nvGrpSpPr>
        <p:grpSpPr>
          <a:xfrm>
            <a:off x="6243813" y="4641381"/>
            <a:ext cx="6841857" cy="5170436"/>
            <a:chOff x="0" y="0"/>
            <a:chExt cx="6841855" cy="5170435"/>
          </a:xfrm>
        </p:grpSpPr>
        <p:pic>
          <p:nvPicPr>
            <p:cNvPr id="209" name="pasted-image.tiff" descr="pasted-image.tif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6587856" cy="48402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pasted-image.tiff" descr="pasted-imag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841856" cy="5170437"/>
            </a:xfrm>
            <a:prstGeom prst="rect">
              <a:avLst/>
            </a:prstGeom>
            <a:effectLst/>
          </p:spPr>
        </p:pic>
      </p:grpSp>
      <p:grpSp>
        <p:nvGrpSpPr>
          <p:cNvPr id="213" name="pasted-image.tiff"/>
          <p:cNvGrpSpPr/>
          <p:nvPr/>
        </p:nvGrpSpPr>
        <p:grpSpPr>
          <a:xfrm>
            <a:off x="6237397" y="62643"/>
            <a:ext cx="6854412" cy="4783384"/>
            <a:chOff x="0" y="0"/>
            <a:chExt cx="6854411" cy="4783382"/>
          </a:xfrm>
        </p:grpSpPr>
        <p:pic>
          <p:nvPicPr>
            <p:cNvPr id="212" name="pasted-image.tiff" descr="pasted-imag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6600412" cy="44531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pasted-image.tiff" descr="pasted-image.tif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6854412" cy="47833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atériel, consommables et médicaments.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4288" spc="-85"/>
            </a:lvl1pPr>
          </a:lstStyle>
          <a:p>
            <a:r>
              <a:t>Matériel, consommables et médicaments.</a:t>
            </a:r>
          </a:p>
        </p:txBody>
      </p:sp>
      <p:sp>
        <p:nvSpPr>
          <p:cNvPr id="216" name="Matériel de chirurgie récemment acheté très lourd pour le transport avec quelques instruments non fonctionnels (porte agrafes, pointe carré..).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525779">
              <a:spcBef>
                <a:spcPts val="3400"/>
              </a:spcBef>
              <a:defRPr sz="2700"/>
            </a:pPr>
            <a:r>
              <a:t>Matériel de chirurgie récemment acheté très lourd pour le transport avec quelques instruments non fonctionnels (porte agrafes, pointe carré..). 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t>Au niveau anesthésie, consommation 0</a:t>
            </a:r>
            <a:r>
              <a:rPr sz="1619"/>
              <a:t>2</a:t>
            </a:r>
            <a:r>
              <a:t> moins importante que l’année dernière. Utilisation d’extracteurs d’air pour la ventilation.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t>Médicaments apportés suffisants pour la mission.</a:t>
            </a:r>
          </a:p>
        </p:txBody>
      </p:sp>
      <p:grpSp>
        <p:nvGrpSpPr>
          <p:cNvPr id="219" name="DSC04177.JPG"/>
          <p:cNvGrpSpPr/>
          <p:nvPr/>
        </p:nvGrpSpPr>
        <p:grpSpPr>
          <a:xfrm>
            <a:off x="7482775" y="-89032"/>
            <a:ext cx="5557662" cy="3797537"/>
            <a:chOff x="0" y="0"/>
            <a:chExt cx="5557661" cy="3797536"/>
          </a:xfrm>
        </p:grpSpPr>
        <p:pic>
          <p:nvPicPr>
            <p:cNvPr id="218" name="DSC04177.JPG" descr="DSC04177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6999" y="88900"/>
              <a:ext cx="5303663" cy="34673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DSC04177.JPG" descr="DSC04177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557663" cy="3797538"/>
            </a:xfrm>
            <a:prstGeom prst="rect">
              <a:avLst/>
            </a:prstGeom>
            <a:effectLst/>
          </p:spPr>
        </p:pic>
      </p:grpSp>
      <p:grpSp>
        <p:nvGrpSpPr>
          <p:cNvPr id="222" name="DSC04506.JPG"/>
          <p:cNvGrpSpPr/>
          <p:nvPr/>
        </p:nvGrpSpPr>
        <p:grpSpPr>
          <a:xfrm>
            <a:off x="7463461" y="3401879"/>
            <a:ext cx="5596290" cy="4008210"/>
            <a:chOff x="0" y="0"/>
            <a:chExt cx="5596289" cy="4008209"/>
          </a:xfrm>
        </p:grpSpPr>
        <p:pic>
          <p:nvPicPr>
            <p:cNvPr id="221" name="DSC04506.JPG" descr="DSC04506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5342290" cy="36780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DSC04506.JPG" descr="DSC04506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96290" cy="4008210"/>
            </a:xfrm>
            <a:prstGeom prst="rect">
              <a:avLst/>
            </a:prstGeom>
            <a:effectLst/>
          </p:spPr>
        </p:pic>
      </p:grpSp>
      <p:grpSp>
        <p:nvGrpSpPr>
          <p:cNvPr id="225" name="DSC04621.JPG"/>
          <p:cNvGrpSpPr/>
          <p:nvPr/>
        </p:nvGrpSpPr>
        <p:grpSpPr>
          <a:xfrm>
            <a:off x="7474366" y="7184641"/>
            <a:ext cx="5574480" cy="2766438"/>
            <a:chOff x="0" y="0"/>
            <a:chExt cx="5574479" cy="2766437"/>
          </a:xfrm>
        </p:grpSpPr>
        <p:pic>
          <p:nvPicPr>
            <p:cNvPr id="224" name="DSC04621.JPG" descr="DSC04621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5320480" cy="24362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DSC04621.JPG" descr="DSC04621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574480" cy="27664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DSC00699.JPG" descr="DSC00699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15535" y="387344"/>
            <a:ext cx="6750341" cy="4457839"/>
          </a:xfrm>
          <a:prstGeom prst="rect">
            <a:avLst/>
          </a:prstGeom>
          <a:ln w="9525">
            <a:round/>
          </a:ln>
        </p:spPr>
      </p:pic>
      <p:sp>
        <p:nvSpPr>
          <p:cNvPr id="228" name="Consultations"/>
          <p:cNvSpPr>
            <a:spLocks noGrp="1"/>
          </p:cNvSpPr>
          <p:nvPr>
            <p:ph type="title"/>
          </p:nvPr>
        </p:nvSpPr>
        <p:spPr>
          <a:xfrm>
            <a:off x="342900" y="107694"/>
            <a:ext cx="5816600" cy="2044701"/>
          </a:xfrm>
          <a:prstGeom prst="rect">
            <a:avLst/>
          </a:prstGeom>
        </p:spPr>
        <p:txBody>
          <a:bodyPr/>
          <a:lstStyle/>
          <a:p>
            <a:r>
              <a:t>Consultations</a:t>
            </a:r>
          </a:p>
        </p:txBody>
      </p:sp>
      <p:sp>
        <p:nvSpPr>
          <p:cNvPr id="229" name="62 patients à orientations orthopédiques…"/>
          <p:cNvSpPr>
            <a:spLocks noGrp="1"/>
          </p:cNvSpPr>
          <p:nvPr>
            <p:ph type="body" sz="quarter" idx="1"/>
          </p:nvPr>
        </p:nvSpPr>
        <p:spPr>
          <a:xfrm>
            <a:off x="181115" y="2086700"/>
            <a:ext cx="5816601" cy="3610030"/>
          </a:xfrm>
          <a:prstGeom prst="rect">
            <a:avLst/>
          </a:prstGeom>
        </p:spPr>
        <p:txBody>
          <a:bodyPr/>
          <a:lstStyle/>
          <a:p>
            <a:pPr marL="377190" indent="-377190" defTabSz="578358">
              <a:spcBef>
                <a:spcPts val="3700"/>
              </a:spcBef>
              <a:defRPr sz="2970"/>
            </a:pPr>
            <a:r>
              <a:t>62 patients à orientations orthopédiques</a:t>
            </a:r>
          </a:p>
          <a:p>
            <a:pPr marL="377190" indent="-377190" defTabSz="578358">
              <a:spcBef>
                <a:spcPts val="3700"/>
              </a:spcBef>
              <a:defRPr sz="2970"/>
            </a:pPr>
            <a:r>
              <a:t>5 patients pour avis médical par les anesthésistes réanimateurs( prématurés, dénutrition…)</a:t>
            </a:r>
          </a:p>
        </p:txBody>
      </p:sp>
      <p:grpSp>
        <p:nvGrpSpPr>
          <p:cNvPr id="232" name="clara niño ordenador.JPG"/>
          <p:cNvGrpSpPr/>
          <p:nvPr/>
        </p:nvGrpSpPr>
        <p:grpSpPr>
          <a:xfrm>
            <a:off x="-3493" y="6166197"/>
            <a:ext cx="5943602" cy="3660602"/>
            <a:chOff x="0" y="0"/>
            <a:chExt cx="5943600" cy="3660600"/>
          </a:xfrm>
        </p:grpSpPr>
        <p:pic>
          <p:nvPicPr>
            <p:cNvPr id="231" name="clara niño ordenador.JPG" descr="clara niño ordenador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5689601" cy="33304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0" name="clara niño ordenador.JPG" descr="clara niño ordenador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943601" cy="3660602"/>
            </a:xfrm>
            <a:prstGeom prst="rect">
              <a:avLst/>
            </a:prstGeom>
            <a:effectLst/>
          </p:spPr>
        </p:pic>
      </p:grpSp>
      <p:grpSp>
        <p:nvGrpSpPr>
          <p:cNvPr id="235" name="DSC04477.JPG"/>
          <p:cNvGrpSpPr/>
          <p:nvPr/>
        </p:nvGrpSpPr>
        <p:grpSpPr>
          <a:xfrm>
            <a:off x="6178429" y="4902028"/>
            <a:ext cx="6824552" cy="4774458"/>
            <a:chOff x="0" y="0"/>
            <a:chExt cx="6824550" cy="4774456"/>
          </a:xfrm>
        </p:grpSpPr>
        <p:pic>
          <p:nvPicPr>
            <p:cNvPr id="234" name="DSC04477.JPG" descr="DSC04477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6570551" cy="44442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DSC04477.JPG" descr="DSC04477.JP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6824551" cy="47744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cepillos.JPG" descr="cepillos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113065" y="-88900"/>
            <a:ext cx="7018735" cy="10083800"/>
          </a:xfrm>
          <a:prstGeom prst="rect">
            <a:avLst/>
          </a:prstGeom>
          <a:ln w="9525">
            <a:round/>
          </a:ln>
        </p:spPr>
      </p:pic>
      <p:sp>
        <p:nvSpPr>
          <p:cNvPr id="238" name="6 jours de bloc opératoire non stop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 jours de bloc opératoire non stop</a:t>
            </a:r>
          </a:p>
          <a:p>
            <a:r>
              <a:t>15 à 16 heures de travail par jours</a:t>
            </a:r>
          </a:p>
          <a:p>
            <a:r>
              <a:t>Patients atteints de malformations congénitales très avancées( rares en Europe)</a:t>
            </a:r>
          </a:p>
          <a:p>
            <a:r>
              <a:t>Chirurgies très complexes</a:t>
            </a:r>
          </a:p>
        </p:txBody>
      </p:sp>
      <p:sp>
        <p:nvSpPr>
          <p:cNvPr id="239" name="Séjour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Séjour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Macintosh PowerPoint</Application>
  <PresentationFormat>Personnalisé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Editorial</vt:lpstr>
      <vt:lpstr>Mission orthopédique pédiatrique</vt:lpstr>
      <vt:lpstr>L’EQUIPE      BENIN 2017</vt:lpstr>
      <vt:lpstr>Préparation de la mission</vt:lpstr>
      <vt:lpstr>Voyage</vt:lpstr>
      <vt:lpstr>Centre GBEMONTIN</vt:lpstr>
      <vt:lpstr>Hébergement</vt:lpstr>
      <vt:lpstr>Matériel, consommables et médicaments.</vt:lpstr>
      <vt:lpstr>Consultations</vt:lpstr>
      <vt:lpstr>Séjour</vt:lpstr>
      <vt:lpstr>Points à améliorés</vt:lpstr>
      <vt:lpstr>En bref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orthopédique pédiatrique</dc:title>
  <cp:lastModifiedBy>Maude BADEL</cp:lastModifiedBy>
  <cp:revision>1</cp:revision>
  <dcterms:modified xsi:type="dcterms:W3CDTF">2017-06-12T06:44:59Z</dcterms:modified>
</cp:coreProperties>
</file>