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6F02-698E-E642-AA57-A0E4954187F9}" type="datetimeFigureOut">
              <a:rPr lang="fr-FR" smtClean="0"/>
              <a:t>18/10/16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697-90D6-7D40-B90C-81269826D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48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6F02-698E-E642-AA57-A0E4954187F9}" type="datetimeFigureOut">
              <a:rPr lang="fr-FR" smtClean="0"/>
              <a:t>18/10/16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697-90D6-7D40-B90C-81269826D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96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6F02-698E-E642-AA57-A0E4954187F9}" type="datetimeFigureOut">
              <a:rPr lang="fr-FR" smtClean="0"/>
              <a:t>18/10/16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697-90D6-7D40-B90C-81269826D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7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6F02-698E-E642-AA57-A0E4954187F9}" type="datetimeFigureOut">
              <a:rPr lang="fr-FR" smtClean="0"/>
              <a:t>18/10/16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697-90D6-7D40-B90C-81269826D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60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6F02-698E-E642-AA57-A0E4954187F9}" type="datetimeFigureOut">
              <a:rPr lang="fr-FR" smtClean="0"/>
              <a:t>18/10/16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697-90D6-7D40-B90C-81269826D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59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6F02-698E-E642-AA57-A0E4954187F9}" type="datetimeFigureOut">
              <a:rPr lang="fr-FR" smtClean="0"/>
              <a:t>18/10/16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697-90D6-7D40-B90C-81269826D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26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6F02-698E-E642-AA57-A0E4954187F9}" type="datetimeFigureOut">
              <a:rPr lang="fr-FR" smtClean="0"/>
              <a:t>18/10/16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697-90D6-7D40-B90C-81269826D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5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6F02-698E-E642-AA57-A0E4954187F9}" type="datetimeFigureOut">
              <a:rPr lang="fr-FR" smtClean="0"/>
              <a:t>18/10/16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697-90D6-7D40-B90C-81269826D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06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6F02-698E-E642-AA57-A0E4954187F9}" type="datetimeFigureOut">
              <a:rPr lang="fr-FR" smtClean="0"/>
              <a:t>18/10/16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697-90D6-7D40-B90C-81269826D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3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6F02-698E-E642-AA57-A0E4954187F9}" type="datetimeFigureOut">
              <a:rPr lang="fr-FR" smtClean="0"/>
              <a:t>18/10/16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697-90D6-7D40-B90C-81269826D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6F02-698E-E642-AA57-A0E4954187F9}" type="datetimeFigureOut">
              <a:rPr lang="fr-FR" smtClean="0"/>
              <a:t>18/10/16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697-90D6-7D40-B90C-81269826D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34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86F02-698E-E642-AA57-A0E4954187F9}" type="datetimeFigureOut">
              <a:rPr lang="fr-FR" smtClean="0"/>
              <a:t>18/10/16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C6697-90D6-7D40-B90C-81269826D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6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Relationship Id="rId3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Mission </a:t>
            </a:r>
            <a:r>
              <a:rPr lang="fr-FR" dirty="0" err="1" smtClean="0"/>
              <a:t>Antsirabé</a:t>
            </a:r>
            <a:r>
              <a:rPr lang="fr-FR" dirty="0" smtClean="0"/>
              <a:t> Orthopédie	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Octobre 2016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3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845"/>
            <a:ext cx="91440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CRO </a:t>
            </a:r>
            <a:r>
              <a:rPr lang="fr-FR" sz="1200" dirty="0" err="1"/>
              <a:t>Anjaratiana</a:t>
            </a:r>
            <a:r>
              <a:rPr lang="fr-FR" sz="1200" dirty="0"/>
              <a:t> Natacha 6 ans   le 11 /10 /2016</a:t>
            </a:r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dirty="0"/>
              <a:t>Indication : </a:t>
            </a:r>
            <a:r>
              <a:rPr lang="fr-FR" sz="1200" dirty="0"/>
              <a:t>Luxation congénital hanche gauche négligée , réduction par intervention de Salter complet après traction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Opérateurs </a:t>
            </a:r>
            <a:r>
              <a:rPr lang="fr-FR" sz="1200" dirty="0"/>
              <a:t>:  Dr </a:t>
            </a:r>
            <a:r>
              <a:rPr lang="fr-FR" sz="1200" dirty="0" err="1"/>
              <a:t>Ibnoulkhatib</a:t>
            </a:r>
            <a:r>
              <a:rPr lang="fr-FR" sz="1200" dirty="0"/>
              <a:t> , Dr Weiss</a:t>
            </a:r>
          </a:p>
          <a:p>
            <a:r>
              <a:rPr lang="fr-FR" sz="1200" b="1" dirty="0"/>
              <a:t>Anesthésiste  :  </a:t>
            </a:r>
            <a:r>
              <a:rPr lang="fr-FR" sz="1200" dirty="0"/>
              <a:t>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, Lafitte Amélie, Muet Claire</a:t>
            </a:r>
          </a:p>
          <a:p>
            <a:r>
              <a:rPr lang="fr-FR" sz="1200" dirty="0"/>
              <a:t>Anesthésie générale avec induction par </a:t>
            </a:r>
            <a:r>
              <a:rPr lang="fr-FR" sz="1200" dirty="0" err="1"/>
              <a:t>propofol</a:t>
            </a:r>
            <a:r>
              <a:rPr lang="fr-FR" sz="1200" dirty="0"/>
              <a:t>, </a:t>
            </a:r>
            <a:r>
              <a:rPr lang="fr-FR" sz="1200" dirty="0" err="1"/>
              <a:t>sufentanil</a:t>
            </a:r>
            <a:r>
              <a:rPr lang="fr-FR" sz="1200" dirty="0"/>
              <a:t>, kétamine. Entretien de l’anesthésie par </a:t>
            </a:r>
            <a:r>
              <a:rPr lang="fr-FR" sz="1200" dirty="0" err="1"/>
              <a:t>propofol</a:t>
            </a:r>
            <a:r>
              <a:rPr lang="fr-FR" sz="1200" dirty="0"/>
              <a:t> en titration et </a:t>
            </a:r>
            <a:r>
              <a:rPr lang="fr-FR" sz="1200" dirty="0" err="1"/>
              <a:t>sufentanil</a:t>
            </a:r>
            <a:r>
              <a:rPr lang="fr-FR" sz="1200" dirty="0"/>
              <a:t>. Ventilation manuelle au ballon sous oxygénothérapie à 3L/min. Antibioprophylaxie par </a:t>
            </a:r>
            <a:r>
              <a:rPr lang="fr-FR" sz="1200" dirty="0" err="1"/>
              <a:t>Céfazoline</a:t>
            </a:r>
            <a:r>
              <a:rPr lang="fr-FR" sz="1200" dirty="0"/>
              <a:t>. Pertes sanguines estimées à 150 ml . En fin d’intervention infiltration du nerf fémoral de visu par </a:t>
            </a:r>
            <a:r>
              <a:rPr lang="fr-FR" sz="1200" dirty="0" err="1"/>
              <a:t>Naropeine</a:t>
            </a:r>
            <a:r>
              <a:rPr lang="fr-FR" sz="1200" dirty="0"/>
              <a:t> O.2%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dirty="0"/>
              <a:t>Décubitus dorsal position ¾ , billot sous le dos</a:t>
            </a:r>
          </a:p>
          <a:p>
            <a:r>
              <a:rPr lang="fr-FR" sz="1200" dirty="0"/>
              <a:t>Premier temps ténotomie du long adducteur par voie médiale</a:t>
            </a:r>
          </a:p>
          <a:p>
            <a:r>
              <a:rPr lang="fr-FR" sz="1200" dirty="0" err="1"/>
              <a:t>Deuxieme</a:t>
            </a:r>
            <a:r>
              <a:rPr lang="fr-FR" sz="1200" dirty="0"/>
              <a:t> temps incision type bikini</a:t>
            </a:r>
          </a:p>
          <a:p>
            <a:r>
              <a:rPr lang="fr-FR" sz="1200" dirty="0"/>
              <a:t>Dissection du nerf fémoro-cutané</a:t>
            </a:r>
          </a:p>
          <a:p>
            <a:r>
              <a:rPr lang="fr-FR" sz="1200" dirty="0"/>
              <a:t>Passage entre le </a:t>
            </a:r>
            <a:r>
              <a:rPr lang="fr-FR" sz="1200" dirty="0" err="1"/>
              <a:t>sartorius</a:t>
            </a:r>
            <a:r>
              <a:rPr lang="fr-FR" sz="1200" dirty="0"/>
              <a:t> et le tenseur du  fascia </a:t>
            </a:r>
            <a:r>
              <a:rPr lang="fr-FR" sz="1200" dirty="0" err="1"/>
              <a:t>lata</a:t>
            </a:r>
            <a:endParaRPr lang="fr-FR" sz="1200" dirty="0"/>
          </a:p>
          <a:p>
            <a:r>
              <a:rPr lang="fr-FR" sz="1200" dirty="0"/>
              <a:t>Ténotomie du droit antérieur</a:t>
            </a:r>
          </a:p>
          <a:p>
            <a:r>
              <a:rPr lang="fr-FR" sz="1200" dirty="0"/>
              <a:t>Individualisation de la capsule</a:t>
            </a:r>
          </a:p>
          <a:p>
            <a:r>
              <a:rPr lang="fr-FR" sz="1200" dirty="0"/>
              <a:t>Ténotomie du psoas iliaque</a:t>
            </a:r>
          </a:p>
          <a:p>
            <a:r>
              <a:rPr lang="fr-FR" sz="1200" dirty="0"/>
              <a:t>Ouverture de la crête iliaque au niveau du périoste</a:t>
            </a:r>
          </a:p>
          <a:p>
            <a:r>
              <a:rPr lang="fr-FR" sz="1200" dirty="0"/>
              <a:t>Libération des fosses iliaques externe et interne</a:t>
            </a:r>
          </a:p>
          <a:p>
            <a:r>
              <a:rPr lang="fr-FR" sz="1200" dirty="0"/>
              <a:t>Passage de la scie de Gigli</a:t>
            </a:r>
          </a:p>
          <a:p>
            <a:r>
              <a:rPr lang="fr-FR" sz="1200" dirty="0" err="1"/>
              <a:t>Artrhrotomie</a:t>
            </a:r>
            <a:r>
              <a:rPr lang="fr-FR" sz="1200" dirty="0"/>
              <a:t> </a:t>
            </a:r>
            <a:r>
              <a:rPr lang="fr-FR" sz="1200" dirty="0" err="1"/>
              <a:t>enT</a:t>
            </a:r>
            <a:endParaRPr lang="fr-FR" sz="1200" dirty="0"/>
          </a:p>
          <a:p>
            <a:r>
              <a:rPr lang="fr-FR" sz="1200" dirty="0"/>
              <a:t>Nettoyage du paléo cotyle</a:t>
            </a:r>
          </a:p>
          <a:p>
            <a:r>
              <a:rPr lang="fr-FR" sz="1200" dirty="0"/>
              <a:t>La tête fémorale et </a:t>
            </a:r>
            <a:r>
              <a:rPr lang="fr-FR" sz="1200" dirty="0" err="1"/>
              <a:t>irreductible</a:t>
            </a:r>
            <a:endParaRPr lang="fr-FR" sz="1200" dirty="0"/>
          </a:p>
          <a:p>
            <a:r>
              <a:rPr lang="fr-FR" sz="1200" dirty="0"/>
              <a:t>Ostéotomie de raccourcissement fémoral de 3 cm</a:t>
            </a:r>
          </a:p>
          <a:p>
            <a:r>
              <a:rPr lang="fr-FR" sz="1200" dirty="0"/>
              <a:t>Par voie externe</a:t>
            </a:r>
          </a:p>
          <a:p>
            <a:r>
              <a:rPr lang="fr-FR" sz="1200" dirty="0"/>
              <a:t>Fixation par une plaque tiers de tube avec 4 vis diamètre 3,5</a:t>
            </a:r>
          </a:p>
          <a:p>
            <a:r>
              <a:rPr lang="fr-FR" sz="1200" dirty="0"/>
              <a:t>Bonne réduction de la hanche</a:t>
            </a:r>
          </a:p>
          <a:p>
            <a:r>
              <a:rPr lang="fr-FR" sz="1200" dirty="0"/>
              <a:t>Ostéotomie de </a:t>
            </a:r>
            <a:r>
              <a:rPr lang="fr-FR" sz="1200" dirty="0" smtClean="0"/>
              <a:t>Salter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0594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801" y="4768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Consignes post opératoires </a:t>
            </a:r>
            <a:endParaRPr lang="fr-FR" dirty="0" smtClean="0"/>
          </a:p>
          <a:p>
            <a:r>
              <a:rPr lang="fr-FR" dirty="0" smtClean="0"/>
              <a:t>Immobilisation plâtrée pendant 2 mois</a:t>
            </a:r>
          </a:p>
          <a:p>
            <a:r>
              <a:rPr lang="fr-FR" dirty="0" smtClean="0"/>
              <a:t>Ablation des 2 broches sous AG dans 2 mois</a:t>
            </a:r>
          </a:p>
          <a:p>
            <a:r>
              <a:rPr lang="fr-FR" dirty="0" smtClean="0"/>
              <a:t>Suivi  médical annuel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8801" y="0"/>
            <a:ext cx="4572000" cy="45243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Mise en place d’un greffon tri-cortical prélevé sur la crête après mobilisation du bassin selon la manœuvre de Salter</a:t>
            </a:r>
          </a:p>
          <a:p>
            <a:r>
              <a:rPr lang="fr-FR" dirty="0" smtClean="0"/>
              <a:t>Fixation par de broches de 20 dans la colonne postérieure</a:t>
            </a:r>
          </a:p>
          <a:p>
            <a:r>
              <a:rPr lang="fr-FR" dirty="0" smtClean="0"/>
              <a:t>Vérification de la position extra articulaire des broches</a:t>
            </a:r>
          </a:p>
          <a:p>
            <a:r>
              <a:rPr lang="fr-FR" dirty="0" err="1" smtClean="0"/>
              <a:t>Capsuloraphie</a:t>
            </a:r>
            <a:r>
              <a:rPr lang="fr-FR" dirty="0" smtClean="0"/>
              <a:t> en paletot </a:t>
            </a:r>
          </a:p>
          <a:p>
            <a:r>
              <a:rPr lang="fr-FR" dirty="0" smtClean="0"/>
              <a:t>Réduction concentrique et stable</a:t>
            </a:r>
          </a:p>
          <a:p>
            <a:r>
              <a:rPr lang="fr-FR" dirty="0" smtClean="0"/>
              <a:t>Fermeture de la crête iliaque et réinsertion du droit antérieur</a:t>
            </a:r>
          </a:p>
          <a:p>
            <a:r>
              <a:rPr lang="fr-FR" dirty="0" smtClean="0"/>
              <a:t>Fermeture cutanée plan par plan fil résorbable à la peau et points séparés</a:t>
            </a:r>
          </a:p>
          <a:p>
            <a:r>
              <a:rPr lang="fr-FR" dirty="0" smtClean="0"/>
              <a:t>Pansement stérile</a:t>
            </a:r>
          </a:p>
          <a:p>
            <a:r>
              <a:rPr lang="fr-FR" dirty="0" smtClean="0"/>
              <a:t>Immobilisation par plâtre pelvi bi pédieux en position de correction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80" y="146732"/>
            <a:ext cx="2446020" cy="183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801" y="2709818"/>
            <a:ext cx="1958340" cy="261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017" y="2709818"/>
            <a:ext cx="1891665" cy="2522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18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688"/>
            <a:ext cx="9144000" cy="655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CRO Bad Arline ,</a:t>
            </a:r>
            <a:r>
              <a:rPr lang="fr-FR" sz="1200" dirty="0"/>
              <a:t> 18 ans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Opérateurs :</a:t>
            </a:r>
            <a:r>
              <a:rPr lang="fr-FR" sz="1200" dirty="0"/>
              <a:t> Dr </a:t>
            </a:r>
            <a:r>
              <a:rPr lang="fr-FR" sz="1200" dirty="0" err="1"/>
              <a:t>Ibnoulkhatib</a:t>
            </a:r>
            <a:r>
              <a:rPr lang="fr-FR" sz="1200" dirty="0"/>
              <a:t>, Dr Weiss</a:t>
            </a:r>
          </a:p>
          <a:p>
            <a:r>
              <a:rPr lang="fr-FR" sz="1200" b="1" dirty="0"/>
              <a:t>Anesthésiste </a:t>
            </a:r>
            <a:r>
              <a:rPr lang="fr-FR" sz="1200" dirty="0"/>
              <a:t>: Dr Ait </a:t>
            </a:r>
            <a:r>
              <a:rPr lang="fr-FR" sz="1200" dirty="0" err="1"/>
              <a:t>Aissa</a:t>
            </a:r>
            <a:r>
              <a:rPr lang="fr-FR" sz="1200" dirty="0"/>
              <a:t>, Muet Claire, Lafitte Amélie</a:t>
            </a:r>
          </a:p>
          <a:p>
            <a:r>
              <a:rPr lang="fr-FR" sz="1200" dirty="0"/>
              <a:t>Sédation par </a:t>
            </a:r>
            <a:r>
              <a:rPr lang="fr-FR" sz="1200" dirty="0" err="1"/>
              <a:t>midazolam</a:t>
            </a:r>
            <a:r>
              <a:rPr lang="fr-FR" sz="1200" dirty="0"/>
              <a:t> , Kétamine ; rachianesthésie par </a:t>
            </a:r>
            <a:r>
              <a:rPr lang="fr-FR" sz="1200" dirty="0" err="1"/>
              <a:t>bupivacaine</a:t>
            </a:r>
            <a:r>
              <a:rPr lang="fr-FR" sz="1200" dirty="0"/>
              <a:t> </a:t>
            </a:r>
            <a:r>
              <a:rPr lang="fr-FR" sz="1200" dirty="0" err="1"/>
              <a:t>normobare</a:t>
            </a:r>
            <a:r>
              <a:rPr lang="fr-FR" sz="1200" dirty="0"/>
              <a:t> 12.5 mg ; complément d’anesthésie générale lors de l’incision crête iliaque par kétamine </a:t>
            </a:r>
            <a:r>
              <a:rPr lang="fr-FR" sz="1200" dirty="0" err="1"/>
              <a:t>sufentanil</a:t>
            </a:r>
            <a:r>
              <a:rPr lang="fr-FR" sz="1200" dirty="0"/>
              <a:t> ; ventilation spontanée et manuelle au ballon sous oxygénothérapie 4L/min . Antibioprophylaxie par </a:t>
            </a:r>
            <a:r>
              <a:rPr lang="fr-FR" sz="1200" dirty="0" err="1"/>
              <a:t>Céfazoline</a:t>
            </a:r>
            <a:r>
              <a:rPr lang="fr-FR" sz="1200" dirty="0"/>
              <a:t>.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Indication opératoire : 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dirty="0" err="1"/>
              <a:t>Genu</a:t>
            </a:r>
            <a:r>
              <a:rPr lang="fr-FR" sz="1200" dirty="0"/>
              <a:t> </a:t>
            </a:r>
            <a:r>
              <a:rPr lang="fr-FR" sz="1200" dirty="0" err="1"/>
              <a:t>valgum</a:t>
            </a:r>
            <a:r>
              <a:rPr lang="fr-FR" sz="1200" dirty="0"/>
              <a:t>  sévère bilatéral de 40° , symétrique, ostéotomie bilatérale de </a:t>
            </a:r>
            <a:r>
              <a:rPr lang="fr-FR" sz="1200" dirty="0" err="1"/>
              <a:t>varisation</a:t>
            </a:r>
            <a:r>
              <a:rPr lang="fr-FR" sz="1200" dirty="0"/>
              <a:t> par </a:t>
            </a:r>
            <a:r>
              <a:rPr lang="fr-FR" sz="1200" dirty="0" err="1"/>
              <a:t>metaphysaire</a:t>
            </a:r>
            <a:r>
              <a:rPr lang="fr-FR" sz="1200" dirty="0"/>
              <a:t> externe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De manière bilatérale</a:t>
            </a:r>
          </a:p>
          <a:p>
            <a:r>
              <a:rPr lang="fr-FR" sz="1200" dirty="0"/>
              <a:t>Voie d’abord externe</a:t>
            </a:r>
          </a:p>
          <a:p>
            <a:r>
              <a:rPr lang="fr-FR" sz="1200" dirty="0"/>
              <a:t>Ouverture du plan aponévrotique</a:t>
            </a:r>
          </a:p>
          <a:p>
            <a:r>
              <a:rPr lang="fr-FR" sz="1200" dirty="0"/>
              <a:t>On récline le vaste externe vers l’avant</a:t>
            </a:r>
          </a:p>
          <a:p>
            <a:r>
              <a:rPr lang="fr-FR" sz="1200" dirty="0"/>
              <a:t>Hémostase des perforantes</a:t>
            </a:r>
          </a:p>
          <a:p>
            <a:r>
              <a:rPr lang="fr-FR" sz="1200" dirty="0"/>
              <a:t>Ostéotomie à la scie et à l’</a:t>
            </a:r>
            <a:r>
              <a:rPr lang="fr-FR" sz="1200" dirty="0" err="1"/>
              <a:t>ostéotome</a:t>
            </a:r>
            <a:endParaRPr lang="fr-FR" sz="1200" dirty="0"/>
          </a:p>
          <a:p>
            <a:r>
              <a:rPr lang="fr-FR" sz="1200" dirty="0"/>
              <a:t>Ostéoclasie médiale</a:t>
            </a:r>
          </a:p>
          <a:p>
            <a:r>
              <a:rPr lang="fr-FR" sz="1200" dirty="0"/>
              <a:t>Prélèvement d’un greffon tri-cortical de la crête iliaque homolatérale</a:t>
            </a:r>
          </a:p>
          <a:p>
            <a:r>
              <a:rPr lang="fr-FR" sz="1200" dirty="0"/>
              <a:t>Fixation par une plaque avec 3  prises de part  et d’autre</a:t>
            </a:r>
          </a:p>
          <a:p>
            <a:r>
              <a:rPr lang="fr-FR" sz="1200" dirty="0"/>
              <a:t>Bonne stabilité</a:t>
            </a:r>
          </a:p>
          <a:p>
            <a:r>
              <a:rPr lang="fr-FR" sz="1200" dirty="0"/>
              <a:t>Lavage hémostase</a:t>
            </a:r>
          </a:p>
          <a:p>
            <a:r>
              <a:rPr lang="fr-FR" sz="1200" dirty="0"/>
              <a:t>Cire de </a:t>
            </a:r>
            <a:r>
              <a:rPr lang="fr-FR" sz="1200" dirty="0" err="1"/>
              <a:t>Horsley</a:t>
            </a:r>
            <a:r>
              <a:rPr lang="fr-FR" sz="1200" dirty="0"/>
              <a:t> sur les crêtes iliaques</a:t>
            </a:r>
          </a:p>
          <a:p>
            <a:r>
              <a:rPr lang="fr-FR" sz="1200" dirty="0"/>
              <a:t>Fermeture plan par plan avec agrafes sur les fémurs</a:t>
            </a:r>
          </a:p>
          <a:p>
            <a:r>
              <a:rPr lang="fr-FR" sz="1200" dirty="0"/>
              <a:t>Pansements stériles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Consignes post-opératoires : 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Pas d’appui 2 mois</a:t>
            </a:r>
          </a:p>
          <a:p>
            <a:r>
              <a:rPr lang="fr-FR" sz="1200" dirty="0"/>
              <a:t>Anticoagulants pendant 1 mois</a:t>
            </a:r>
          </a:p>
          <a:p>
            <a:r>
              <a:rPr lang="fr-FR" sz="1200" dirty="0"/>
              <a:t>Pansement 2 fois par semaine</a:t>
            </a:r>
          </a:p>
          <a:p>
            <a:r>
              <a:rPr lang="fr-FR" sz="1200" dirty="0"/>
              <a:t>Ablation  des agrafes dans 15 jours</a:t>
            </a:r>
          </a:p>
        </p:txBody>
      </p:sp>
    </p:spTree>
    <p:extLst>
      <p:ext uri="{BB962C8B-B14F-4D97-AF65-F5344CB8AC3E}">
        <p14:creationId xmlns:p14="http://schemas.microsoft.com/office/powerpoint/2010/main" val="286582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072" y="287838"/>
            <a:ext cx="2399665" cy="319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202" y="2662720"/>
            <a:ext cx="2364105" cy="315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574" y="287838"/>
            <a:ext cx="2859405" cy="381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06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74345"/>
            <a:ext cx="4572000" cy="5909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CRO enfant </a:t>
            </a:r>
            <a:r>
              <a:rPr lang="fr-FR" b="1" dirty="0"/>
              <a:t> </a:t>
            </a:r>
            <a:r>
              <a:rPr lang="fr-FR" b="1" dirty="0" err="1"/>
              <a:t>Diarinandrasana</a:t>
            </a:r>
            <a:r>
              <a:rPr lang="fr-FR" b="1" dirty="0"/>
              <a:t> </a:t>
            </a:r>
            <a:r>
              <a:rPr lang="fr-FR" b="1" dirty="0" err="1"/>
              <a:t>Miranta</a:t>
            </a:r>
            <a:r>
              <a:rPr lang="fr-FR" b="1" dirty="0"/>
              <a:t>  le 05 /07/16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Indication : </a:t>
            </a:r>
            <a:r>
              <a:rPr lang="fr-FR" dirty="0" err="1"/>
              <a:t>Hexadactylies</a:t>
            </a:r>
            <a:r>
              <a:rPr lang="fr-FR" dirty="0"/>
              <a:t>  simples post axiales bilatérales mains</a:t>
            </a:r>
          </a:p>
          <a:p>
            <a:r>
              <a:rPr lang="fr-FR" b="1" dirty="0"/>
              <a:t>Opérateur :   Dr  WEISS</a:t>
            </a:r>
            <a:endParaRPr lang="fr-FR" dirty="0"/>
          </a:p>
          <a:p>
            <a:r>
              <a:rPr lang="fr-FR" b="1" dirty="0"/>
              <a:t>Anesthésie :  </a:t>
            </a:r>
            <a:r>
              <a:rPr lang="fr-FR" dirty="0"/>
              <a:t>Locale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Intervention : 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De manière bilatérale</a:t>
            </a:r>
          </a:p>
          <a:p>
            <a:r>
              <a:rPr lang="fr-FR" dirty="0"/>
              <a:t>Anesthésie par 1,5 cc de </a:t>
            </a:r>
            <a:r>
              <a:rPr lang="fr-FR" dirty="0" err="1"/>
              <a:t>xylocaine</a:t>
            </a:r>
            <a:endParaRPr lang="fr-FR" dirty="0"/>
          </a:p>
          <a:p>
            <a:r>
              <a:rPr lang="fr-FR" dirty="0"/>
              <a:t>Résection  du doigts surnuméraire</a:t>
            </a:r>
          </a:p>
          <a:p>
            <a:r>
              <a:rPr lang="fr-FR" dirty="0"/>
              <a:t>Hémostase</a:t>
            </a:r>
          </a:p>
          <a:p>
            <a:r>
              <a:rPr lang="fr-FR" dirty="0"/>
              <a:t>Fermeture par un point fil résorbable</a:t>
            </a:r>
          </a:p>
          <a:p>
            <a:r>
              <a:rPr lang="fr-FR" dirty="0"/>
              <a:t>Pansement stérile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Consignes post-opératoires : 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Ablation dans 48 heures</a:t>
            </a:r>
          </a:p>
        </p:txBody>
      </p:sp>
    </p:spTree>
    <p:extLst>
      <p:ext uri="{BB962C8B-B14F-4D97-AF65-F5344CB8AC3E}">
        <p14:creationId xmlns:p14="http://schemas.microsoft.com/office/powerpoint/2010/main" val="129370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74345"/>
            <a:ext cx="4572000" cy="5909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CRO enfant </a:t>
            </a:r>
            <a:r>
              <a:rPr lang="fr-FR" b="1" dirty="0" err="1"/>
              <a:t>Rasoanantenaina</a:t>
            </a:r>
            <a:r>
              <a:rPr lang="fr-FR" b="1" dirty="0"/>
              <a:t> </a:t>
            </a:r>
            <a:r>
              <a:rPr lang="fr-FR" b="1" dirty="0" err="1"/>
              <a:t>Miarivolale</a:t>
            </a:r>
            <a:r>
              <a:rPr lang="fr-FR" b="1" dirty="0"/>
              <a:t> 05 /07/16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Indication : </a:t>
            </a:r>
            <a:r>
              <a:rPr lang="fr-FR" dirty="0" err="1"/>
              <a:t>Hexadactylies</a:t>
            </a:r>
            <a:r>
              <a:rPr lang="fr-FR" dirty="0"/>
              <a:t>  simples post axiales bilatérales mains</a:t>
            </a:r>
          </a:p>
          <a:p>
            <a:r>
              <a:rPr lang="fr-FR" b="1" dirty="0"/>
              <a:t>Opérateur :   Dr  </a:t>
            </a:r>
            <a:r>
              <a:rPr lang="fr-FR" b="1" dirty="0" err="1"/>
              <a:t>Ibnoulkhatib</a:t>
            </a:r>
            <a:endParaRPr lang="fr-FR" dirty="0"/>
          </a:p>
          <a:p>
            <a:r>
              <a:rPr lang="fr-FR" b="1" dirty="0"/>
              <a:t>Anesthésie :  </a:t>
            </a:r>
            <a:r>
              <a:rPr lang="fr-FR" dirty="0"/>
              <a:t>Locale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Intervention : 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De manière bilatérale</a:t>
            </a:r>
          </a:p>
          <a:p>
            <a:r>
              <a:rPr lang="fr-FR" dirty="0"/>
              <a:t>Anesthésie par 1,5 cc de </a:t>
            </a:r>
            <a:r>
              <a:rPr lang="fr-FR" dirty="0" err="1"/>
              <a:t>xylocaine</a:t>
            </a:r>
            <a:endParaRPr lang="fr-FR" dirty="0"/>
          </a:p>
          <a:p>
            <a:r>
              <a:rPr lang="fr-FR" dirty="0"/>
              <a:t>Résection  du doigts surnuméraire</a:t>
            </a:r>
          </a:p>
          <a:p>
            <a:r>
              <a:rPr lang="fr-FR" dirty="0"/>
              <a:t>Hémostase</a:t>
            </a:r>
          </a:p>
          <a:p>
            <a:r>
              <a:rPr lang="fr-FR" dirty="0"/>
              <a:t>Fermeture par un point fil résorbable</a:t>
            </a:r>
          </a:p>
          <a:p>
            <a:r>
              <a:rPr lang="fr-FR" dirty="0"/>
              <a:t>Pansement stérile</a:t>
            </a:r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Consignes post-opératoires : 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Ablation dans 48 heures</a:t>
            </a:r>
          </a:p>
        </p:txBody>
      </p:sp>
    </p:spTree>
    <p:extLst>
      <p:ext uri="{BB962C8B-B14F-4D97-AF65-F5344CB8AC3E}">
        <p14:creationId xmlns:p14="http://schemas.microsoft.com/office/powerpoint/2010/main" val="131551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0015"/>
            <a:ext cx="91440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CRO </a:t>
            </a:r>
            <a:r>
              <a:rPr lang="fr-FR" sz="1400" dirty="0" err="1"/>
              <a:t>Fanomezantsoa</a:t>
            </a:r>
            <a:r>
              <a:rPr lang="fr-FR" sz="1400" dirty="0"/>
              <a:t> Anja 4 ans  le 11 /10/2016</a:t>
            </a:r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Indication </a:t>
            </a:r>
            <a:r>
              <a:rPr lang="fr-FR" sz="1400" dirty="0"/>
              <a:t>: duplication pouce g </a:t>
            </a:r>
            <a:r>
              <a:rPr lang="fr-FR" sz="1400" dirty="0" err="1"/>
              <a:t>Vassel</a:t>
            </a:r>
            <a:r>
              <a:rPr lang="fr-FR" sz="1400" dirty="0"/>
              <a:t> 4</a:t>
            </a:r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Opérateur :</a:t>
            </a:r>
            <a:r>
              <a:rPr lang="fr-FR" sz="1400" dirty="0"/>
              <a:t> Dr Weiss , Dr Fabricius, Dr </a:t>
            </a:r>
            <a:r>
              <a:rPr lang="fr-FR" sz="1400" dirty="0" err="1"/>
              <a:t>Ibnoulkhatib</a:t>
            </a:r>
            <a:endParaRPr lang="fr-FR" sz="1400" dirty="0"/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Anesthésiste :</a:t>
            </a:r>
            <a:r>
              <a:rPr lang="fr-FR" sz="1400" dirty="0"/>
              <a:t> Dr Ait </a:t>
            </a:r>
            <a:r>
              <a:rPr lang="fr-FR" sz="1400" dirty="0" err="1"/>
              <a:t>Aissa</a:t>
            </a:r>
            <a:r>
              <a:rPr lang="fr-FR" sz="1400" dirty="0"/>
              <a:t> </a:t>
            </a:r>
            <a:r>
              <a:rPr lang="fr-FR" sz="1400" dirty="0" err="1"/>
              <a:t>Dalinda</a:t>
            </a:r>
            <a:r>
              <a:rPr lang="fr-FR" sz="1400" dirty="0"/>
              <a:t>, Lafitte Amélie, Muet Claire</a:t>
            </a:r>
          </a:p>
          <a:p>
            <a:r>
              <a:rPr lang="fr-FR" sz="1400" dirty="0"/>
              <a:t>Sédation par </a:t>
            </a:r>
            <a:r>
              <a:rPr lang="fr-FR" sz="1400" dirty="0" err="1"/>
              <a:t>midazolam</a:t>
            </a:r>
            <a:r>
              <a:rPr lang="fr-FR" sz="1400" dirty="0"/>
              <a:t> ; kétamine. Anesthésie locorégionale du membre supérieur gauche sous </a:t>
            </a:r>
            <a:r>
              <a:rPr lang="fr-FR" sz="1400" dirty="0" err="1"/>
              <a:t>neurostimulateur</a:t>
            </a:r>
            <a:r>
              <a:rPr lang="fr-FR" sz="1400" dirty="0"/>
              <a:t> : </a:t>
            </a:r>
            <a:r>
              <a:rPr lang="fr-FR" sz="1400" dirty="0" err="1"/>
              <a:t>blox</a:t>
            </a:r>
            <a:r>
              <a:rPr lang="fr-FR" sz="1400" dirty="0"/>
              <a:t> axillaire à la </a:t>
            </a:r>
            <a:r>
              <a:rPr lang="fr-FR" sz="1400" dirty="0" err="1"/>
              <a:t>Xylocaine</a:t>
            </a:r>
            <a:r>
              <a:rPr lang="fr-FR" sz="1400" dirty="0"/>
              <a:t> 1% non </a:t>
            </a:r>
            <a:r>
              <a:rPr lang="fr-FR" sz="1400" dirty="0" err="1"/>
              <a:t>adrénalinée</a:t>
            </a:r>
            <a:r>
              <a:rPr lang="fr-FR" sz="1400" dirty="0"/>
              <a:t> ( 10 cc au total sur nerf médian, musculo cutané, radial et ulnaire) </a:t>
            </a:r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Intervention : </a:t>
            </a:r>
            <a:endParaRPr lang="fr-FR" sz="1400" dirty="0"/>
          </a:p>
          <a:p>
            <a:r>
              <a:rPr lang="fr-FR" sz="1400" dirty="0"/>
              <a:t> </a:t>
            </a:r>
          </a:p>
          <a:p>
            <a:r>
              <a:rPr lang="fr-FR" sz="1400" dirty="0"/>
              <a:t> Incision </a:t>
            </a:r>
          </a:p>
          <a:p>
            <a:r>
              <a:rPr lang="fr-FR" sz="1400" dirty="0"/>
              <a:t>Dissection de la composante radiale hypotrophique</a:t>
            </a:r>
          </a:p>
          <a:p>
            <a:r>
              <a:rPr lang="fr-FR" sz="1400" dirty="0"/>
              <a:t>Réinsertion du plan </a:t>
            </a:r>
            <a:r>
              <a:rPr lang="fr-FR" sz="1400" dirty="0" err="1"/>
              <a:t>capsulo</a:t>
            </a:r>
            <a:r>
              <a:rPr lang="fr-FR" sz="1400" dirty="0"/>
              <a:t> ligamentaire sur P1 </a:t>
            </a:r>
          </a:p>
          <a:p>
            <a:r>
              <a:rPr lang="fr-FR" sz="1400" dirty="0"/>
              <a:t>Lavage hémostase </a:t>
            </a:r>
          </a:p>
          <a:p>
            <a:r>
              <a:rPr lang="fr-FR" sz="1400" dirty="0"/>
              <a:t>Fermeture fil résorbable points séparés</a:t>
            </a:r>
          </a:p>
          <a:p>
            <a:r>
              <a:rPr lang="fr-FR" sz="1400" dirty="0"/>
              <a:t>Pansements stérile</a:t>
            </a:r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Consignes post opératoire</a:t>
            </a:r>
            <a:endParaRPr lang="fr-FR" sz="1400" dirty="0"/>
          </a:p>
          <a:p>
            <a:r>
              <a:rPr lang="fr-FR" sz="1400" b="1" dirty="0"/>
              <a:t> </a:t>
            </a:r>
            <a:endParaRPr lang="fr-FR" sz="1400" dirty="0"/>
          </a:p>
          <a:p>
            <a:r>
              <a:rPr lang="fr-FR" sz="1400" dirty="0"/>
              <a:t>Pas de pansement à domicile</a:t>
            </a:r>
          </a:p>
          <a:p>
            <a:r>
              <a:rPr lang="fr-FR" sz="1400" dirty="0"/>
              <a:t>Retrait du pansement dans 15 jours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176" y="2522680"/>
            <a:ext cx="2214207" cy="295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060" y="3226285"/>
            <a:ext cx="2313445" cy="3085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73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614"/>
            <a:ext cx="9144000" cy="677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CRO </a:t>
            </a:r>
            <a:r>
              <a:rPr lang="fr-FR" sz="1400" b="1" dirty="0" err="1"/>
              <a:t>Hananntenasoa</a:t>
            </a:r>
            <a:r>
              <a:rPr lang="fr-FR" sz="1400" b="1" dirty="0"/>
              <a:t> </a:t>
            </a:r>
            <a:r>
              <a:rPr lang="fr-FR" sz="1400" b="1" dirty="0" err="1"/>
              <a:t>Tsilamine</a:t>
            </a:r>
            <a:r>
              <a:rPr lang="fr-FR" sz="1400" b="1" dirty="0"/>
              <a:t> 13</a:t>
            </a:r>
            <a:r>
              <a:rPr lang="fr-FR" sz="1400" dirty="0"/>
              <a:t> ans le 07 /05/2016</a:t>
            </a:r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Opérateurs : </a:t>
            </a:r>
            <a:r>
              <a:rPr lang="fr-FR" sz="1400" dirty="0"/>
              <a:t>Dr </a:t>
            </a:r>
            <a:r>
              <a:rPr lang="fr-FR" sz="1400" dirty="0" err="1"/>
              <a:t>Ibnoulkhatib</a:t>
            </a:r>
            <a:r>
              <a:rPr lang="fr-FR" sz="1400" dirty="0"/>
              <a:t> , Dr Weiss</a:t>
            </a:r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Anesthésiste :</a:t>
            </a:r>
            <a:r>
              <a:rPr lang="fr-FR" sz="1400" dirty="0"/>
              <a:t> Dr Ait </a:t>
            </a:r>
            <a:r>
              <a:rPr lang="fr-FR" sz="1400" dirty="0" err="1"/>
              <a:t>Aissa</a:t>
            </a:r>
            <a:r>
              <a:rPr lang="fr-FR" sz="1400" dirty="0"/>
              <a:t>, Lafitte Amélie, Claire Muet</a:t>
            </a:r>
          </a:p>
          <a:p>
            <a:r>
              <a:rPr lang="fr-FR" sz="1400" dirty="0"/>
              <a:t>Anesthésie générale avec induction intraveineuse par </a:t>
            </a:r>
            <a:r>
              <a:rPr lang="fr-FR" sz="1400" dirty="0" err="1"/>
              <a:t>propofol</a:t>
            </a:r>
            <a:r>
              <a:rPr lang="fr-FR" sz="1400" dirty="0"/>
              <a:t> </a:t>
            </a:r>
            <a:r>
              <a:rPr lang="fr-FR" sz="1400" dirty="0" err="1"/>
              <a:t>sufentanil</a:t>
            </a:r>
            <a:r>
              <a:rPr lang="fr-FR" sz="1400" dirty="0"/>
              <a:t> ; entretien par titration </a:t>
            </a:r>
            <a:r>
              <a:rPr lang="fr-FR" sz="1400" dirty="0" err="1"/>
              <a:t>propofol</a:t>
            </a:r>
            <a:r>
              <a:rPr lang="fr-FR" sz="1400" dirty="0"/>
              <a:t> ; </a:t>
            </a:r>
            <a:r>
              <a:rPr lang="fr-FR" sz="1400" dirty="0" err="1"/>
              <a:t>sufentanil</a:t>
            </a:r>
            <a:r>
              <a:rPr lang="fr-FR" sz="1400" dirty="0"/>
              <a:t>, </a:t>
            </a:r>
            <a:r>
              <a:rPr lang="fr-FR" sz="1400" dirty="0" err="1"/>
              <a:t>tracrium</a:t>
            </a:r>
            <a:r>
              <a:rPr lang="fr-FR" sz="1400" dirty="0"/>
              <a:t> ; kétamine. Intubation orotrachéale et ventilation manuelle au ballon sous 4L /min d’oxygène. Antibiothérapie curative après prélèvements peropératoire par Augmentin /Gentamycine. </a:t>
            </a:r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Indication :  </a:t>
            </a:r>
            <a:r>
              <a:rPr lang="fr-FR" sz="1400" dirty="0"/>
              <a:t>ostéomyélite chronique </a:t>
            </a:r>
            <a:r>
              <a:rPr lang="fr-FR" sz="1400" dirty="0" err="1"/>
              <a:t>fistulisée</a:t>
            </a:r>
            <a:r>
              <a:rPr lang="fr-FR" sz="1400" dirty="0"/>
              <a:t> tibia droit avec fistules postéro -médiale et antérieure, curetage lavage et lambeau de couverture osseux</a:t>
            </a:r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Intervention : </a:t>
            </a:r>
            <a:endParaRPr lang="fr-FR" sz="1400" dirty="0"/>
          </a:p>
          <a:p>
            <a:r>
              <a:rPr lang="fr-FR" sz="1400" dirty="0"/>
              <a:t>Incision médiale en parant la fistule</a:t>
            </a:r>
          </a:p>
          <a:p>
            <a:r>
              <a:rPr lang="fr-FR" sz="1400" dirty="0"/>
              <a:t>Dissection </a:t>
            </a:r>
          </a:p>
          <a:p>
            <a:r>
              <a:rPr lang="fr-FR" sz="1400" dirty="0"/>
              <a:t>Abord de la face médiale du tibia</a:t>
            </a:r>
          </a:p>
          <a:p>
            <a:r>
              <a:rPr lang="fr-FR" sz="1400" dirty="0"/>
              <a:t>Parage de l’ensemble des trajets fistuleux</a:t>
            </a:r>
          </a:p>
          <a:p>
            <a:r>
              <a:rPr lang="fr-FR" sz="1400" dirty="0" err="1"/>
              <a:t>Corticotomie</a:t>
            </a:r>
            <a:endParaRPr lang="fr-FR" sz="1400" dirty="0"/>
          </a:p>
          <a:p>
            <a:r>
              <a:rPr lang="fr-FR" sz="1400" dirty="0"/>
              <a:t>Prélèvements bactériologiques</a:t>
            </a:r>
          </a:p>
          <a:p>
            <a:r>
              <a:rPr lang="fr-FR" sz="1400" dirty="0"/>
              <a:t>Curetage et </a:t>
            </a:r>
            <a:r>
              <a:rPr lang="fr-FR" sz="1400" dirty="0" err="1"/>
              <a:t>reperméabilisation</a:t>
            </a:r>
            <a:r>
              <a:rPr lang="fr-FR" sz="1400" dirty="0"/>
              <a:t> du fût diaphysaire</a:t>
            </a:r>
          </a:p>
          <a:p>
            <a:r>
              <a:rPr lang="fr-FR" sz="1400" dirty="0"/>
              <a:t>Lavage eau oxygénée</a:t>
            </a:r>
          </a:p>
          <a:p>
            <a:r>
              <a:rPr lang="fr-FR" sz="1400" dirty="0"/>
              <a:t>Couverture par lambeau jumeau interne du tiers proximal du tibia au niveau des trajets fistuleux</a:t>
            </a:r>
          </a:p>
          <a:p>
            <a:r>
              <a:rPr lang="fr-FR" sz="1400" dirty="0"/>
              <a:t>Hémostase lavage</a:t>
            </a:r>
          </a:p>
          <a:p>
            <a:r>
              <a:rPr lang="fr-FR" sz="1400" dirty="0"/>
              <a:t>Fermeture plan par plan </a:t>
            </a:r>
          </a:p>
          <a:p>
            <a:r>
              <a:rPr lang="fr-FR" sz="1400" dirty="0"/>
              <a:t>Agrafes et fil résorbables</a:t>
            </a:r>
          </a:p>
          <a:p>
            <a:r>
              <a:rPr lang="fr-FR" sz="1400" dirty="0"/>
              <a:t>Pansement stérile</a:t>
            </a:r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Consignes post opératoires : </a:t>
            </a:r>
            <a:endParaRPr lang="fr-FR" sz="1400" dirty="0"/>
          </a:p>
          <a:p>
            <a:r>
              <a:rPr lang="fr-FR" sz="1400" dirty="0"/>
              <a:t>Antibiothérapie par Augmentin 1g fois 4 par jour et gentamycine 240 mg pendant 5 jours</a:t>
            </a:r>
          </a:p>
          <a:p>
            <a:r>
              <a:rPr lang="fr-FR" sz="1400" dirty="0" err="1"/>
              <a:t>Antibiotérapie</a:t>
            </a:r>
            <a:r>
              <a:rPr lang="fr-FR" sz="1400" dirty="0"/>
              <a:t> à adapter à l’antibiogramme pour une durée de 45 jours</a:t>
            </a:r>
          </a:p>
          <a:p>
            <a:r>
              <a:rPr lang="fr-FR" sz="1400" dirty="0"/>
              <a:t>Appui Autorisé</a:t>
            </a:r>
          </a:p>
        </p:txBody>
      </p:sp>
    </p:spTree>
    <p:extLst>
      <p:ext uri="{BB962C8B-B14F-4D97-AF65-F5344CB8AC3E}">
        <p14:creationId xmlns:p14="http://schemas.microsoft.com/office/powerpoint/2010/main" val="84548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766" y="211935"/>
            <a:ext cx="3507740" cy="263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584" y="211935"/>
            <a:ext cx="2326005" cy="310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032" y="3313275"/>
            <a:ext cx="2485390" cy="3314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69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9653"/>
            <a:ext cx="6858000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CRO </a:t>
            </a:r>
            <a:r>
              <a:rPr lang="fr-FR" b="1" dirty="0" err="1"/>
              <a:t>Radrianastenaina</a:t>
            </a:r>
            <a:r>
              <a:rPr lang="fr-FR" b="1" dirty="0"/>
              <a:t> </a:t>
            </a:r>
            <a:r>
              <a:rPr lang="fr-FR" b="1" dirty="0" err="1"/>
              <a:t>Tsilavina</a:t>
            </a:r>
            <a:r>
              <a:rPr lang="fr-FR" dirty="0"/>
              <a:t>  10 ans le 08 /10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Indication :</a:t>
            </a:r>
            <a:r>
              <a:rPr lang="fr-FR" dirty="0"/>
              <a:t> Allongement percutané en Z tendon Achille gauche chez un enfant spastique marchant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Opérateur : </a:t>
            </a:r>
            <a:r>
              <a:rPr lang="fr-FR" dirty="0"/>
              <a:t>Dr </a:t>
            </a:r>
            <a:r>
              <a:rPr lang="fr-FR" dirty="0" err="1"/>
              <a:t>Ibnoulkhatib</a:t>
            </a:r>
            <a:r>
              <a:rPr lang="fr-FR" dirty="0"/>
              <a:t> , Dr Weiss</a:t>
            </a:r>
          </a:p>
          <a:p>
            <a:r>
              <a:rPr lang="fr-FR" b="1" dirty="0"/>
              <a:t>Anesthésiste :  </a:t>
            </a:r>
            <a:r>
              <a:rPr lang="fr-FR" dirty="0"/>
              <a:t>Dr Ait </a:t>
            </a:r>
            <a:r>
              <a:rPr lang="fr-FR" dirty="0" err="1"/>
              <a:t>Aissa</a:t>
            </a:r>
            <a:r>
              <a:rPr lang="fr-FR" dirty="0"/>
              <a:t>, Muet Claire ; Lafitte Amélie</a:t>
            </a:r>
          </a:p>
          <a:p>
            <a:r>
              <a:rPr lang="fr-FR" dirty="0"/>
              <a:t>Sédation par kétamine ; rachianesthésie par </a:t>
            </a:r>
            <a:r>
              <a:rPr lang="fr-FR" dirty="0" err="1"/>
              <a:t>bupivacaine</a:t>
            </a:r>
            <a:r>
              <a:rPr lang="fr-FR" dirty="0"/>
              <a:t> </a:t>
            </a:r>
            <a:r>
              <a:rPr lang="fr-FR" dirty="0" err="1"/>
              <a:t>normobare</a:t>
            </a:r>
            <a:r>
              <a:rPr lang="fr-FR" dirty="0"/>
              <a:t> 7.5mg. Pas d’antibioprophylaxie.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Intervention : 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 err="1"/>
              <a:t>Allongment</a:t>
            </a:r>
            <a:r>
              <a:rPr lang="fr-FR" dirty="0"/>
              <a:t> en Z des fibres </a:t>
            </a:r>
            <a:r>
              <a:rPr lang="fr-FR" dirty="0" err="1"/>
              <a:t>varisantes</a:t>
            </a:r>
            <a:r>
              <a:rPr lang="fr-FR" dirty="0"/>
              <a:t> basses </a:t>
            </a:r>
          </a:p>
          <a:p>
            <a:r>
              <a:rPr lang="fr-FR" dirty="0"/>
              <a:t>Pansement stérile</a:t>
            </a:r>
          </a:p>
          <a:p>
            <a:r>
              <a:rPr lang="fr-FR" dirty="0"/>
              <a:t>Botte </a:t>
            </a:r>
            <a:r>
              <a:rPr lang="fr-FR" dirty="0" err="1"/>
              <a:t>platrée</a:t>
            </a:r>
            <a:r>
              <a:rPr lang="fr-FR" dirty="0"/>
              <a:t> en position de correction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Consignes post-opératoires : 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Immobilisation 1 mois</a:t>
            </a:r>
          </a:p>
          <a:p>
            <a:r>
              <a:rPr lang="fr-FR" dirty="0"/>
              <a:t>Rééducation à la marche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997" y="2225517"/>
            <a:ext cx="3088005" cy="231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747" y="4541362"/>
            <a:ext cx="3088693" cy="231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64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403" y="159871"/>
            <a:ext cx="8379078" cy="674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CRO   </a:t>
            </a:r>
            <a:r>
              <a:rPr lang="fr-FR" sz="1200" dirty="0" err="1"/>
              <a:t>randrianiri</a:t>
            </a:r>
            <a:r>
              <a:rPr lang="fr-FR" sz="1200" dirty="0"/>
              <a:t> </a:t>
            </a:r>
            <a:r>
              <a:rPr lang="fr-FR" sz="1200" dirty="0" err="1"/>
              <a:t>Lovasova</a:t>
            </a:r>
            <a:r>
              <a:rPr lang="fr-FR" sz="1200" dirty="0"/>
              <a:t>  le  05 /10/2016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Indication :</a:t>
            </a:r>
            <a:r>
              <a:rPr lang="fr-FR" sz="1200" dirty="0"/>
              <a:t>  PBVE  gauche </a:t>
            </a:r>
            <a:r>
              <a:rPr lang="fr-FR" sz="1200" dirty="0" err="1"/>
              <a:t>invetéré</a:t>
            </a:r>
            <a:r>
              <a:rPr lang="fr-FR" sz="1200" dirty="0"/>
              <a:t> – garçon 6 </a:t>
            </a:r>
            <a:r>
              <a:rPr lang="fr-FR" sz="1200" dirty="0" smtClean="0"/>
              <a:t>ans.     Libération </a:t>
            </a:r>
            <a:r>
              <a:rPr lang="fr-FR" sz="1200" dirty="0"/>
              <a:t>Postéro-latérale et médiale  + transfert Jambier antérieur</a:t>
            </a:r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dirty="0"/>
              <a:t>Opérateurs </a:t>
            </a:r>
            <a:r>
              <a:rPr lang="fr-FR" sz="1200" dirty="0"/>
              <a:t>: Dr </a:t>
            </a:r>
            <a:r>
              <a:rPr lang="fr-FR" sz="1200" dirty="0" err="1"/>
              <a:t>Ibnoulkhatib</a:t>
            </a:r>
            <a:r>
              <a:rPr lang="fr-FR" sz="1200" dirty="0"/>
              <a:t> , Dr Weiss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Echec </a:t>
            </a:r>
            <a:r>
              <a:rPr lang="fr-FR" sz="1200" dirty="0" err="1"/>
              <a:t>rachianesthesie</a:t>
            </a:r>
            <a:r>
              <a:rPr lang="fr-FR" sz="1200" dirty="0"/>
              <a:t> ; Anesthésie générale induction et entretien </a:t>
            </a:r>
            <a:r>
              <a:rPr lang="fr-FR" sz="1200" dirty="0" err="1"/>
              <a:t>propofol</a:t>
            </a:r>
            <a:r>
              <a:rPr lang="fr-FR" sz="1200" dirty="0"/>
              <a:t> , </a:t>
            </a:r>
            <a:r>
              <a:rPr lang="fr-FR" sz="1200" dirty="0" err="1"/>
              <a:t>sufentanil</a:t>
            </a:r>
            <a:r>
              <a:rPr lang="fr-FR" sz="1200" dirty="0"/>
              <a:t>, ventilation spontanée au masque facial sous oxygénothérapie a 5L/min ; kétamine ; antibioprophylaxie </a:t>
            </a:r>
            <a:r>
              <a:rPr lang="fr-FR" sz="1200" dirty="0" err="1"/>
              <a:t>céfazoline</a:t>
            </a:r>
            <a:r>
              <a:rPr lang="fr-FR" sz="1200" dirty="0"/>
              <a:t> 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, garrot cuisse homolatérale 250 mm Hg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Incision postéro-médiale de type Turco</a:t>
            </a:r>
          </a:p>
          <a:p>
            <a:r>
              <a:rPr lang="fr-FR" sz="1200" dirty="0"/>
              <a:t>Dissection</a:t>
            </a:r>
          </a:p>
          <a:p>
            <a:r>
              <a:rPr lang="fr-FR" sz="1200" dirty="0"/>
              <a:t>Repérage du paquet vasculo-nerveux tibial postérieur mis sur lacet</a:t>
            </a:r>
          </a:p>
          <a:p>
            <a:r>
              <a:rPr lang="fr-FR" sz="1200" dirty="0"/>
              <a:t>Allongement en Z du tendon </a:t>
            </a:r>
            <a:r>
              <a:rPr lang="fr-FR" sz="1200" dirty="0" err="1"/>
              <a:t>calcanéun</a:t>
            </a:r>
            <a:r>
              <a:rPr lang="fr-FR" sz="1200" dirty="0"/>
              <a:t> en </a:t>
            </a:r>
            <a:r>
              <a:rPr lang="fr-FR" sz="1200" dirty="0" err="1"/>
              <a:t>désinserant</a:t>
            </a:r>
            <a:r>
              <a:rPr lang="fr-FR" sz="1200" dirty="0"/>
              <a:t> les fibres </a:t>
            </a:r>
            <a:r>
              <a:rPr lang="fr-FR" sz="1200" dirty="0" err="1"/>
              <a:t>varisantes</a:t>
            </a:r>
            <a:r>
              <a:rPr lang="fr-FR" sz="1200" dirty="0"/>
              <a:t> du calcanéum</a:t>
            </a:r>
          </a:p>
          <a:p>
            <a:r>
              <a:rPr lang="fr-FR" sz="1200" dirty="0"/>
              <a:t>Repérage et ouverture de la capsule </a:t>
            </a:r>
            <a:r>
              <a:rPr lang="fr-FR" sz="1200" dirty="0" err="1"/>
              <a:t>tibio-talienne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Section du nœud postéro-latéral en respectant les tendons </a:t>
            </a:r>
            <a:r>
              <a:rPr lang="fr-FR" sz="1200" dirty="0" err="1"/>
              <a:t>fibulaires</a:t>
            </a:r>
            <a:endParaRPr lang="fr-FR" sz="1200" dirty="0"/>
          </a:p>
          <a:p>
            <a:r>
              <a:rPr lang="fr-FR" sz="1200" dirty="0"/>
              <a:t>Ouverture de la sous </a:t>
            </a:r>
            <a:r>
              <a:rPr lang="fr-FR" sz="1200" dirty="0" err="1"/>
              <a:t>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Bonne correction de l’équin et du varus de l’arrière-pied</a:t>
            </a:r>
          </a:p>
          <a:p>
            <a:r>
              <a:rPr lang="fr-FR" sz="1200" dirty="0"/>
              <a:t>Libération du nœud médial et ouverture des capsules </a:t>
            </a:r>
            <a:r>
              <a:rPr lang="fr-FR" sz="1200" dirty="0" err="1"/>
              <a:t>talo</a:t>
            </a:r>
            <a:r>
              <a:rPr lang="fr-FR" sz="1200" dirty="0"/>
              <a:t>-naviculaires et </a:t>
            </a:r>
            <a:r>
              <a:rPr lang="fr-FR" sz="1200" dirty="0" err="1"/>
              <a:t>calcanéo-cuboidiennes</a:t>
            </a:r>
            <a:endParaRPr lang="fr-FR" sz="1200" dirty="0"/>
          </a:p>
          <a:p>
            <a:r>
              <a:rPr lang="fr-FR" sz="1200" dirty="0"/>
              <a:t>Fixation par 2 broches de </a:t>
            </a:r>
            <a:r>
              <a:rPr lang="fr-FR" sz="1200" dirty="0" err="1"/>
              <a:t>kirchner</a:t>
            </a:r>
            <a:r>
              <a:rPr lang="fr-FR" sz="1200" dirty="0"/>
              <a:t> de 18 /10 de la colonne médiale et de la </a:t>
            </a:r>
            <a:r>
              <a:rPr lang="fr-FR" sz="1200" dirty="0" err="1"/>
              <a:t>tibio-talienne</a:t>
            </a:r>
            <a:r>
              <a:rPr lang="fr-FR" sz="1200" dirty="0"/>
              <a:t> en position de correction</a:t>
            </a:r>
          </a:p>
          <a:p>
            <a:r>
              <a:rPr lang="fr-FR" sz="1200" dirty="0"/>
              <a:t>Allongement en Z du tibial postérieur</a:t>
            </a:r>
          </a:p>
          <a:p>
            <a:r>
              <a:rPr lang="fr-FR" sz="1200" dirty="0"/>
              <a:t>Transfert du jambier antérieur sur le 3 </a:t>
            </a:r>
            <a:r>
              <a:rPr lang="fr-FR" sz="1200" dirty="0" err="1"/>
              <a:t>iemme</a:t>
            </a:r>
            <a:r>
              <a:rPr lang="fr-FR" sz="1200" dirty="0"/>
              <a:t> cunéiforme</a:t>
            </a:r>
          </a:p>
          <a:p>
            <a:r>
              <a:rPr lang="fr-FR" sz="1200" dirty="0"/>
              <a:t>Suture du tendon </a:t>
            </a:r>
            <a:r>
              <a:rPr lang="fr-FR" sz="1200" dirty="0" err="1"/>
              <a:t>calcanéun</a:t>
            </a:r>
            <a:endParaRPr lang="fr-FR" sz="1200" dirty="0"/>
          </a:p>
          <a:p>
            <a:r>
              <a:rPr lang="fr-FR" sz="1200" dirty="0"/>
              <a:t>Hémostase , lavage</a:t>
            </a:r>
          </a:p>
          <a:p>
            <a:r>
              <a:rPr lang="fr-FR" sz="1200" dirty="0"/>
              <a:t>Fermeture cutanée plan par plan par points séparés au fil résorbable</a:t>
            </a:r>
          </a:p>
          <a:p>
            <a:r>
              <a:rPr lang="fr-FR" sz="1200" dirty="0"/>
              <a:t>Pansement stérile</a:t>
            </a:r>
          </a:p>
          <a:p>
            <a:r>
              <a:rPr lang="fr-FR" sz="1200" dirty="0"/>
              <a:t>Immobilisation </a:t>
            </a:r>
            <a:r>
              <a:rPr lang="fr-FR" sz="1200" dirty="0" err="1"/>
              <a:t>plätrée</a:t>
            </a:r>
            <a:r>
              <a:rPr lang="fr-FR" sz="1200" dirty="0"/>
              <a:t> en position de correction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Consignes post-opératoires : </a:t>
            </a:r>
            <a:endParaRPr lang="fr-FR" sz="1200" dirty="0"/>
          </a:p>
          <a:p>
            <a:r>
              <a:rPr lang="fr-FR" sz="1200" dirty="0"/>
              <a:t>Ablation du plâtre dans 45 jours</a:t>
            </a:r>
          </a:p>
          <a:p>
            <a:r>
              <a:rPr lang="fr-FR" sz="1200" dirty="0"/>
              <a:t>Ablations des broches dans 45 jours ( Broches laissées à l’extérieur)</a:t>
            </a:r>
          </a:p>
          <a:p>
            <a:r>
              <a:rPr lang="fr-FR" sz="1200" dirty="0"/>
              <a:t>Fil résorbable</a:t>
            </a:r>
          </a:p>
          <a:p>
            <a:r>
              <a:rPr lang="fr-FR" sz="1200" dirty="0"/>
              <a:t>Suivi médical de l’enfant 1 fois par an pendant 5 ans</a:t>
            </a:r>
          </a:p>
        </p:txBody>
      </p:sp>
    </p:spTree>
    <p:extLst>
      <p:ext uri="{BB962C8B-B14F-4D97-AF65-F5344CB8AC3E}">
        <p14:creationId xmlns:p14="http://schemas.microsoft.com/office/powerpoint/2010/main" val="4142531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893"/>
            <a:ext cx="91440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CRO </a:t>
            </a:r>
            <a:r>
              <a:rPr lang="fr-FR" b="1" dirty="0" err="1"/>
              <a:t>Rafatanatsoa</a:t>
            </a:r>
            <a:r>
              <a:rPr lang="fr-FR" b="1" dirty="0"/>
              <a:t> Nicolas</a:t>
            </a:r>
            <a:r>
              <a:rPr lang="fr-FR" dirty="0"/>
              <a:t> 3 ans</a:t>
            </a:r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Indication :</a:t>
            </a:r>
            <a:r>
              <a:rPr lang="fr-FR" dirty="0"/>
              <a:t> PBVE peu sévère avec bonne abduction du BCP et équin </a:t>
            </a:r>
          </a:p>
          <a:p>
            <a:r>
              <a:rPr lang="fr-FR" dirty="0"/>
              <a:t>                       Allongement percutané tendon </a:t>
            </a:r>
            <a:r>
              <a:rPr lang="fr-FR" dirty="0" err="1"/>
              <a:t>achille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b="1" dirty="0"/>
              <a:t>Opérateurs :</a:t>
            </a:r>
            <a:r>
              <a:rPr lang="fr-FR" dirty="0"/>
              <a:t> Dr </a:t>
            </a:r>
            <a:r>
              <a:rPr lang="fr-FR" dirty="0" err="1"/>
              <a:t>Ibnoulkhatib</a:t>
            </a:r>
            <a:r>
              <a:rPr lang="fr-FR" dirty="0"/>
              <a:t>, Dr Weiss</a:t>
            </a:r>
          </a:p>
          <a:p>
            <a:r>
              <a:rPr lang="fr-FR" b="1" dirty="0"/>
              <a:t>Anesthésiste : </a:t>
            </a:r>
            <a:r>
              <a:rPr lang="fr-FR" dirty="0"/>
              <a:t>Dr Ait </a:t>
            </a:r>
            <a:r>
              <a:rPr lang="fr-FR" dirty="0" err="1"/>
              <a:t>Aissa</a:t>
            </a:r>
            <a:r>
              <a:rPr lang="fr-FR" dirty="0"/>
              <a:t> </a:t>
            </a:r>
            <a:r>
              <a:rPr lang="fr-FR" dirty="0" err="1"/>
              <a:t>Dalinda</a:t>
            </a:r>
            <a:r>
              <a:rPr lang="fr-FR" dirty="0"/>
              <a:t>, Lafitte Amélie, Muet Claire</a:t>
            </a:r>
          </a:p>
          <a:p>
            <a:r>
              <a:rPr lang="fr-FR" dirty="0"/>
              <a:t>Sédation par </a:t>
            </a:r>
            <a:r>
              <a:rPr lang="fr-FR" dirty="0" err="1"/>
              <a:t>midazolam</a:t>
            </a:r>
            <a:r>
              <a:rPr lang="fr-FR" dirty="0"/>
              <a:t> ; kétamine puis </a:t>
            </a:r>
            <a:r>
              <a:rPr lang="fr-FR" dirty="0" err="1"/>
              <a:t>propofol</a:t>
            </a:r>
            <a:r>
              <a:rPr lang="fr-FR" dirty="0"/>
              <a:t> ; Rachianesthésie </a:t>
            </a:r>
            <a:r>
              <a:rPr lang="fr-FR" dirty="0" err="1"/>
              <a:t>bupivacaine</a:t>
            </a:r>
            <a:r>
              <a:rPr lang="fr-FR" dirty="0"/>
              <a:t> </a:t>
            </a:r>
            <a:r>
              <a:rPr lang="fr-FR" dirty="0" err="1"/>
              <a:t>normobare</a:t>
            </a:r>
            <a:r>
              <a:rPr lang="fr-FR" dirty="0"/>
              <a:t> 7.5mg. Pas d’antibioprophylaxie.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Intervention : </a:t>
            </a:r>
            <a:endParaRPr lang="fr-FR" dirty="0"/>
          </a:p>
          <a:p>
            <a:r>
              <a:rPr lang="fr-FR" dirty="0"/>
              <a:t>Allongement en Z percutané  </a:t>
            </a:r>
          </a:p>
          <a:p>
            <a:r>
              <a:rPr lang="fr-FR" dirty="0"/>
              <a:t>Retrait des fibres </a:t>
            </a:r>
            <a:r>
              <a:rPr lang="fr-FR" dirty="0" err="1"/>
              <a:t>carisantes</a:t>
            </a:r>
            <a:r>
              <a:rPr lang="fr-FR" dirty="0"/>
              <a:t> distales</a:t>
            </a:r>
          </a:p>
          <a:p>
            <a:r>
              <a:rPr lang="fr-FR" dirty="0"/>
              <a:t>Pansement stérile</a:t>
            </a:r>
          </a:p>
          <a:p>
            <a:r>
              <a:rPr lang="fr-FR" dirty="0"/>
              <a:t>Plâtre correcteur </a:t>
            </a:r>
            <a:r>
              <a:rPr lang="fr-FR" dirty="0" err="1"/>
              <a:t>cruro</a:t>
            </a:r>
            <a:r>
              <a:rPr lang="fr-FR" dirty="0"/>
              <a:t>-pédieux en équin  et abduction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Consignes post-opératoires : </a:t>
            </a:r>
            <a:endParaRPr lang="fr-FR" dirty="0"/>
          </a:p>
          <a:p>
            <a:r>
              <a:rPr lang="fr-FR" dirty="0"/>
              <a:t>Immobilisation 6 semaines </a:t>
            </a:r>
          </a:p>
          <a:p>
            <a:r>
              <a:rPr lang="fr-FR" dirty="0"/>
              <a:t>Rééducation</a:t>
            </a:r>
          </a:p>
          <a:p>
            <a:r>
              <a:rPr lang="fr-FR" dirty="0"/>
              <a:t>Suivi  médical annuel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646" y="2422665"/>
            <a:ext cx="2967355" cy="22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169199" y="4392634"/>
            <a:ext cx="2792730" cy="2094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514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0208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CRO </a:t>
            </a:r>
            <a:r>
              <a:rPr lang="fr-FR" dirty="0" err="1"/>
              <a:t>Rahsoafanomezanjanahdy</a:t>
            </a:r>
            <a:r>
              <a:rPr lang="fr-FR" dirty="0"/>
              <a:t> </a:t>
            </a:r>
            <a:r>
              <a:rPr lang="fr-FR" dirty="0" err="1"/>
              <a:t>danielah</a:t>
            </a:r>
            <a:r>
              <a:rPr lang="fr-FR" dirty="0"/>
              <a:t> 1 an le 12 /10/2016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800" y="369332"/>
            <a:ext cx="1429385" cy="22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950" y="369332"/>
            <a:ext cx="1580515" cy="22625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522273"/>
            <a:ext cx="9144000" cy="507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Indication :</a:t>
            </a:r>
            <a:r>
              <a:rPr lang="fr-FR" sz="1200" dirty="0"/>
              <a:t> PBVE  gauche </a:t>
            </a:r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Libération Postéro-latérale et médiale  + transfert Jambier antérieur</a:t>
            </a:r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dirty="0"/>
              <a:t>Opérateurs </a:t>
            </a:r>
            <a:r>
              <a:rPr lang="fr-FR" sz="1200" dirty="0"/>
              <a:t>: Dr Weiss , Dr </a:t>
            </a:r>
            <a:r>
              <a:rPr lang="fr-FR" sz="1200" dirty="0" err="1"/>
              <a:t>Fabrucz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Anesthésie caudale, aiguille 38 mm, 2 ponctions, pas de reflux de LCR ni de sang, pas de dose test de </a:t>
            </a:r>
            <a:r>
              <a:rPr lang="fr-FR" sz="1200" dirty="0" err="1"/>
              <a:t>xylocaine</a:t>
            </a:r>
            <a:r>
              <a:rPr lang="fr-FR" sz="1200" dirty="0"/>
              <a:t>, injection 10 ml de </a:t>
            </a:r>
            <a:r>
              <a:rPr lang="fr-FR" sz="1200" dirty="0" err="1"/>
              <a:t>Naropeine</a:t>
            </a:r>
            <a:r>
              <a:rPr lang="fr-FR" sz="1200" dirty="0"/>
              <a:t> 0,2%. Niveau T10. Antibioprophylaxie par Augmentin.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dorsal, garrot cuisse homolatérale 250 mm Hg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dirty="0"/>
              <a:t>Incision postéro-médiale de type Turco</a:t>
            </a:r>
          </a:p>
          <a:p>
            <a:r>
              <a:rPr lang="fr-FR" sz="1200" dirty="0"/>
              <a:t>Dissection</a:t>
            </a:r>
          </a:p>
          <a:p>
            <a:r>
              <a:rPr lang="fr-FR" sz="1200" dirty="0"/>
              <a:t>Repérage du paquet vasculo-nerveux tibial postérieur mis sur lacet</a:t>
            </a:r>
          </a:p>
          <a:p>
            <a:r>
              <a:rPr lang="fr-FR" sz="1200" dirty="0"/>
              <a:t>Allongement en Z du tendon </a:t>
            </a:r>
            <a:r>
              <a:rPr lang="fr-FR" sz="1200" dirty="0" err="1"/>
              <a:t>calcanéun</a:t>
            </a:r>
            <a:r>
              <a:rPr lang="fr-FR" sz="1200" dirty="0"/>
              <a:t> en </a:t>
            </a:r>
            <a:r>
              <a:rPr lang="fr-FR" sz="1200" dirty="0" err="1"/>
              <a:t>désinserant</a:t>
            </a:r>
            <a:r>
              <a:rPr lang="fr-FR" sz="1200" dirty="0"/>
              <a:t> les fibres </a:t>
            </a:r>
            <a:r>
              <a:rPr lang="fr-FR" sz="1200" dirty="0" err="1"/>
              <a:t>varisantes</a:t>
            </a:r>
            <a:r>
              <a:rPr lang="fr-FR" sz="1200" dirty="0"/>
              <a:t> du calcanéum</a:t>
            </a:r>
          </a:p>
          <a:p>
            <a:r>
              <a:rPr lang="fr-FR" sz="1200" dirty="0"/>
              <a:t>Repérage et ouverture de la capsule </a:t>
            </a:r>
            <a:r>
              <a:rPr lang="fr-FR" sz="1200" dirty="0" err="1"/>
              <a:t>tibio-talienne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Section du nœud postéro-latéral en respectant les tendons </a:t>
            </a:r>
            <a:r>
              <a:rPr lang="fr-FR" sz="1200" dirty="0" err="1"/>
              <a:t>fibulaires</a:t>
            </a:r>
            <a:endParaRPr lang="fr-FR" sz="1200" dirty="0"/>
          </a:p>
          <a:p>
            <a:r>
              <a:rPr lang="fr-FR" sz="1200" dirty="0"/>
              <a:t>Bonne correction de l’équin et du varus de l’arrière-pied</a:t>
            </a:r>
          </a:p>
          <a:p>
            <a:r>
              <a:rPr lang="fr-FR" sz="1200" dirty="0"/>
              <a:t>Libération du nœud médial et ouverture des capsules </a:t>
            </a:r>
            <a:r>
              <a:rPr lang="fr-FR" sz="1200" dirty="0" err="1"/>
              <a:t>talo</a:t>
            </a:r>
            <a:r>
              <a:rPr lang="fr-FR" sz="1200" dirty="0"/>
              <a:t>-naviculaires et </a:t>
            </a:r>
            <a:r>
              <a:rPr lang="fr-FR" sz="1200" dirty="0" err="1"/>
              <a:t>calcanéo-cuboidiennes</a:t>
            </a:r>
            <a:endParaRPr lang="fr-FR" sz="1200" dirty="0"/>
          </a:p>
          <a:p>
            <a:r>
              <a:rPr lang="fr-FR" sz="1200" dirty="0"/>
              <a:t>Fixation par 1 broche de </a:t>
            </a:r>
            <a:r>
              <a:rPr lang="fr-FR" sz="1200" dirty="0" err="1"/>
              <a:t>kirchner</a:t>
            </a:r>
            <a:r>
              <a:rPr lang="fr-FR" sz="1200" dirty="0"/>
              <a:t> de 18 /10 de la colonne médiale </a:t>
            </a:r>
          </a:p>
          <a:p>
            <a:r>
              <a:rPr lang="fr-FR" sz="1200" dirty="0"/>
              <a:t>Allongement en Z du tibial postérieur et du jambier antérieur </a:t>
            </a:r>
          </a:p>
          <a:p>
            <a:r>
              <a:rPr lang="fr-FR" sz="1200" dirty="0"/>
              <a:t>Suture du tendon </a:t>
            </a:r>
            <a:r>
              <a:rPr lang="fr-FR" sz="1200" dirty="0" err="1"/>
              <a:t>calcanéun</a:t>
            </a:r>
            <a:endParaRPr lang="fr-FR" sz="1200" dirty="0"/>
          </a:p>
          <a:p>
            <a:r>
              <a:rPr lang="fr-FR" sz="1200" dirty="0"/>
              <a:t>Hémostase, lavage</a:t>
            </a:r>
          </a:p>
          <a:p>
            <a:r>
              <a:rPr lang="fr-FR" sz="1200" dirty="0"/>
              <a:t>Fermeture cutanée plan par plan par points séparés au fil résorbable</a:t>
            </a:r>
          </a:p>
          <a:p>
            <a:r>
              <a:rPr lang="fr-FR" sz="1200" dirty="0"/>
              <a:t>Pansement stérile</a:t>
            </a:r>
          </a:p>
          <a:p>
            <a:r>
              <a:rPr lang="fr-FR" sz="1200" dirty="0"/>
              <a:t>Immobilisation plâtrée en position de correction</a:t>
            </a:r>
          </a:p>
        </p:txBody>
      </p:sp>
    </p:spTree>
    <p:extLst>
      <p:ext uri="{BB962C8B-B14F-4D97-AF65-F5344CB8AC3E}">
        <p14:creationId xmlns:p14="http://schemas.microsoft.com/office/powerpoint/2010/main" val="4206731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999" y="3719143"/>
            <a:ext cx="1595755" cy="191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640" y="3719143"/>
            <a:ext cx="1214120" cy="19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913999" y="55328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Consignes post-opératoires : </a:t>
            </a:r>
            <a:endParaRPr lang="fr-FR" dirty="0"/>
          </a:p>
          <a:p>
            <a:r>
              <a:rPr lang="fr-FR" dirty="0"/>
              <a:t>Ablation du plâtre dans 45 jours</a:t>
            </a:r>
          </a:p>
          <a:p>
            <a:r>
              <a:rPr lang="fr-FR" dirty="0"/>
              <a:t>Ablations des broches dans 45 jours (broches laissées à l’extérieur)</a:t>
            </a:r>
          </a:p>
          <a:p>
            <a:r>
              <a:rPr lang="fr-FR" dirty="0"/>
              <a:t>Fil résorbable</a:t>
            </a:r>
          </a:p>
          <a:p>
            <a:r>
              <a:rPr lang="fr-FR" dirty="0"/>
              <a:t>Suivi médical de l’enfant 1 fois par an pendant 5 ans</a:t>
            </a:r>
          </a:p>
          <a:p>
            <a:r>
              <a:rPr lang="fr-FR" dirty="0"/>
              <a:t>Attelles en rotation externe jusqu’à l ‘âge de 4 ans</a:t>
            </a:r>
          </a:p>
        </p:txBody>
      </p:sp>
    </p:spTree>
    <p:extLst>
      <p:ext uri="{BB962C8B-B14F-4D97-AF65-F5344CB8AC3E}">
        <p14:creationId xmlns:p14="http://schemas.microsoft.com/office/powerpoint/2010/main" val="10564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723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CRO </a:t>
            </a:r>
            <a:r>
              <a:rPr lang="fr-FR" sz="1200" b="1" dirty="0" err="1"/>
              <a:t>Rakotomango</a:t>
            </a:r>
            <a:r>
              <a:rPr lang="fr-FR" sz="1200" b="1" dirty="0"/>
              <a:t> </a:t>
            </a:r>
            <a:r>
              <a:rPr lang="fr-FR" sz="1200" b="1" dirty="0" err="1"/>
              <a:t>patrick</a:t>
            </a:r>
            <a:r>
              <a:rPr lang="fr-FR" sz="1200" b="1" dirty="0"/>
              <a:t>  </a:t>
            </a:r>
            <a:r>
              <a:rPr lang="fr-FR" sz="1200" dirty="0"/>
              <a:t>14 ans 46 kg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Opérateur :</a:t>
            </a:r>
            <a:r>
              <a:rPr lang="fr-FR" sz="1200" dirty="0"/>
              <a:t> DR </a:t>
            </a:r>
            <a:r>
              <a:rPr lang="fr-FR" sz="1200" dirty="0" err="1"/>
              <a:t>Ibnoulkhatib</a:t>
            </a:r>
            <a:r>
              <a:rPr lang="fr-FR" sz="1200" dirty="0"/>
              <a:t> , DR Fabricius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Anesthésiste :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, sous rachianesthésie</a:t>
            </a:r>
          </a:p>
          <a:p>
            <a:r>
              <a:rPr lang="fr-FR" sz="1200" dirty="0"/>
              <a:t>Sédation par </a:t>
            </a:r>
            <a:r>
              <a:rPr lang="fr-FR" sz="1200" dirty="0" err="1"/>
              <a:t>midazolam</a:t>
            </a:r>
            <a:r>
              <a:rPr lang="fr-FR" sz="1200" dirty="0"/>
              <a:t>, kétamine. Rachianesthésie par </a:t>
            </a:r>
            <a:r>
              <a:rPr lang="fr-FR" sz="1200" dirty="0" err="1"/>
              <a:t>bupivzczine</a:t>
            </a:r>
            <a:r>
              <a:rPr lang="fr-FR" sz="1200" dirty="0"/>
              <a:t> isobare 10mg. Pas de retentissement hémodynamique de la rachianesthésie ; niveau T10. Pas d’antibioprophylaxie.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Indication :  </a:t>
            </a:r>
            <a:r>
              <a:rPr lang="fr-FR" sz="1200" dirty="0"/>
              <a:t>Séquelle d’OPH Gauche chez adolescent de 14 ans, évoluant depuis l’âge de 10 ans , stade </a:t>
            </a:r>
            <a:r>
              <a:rPr lang="fr-FR" sz="1200" dirty="0" err="1"/>
              <a:t>séquellaire</a:t>
            </a:r>
            <a:r>
              <a:rPr lang="fr-FR" sz="1200" dirty="0"/>
              <a:t> de type </a:t>
            </a:r>
            <a:r>
              <a:rPr lang="fr-FR" sz="1200" dirty="0" err="1"/>
              <a:t>stuhlberg</a:t>
            </a:r>
            <a:r>
              <a:rPr lang="fr-FR" sz="1200" dirty="0"/>
              <a:t> 5 avec ILMI de 4 cm au détriment du membre inférieur g</a:t>
            </a:r>
          </a:p>
          <a:p>
            <a:r>
              <a:rPr lang="fr-FR" sz="1200" dirty="0" err="1"/>
              <a:t>Epiphysiodèse</a:t>
            </a:r>
            <a:r>
              <a:rPr lang="fr-FR" sz="1200" dirty="0"/>
              <a:t> fémorale distale à la curette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468" y="1841764"/>
            <a:ext cx="2263140" cy="29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6081" y="3191963"/>
            <a:ext cx="2800985" cy="2981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2123658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Incisions fémorale distale latérale</a:t>
            </a:r>
          </a:p>
          <a:p>
            <a:r>
              <a:rPr lang="fr-FR" sz="1200" dirty="0"/>
              <a:t>Dissection</a:t>
            </a:r>
          </a:p>
          <a:p>
            <a:r>
              <a:rPr lang="fr-FR" sz="1200" dirty="0"/>
              <a:t>Repérage de la physe à l’aiguille</a:t>
            </a:r>
          </a:p>
          <a:p>
            <a:r>
              <a:rPr lang="fr-FR" sz="1200" dirty="0"/>
              <a:t>Trépanation</a:t>
            </a:r>
          </a:p>
          <a:p>
            <a:r>
              <a:rPr lang="fr-FR" sz="1200" dirty="0" err="1"/>
              <a:t>Epiphysiodèse</a:t>
            </a:r>
            <a:r>
              <a:rPr lang="fr-FR" sz="1200" dirty="0"/>
              <a:t> à la curette</a:t>
            </a:r>
          </a:p>
          <a:p>
            <a:r>
              <a:rPr lang="fr-FR" sz="1200" dirty="0"/>
              <a:t>Hémostase , lavage</a:t>
            </a:r>
          </a:p>
          <a:p>
            <a:r>
              <a:rPr lang="fr-FR" sz="1200" dirty="0"/>
              <a:t>Fermeture plan par plan points séparés au fil résorbable</a:t>
            </a:r>
          </a:p>
          <a:p>
            <a:r>
              <a:rPr lang="fr-FR" sz="1200" dirty="0"/>
              <a:t>Pansement stérile</a:t>
            </a:r>
          </a:p>
          <a:p>
            <a:r>
              <a:rPr lang="fr-FR" sz="1200" dirty="0"/>
              <a:t>On répète la même procédure du coté médial</a:t>
            </a:r>
          </a:p>
        </p:txBody>
      </p:sp>
    </p:spTree>
    <p:extLst>
      <p:ext uri="{BB962C8B-B14F-4D97-AF65-F5344CB8AC3E}">
        <p14:creationId xmlns:p14="http://schemas.microsoft.com/office/powerpoint/2010/main" val="175455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1148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CRO </a:t>
            </a:r>
            <a:r>
              <a:rPr lang="fr-FR" b="1" dirty="0" err="1"/>
              <a:t>Safidisoanamena</a:t>
            </a:r>
            <a:r>
              <a:rPr lang="fr-FR" b="1" dirty="0"/>
              <a:t> Jean Michel  16 ans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Indication : </a:t>
            </a:r>
            <a:r>
              <a:rPr lang="fr-FR" dirty="0"/>
              <a:t> Duplication premier rayon pied droit avec </a:t>
            </a:r>
            <a:r>
              <a:rPr lang="fr-FR" dirty="0" err="1"/>
              <a:t>désaxation</a:t>
            </a:r>
            <a:r>
              <a:rPr lang="fr-FR" dirty="0"/>
              <a:t> de la composante normale latérale  en varus  et </a:t>
            </a:r>
            <a:r>
              <a:rPr lang="fr-FR" dirty="0" err="1"/>
              <a:t>élévatus</a:t>
            </a:r>
            <a:r>
              <a:rPr lang="fr-FR" dirty="0"/>
              <a:t> et syndactylie simple D4 D5 main droite</a:t>
            </a:r>
          </a:p>
          <a:p>
            <a:r>
              <a:rPr lang="fr-FR" b="1" dirty="0"/>
              <a:t>Operateurs :</a:t>
            </a:r>
            <a:r>
              <a:rPr lang="fr-FR" dirty="0"/>
              <a:t> DR Weiss , DR </a:t>
            </a:r>
            <a:r>
              <a:rPr lang="fr-FR" dirty="0" err="1"/>
              <a:t>Ibnoulkhatib</a:t>
            </a:r>
            <a:endParaRPr lang="fr-FR" dirty="0"/>
          </a:p>
          <a:p>
            <a:r>
              <a:rPr lang="fr-FR" b="1" dirty="0"/>
              <a:t>Anesthésiste :</a:t>
            </a:r>
            <a:r>
              <a:rPr lang="fr-FR" dirty="0"/>
              <a:t> DR Ait </a:t>
            </a:r>
            <a:r>
              <a:rPr lang="fr-FR" dirty="0" err="1"/>
              <a:t>Aissa</a:t>
            </a:r>
            <a:r>
              <a:rPr lang="fr-FR" dirty="0"/>
              <a:t> , Lafitte Amélie</a:t>
            </a:r>
          </a:p>
          <a:p>
            <a:r>
              <a:rPr lang="fr-FR" dirty="0"/>
              <a:t>Anesthésie générale avec induction intraveineuse par </a:t>
            </a:r>
            <a:r>
              <a:rPr lang="fr-FR" dirty="0" err="1"/>
              <a:t>propofol</a:t>
            </a:r>
            <a:r>
              <a:rPr lang="fr-FR" dirty="0"/>
              <a:t>, </a:t>
            </a:r>
            <a:r>
              <a:rPr lang="fr-FR" dirty="0" err="1"/>
              <a:t>sufentanil</a:t>
            </a:r>
            <a:r>
              <a:rPr lang="fr-FR" dirty="0"/>
              <a:t> ; entretien par </a:t>
            </a:r>
            <a:r>
              <a:rPr lang="fr-FR" dirty="0" err="1"/>
              <a:t>propofol</a:t>
            </a:r>
            <a:r>
              <a:rPr lang="fr-FR" dirty="0"/>
              <a:t>, </a:t>
            </a:r>
            <a:r>
              <a:rPr lang="fr-FR" dirty="0" err="1"/>
              <a:t>sufentanil</a:t>
            </a:r>
            <a:r>
              <a:rPr lang="fr-FR" dirty="0"/>
              <a:t>, kétamine. Anesthésie locorégionale par bloc sciatique droit et fémoral droit sous </a:t>
            </a:r>
            <a:r>
              <a:rPr lang="fr-FR" dirty="0" err="1"/>
              <a:t>neurostimulateur</a:t>
            </a:r>
            <a:r>
              <a:rPr lang="fr-FR" dirty="0"/>
              <a:t> , </a:t>
            </a:r>
            <a:r>
              <a:rPr lang="fr-FR" dirty="0" err="1"/>
              <a:t>naropeine</a:t>
            </a:r>
            <a:r>
              <a:rPr lang="fr-FR" dirty="0"/>
              <a:t> 0,475%. Ventilation au masque facial sous oxygène 4L/min. Pas d’antibioprophylaxie. 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002" y="100327"/>
            <a:ext cx="2673350" cy="192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352" y="100327"/>
            <a:ext cx="1391920" cy="203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804" y="2394837"/>
            <a:ext cx="1712595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992" y="2394837"/>
            <a:ext cx="1986280" cy="249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632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918"/>
            <a:ext cx="3776030" cy="6186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Premier temps pied droit,  </a:t>
            </a:r>
            <a:r>
              <a:rPr lang="fr-FR" sz="1200" dirty="0" err="1"/>
              <a:t>Farmer</a:t>
            </a:r>
            <a:r>
              <a:rPr lang="fr-FR" sz="1200" dirty="0"/>
              <a:t> procédure</a:t>
            </a:r>
          </a:p>
          <a:p>
            <a:r>
              <a:rPr lang="fr-FR" sz="1200" dirty="0"/>
              <a:t>Incision dorsale dissection de la composante médiale atrophique</a:t>
            </a:r>
          </a:p>
          <a:p>
            <a:r>
              <a:rPr lang="fr-FR" sz="1200" dirty="0"/>
              <a:t>Résection de celle-ci </a:t>
            </a:r>
          </a:p>
          <a:p>
            <a:r>
              <a:rPr lang="fr-FR" sz="1200" dirty="0"/>
              <a:t>Pas de transfert de l’extenseur </a:t>
            </a:r>
          </a:p>
          <a:p>
            <a:r>
              <a:rPr lang="fr-FR" sz="1200" dirty="0"/>
              <a:t>Allongement de l’extenseur de l’hallux de la composante latérale en Z</a:t>
            </a:r>
          </a:p>
          <a:p>
            <a:r>
              <a:rPr lang="fr-FR" sz="1200" dirty="0"/>
              <a:t>Fixation de celui ci par une broche d’</a:t>
            </a:r>
            <a:r>
              <a:rPr lang="fr-FR" sz="1200" dirty="0" err="1"/>
              <a:t>arthrorise</a:t>
            </a:r>
            <a:r>
              <a:rPr lang="fr-FR" sz="1200" dirty="0"/>
              <a:t> en position de correction , extériorisée</a:t>
            </a:r>
          </a:p>
          <a:p>
            <a:r>
              <a:rPr lang="fr-FR" sz="1200" dirty="0"/>
              <a:t>Plastie de </a:t>
            </a:r>
            <a:r>
              <a:rPr lang="fr-FR" sz="1200" dirty="0" err="1"/>
              <a:t>Farmer</a:t>
            </a:r>
            <a:r>
              <a:rPr lang="fr-FR" sz="1200" dirty="0"/>
              <a:t> de l’hallux avec O2</a:t>
            </a:r>
          </a:p>
          <a:p>
            <a:r>
              <a:rPr lang="fr-FR" sz="1200" dirty="0"/>
              <a:t>Lavage hémostase</a:t>
            </a:r>
          </a:p>
          <a:p>
            <a:r>
              <a:rPr lang="fr-FR" sz="1200" dirty="0"/>
              <a:t>Fermeture </a:t>
            </a:r>
          </a:p>
          <a:p>
            <a:r>
              <a:rPr lang="fr-FR" sz="1200" dirty="0"/>
              <a:t>Pansement stérile</a:t>
            </a:r>
          </a:p>
          <a:p>
            <a:r>
              <a:rPr lang="fr-FR" sz="1200" dirty="0"/>
              <a:t> </a:t>
            </a:r>
          </a:p>
          <a:p>
            <a:r>
              <a:rPr lang="fr-FR" sz="1200" dirty="0" err="1"/>
              <a:t>Deuxieme</a:t>
            </a:r>
            <a:r>
              <a:rPr lang="fr-FR" sz="1200" dirty="0"/>
              <a:t> temps main droite</a:t>
            </a:r>
          </a:p>
          <a:p>
            <a:r>
              <a:rPr lang="fr-FR" sz="1200" dirty="0"/>
              <a:t>Libération de la syndactylie </a:t>
            </a:r>
            <a:r>
              <a:rPr lang="fr-FR" sz="1200" dirty="0" err="1"/>
              <a:t>pr</a:t>
            </a:r>
            <a:r>
              <a:rPr lang="fr-FR" sz="1200" dirty="0"/>
              <a:t> une plastie de </a:t>
            </a:r>
            <a:r>
              <a:rPr lang="fr-FR" sz="1200" dirty="0" err="1"/>
              <a:t>Hentz</a:t>
            </a:r>
            <a:r>
              <a:rPr lang="fr-FR" sz="1200" dirty="0"/>
              <a:t> en oméga </a:t>
            </a:r>
          </a:p>
          <a:p>
            <a:r>
              <a:rPr lang="fr-FR" sz="1200" dirty="0"/>
              <a:t>Libération des pédicules vasculo-nerveux</a:t>
            </a:r>
          </a:p>
          <a:p>
            <a:r>
              <a:rPr lang="fr-FR" sz="1200" dirty="0"/>
              <a:t>Reconstruction de la commissure </a:t>
            </a:r>
          </a:p>
          <a:p>
            <a:r>
              <a:rPr lang="fr-FR" sz="1200" dirty="0"/>
              <a:t>Lavage , hémostase</a:t>
            </a:r>
          </a:p>
          <a:p>
            <a:r>
              <a:rPr lang="fr-FR" sz="1200" dirty="0"/>
              <a:t>Plastie du tissu adipeux</a:t>
            </a:r>
          </a:p>
          <a:p>
            <a:r>
              <a:rPr lang="fr-FR" sz="1200" dirty="0"/>
              <a:t>Fermeture points séparés fil résorbable</a:t>
            </a:r>
          </a:p>
          <a:p>
            <a:r>
              <a:rPr lang="fr-FR" sz="1200" dirty="0"/>
              <a:t>Pansement stérile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Consignes post-opératoires : 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Soins de pansement 2 fois par semaine jusqu’à cicatrisation</a:t>
            </a:r>
          </a:p>
          <a:p>
            <a:r>
              <a:rPr lang="fr-FR" sz="1200" dirty="0"/>
              <a:t>Appui autorisé</a:t>
            </a:r>
          </a:p>
          <a:p>
            <a:r>
              <a:rPr lang="fr-FR" sz="1200" dirty="0"/>
              <a:t>Retrait de la broche pied droit en consultation dans 45 jours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311" y="180452"/>
            <a:ext cx="2057702" cy="266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073" y="180452"/>
            <a:ext cx="1909929" cy="265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873" y="2970940"/>
            <a:ext cx="2390140" cy="37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489" y="3191963"/>
            <a:ext cx="2656342" cy="2965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899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111"/>
            <a:ext cx="3673046" cy="637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CRO </a:t>
            </a:r>
            <a:r>
              <a:rPr lang="fr-FR" sz="1200" dirty="0" err="1"/>
              <a:t>Tijasoanirina</a:t>
            </a:r>
            <a:r>
              <a:rPr lang="fr-FR" sz="1200" dirty="0"/>
              <a:t> </a:t>
            </a:r>
            <a:r>
              <a:rPr lang="fr-FR" sz="1200" dirty="0" err="1"/>
              <a:t>Joniton</a:t>
            </a:r>
            <a:r>
              <a:rPr lang="fr-FR" sz="1200" dirty="0"/>
              <a:t>  5 ans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Indication :   </a:t>
            </a:r>
            <a:r>
              <a:rPr lang="fr-FR" sz="1200" dirty="0"/>
              <a:t>maladie de </a:t>
            </a:r>
            <a:r>
              <a:rPr lang="fr-FR" sz="1200" dirty="0" err="1"/>
              <a:t>Blount</a:t>
            </a:r>
            <a:r>
              <a:rPr lang="fr-FR" sz="1200" dirty="0"/>
              <a:t> bilatérale , </a:t>
            </a:r>
            <a:r>
              <a:rPr lang="fr-FR" sz="1200" dirty="0" err="1"/>
              <a:t>spike</a:t>
            </a:r>
            <a:r>
              <a:rPr lang="fr-FR" sz="1200" dirty="0"/>
              <a:t> ostéotomie bilatérale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Opérateurs :</a:t>
            </a:r>
            <a:r>
              <a:rPr lang="fr-FR" sz="1200" dirty="0"/>
              <a:t> Dr </a:t>
            </a:r>
            <a:r>
              <a:rPr lang="fr-FR" sz="1200" dirty="0" err="1"/>
              <a:t>Ibnoulkhatib</a:t>
            </a:r>
            <a:r>
              <a:rPr lang="fr-FR" sz="1200" dirty="0"/>
              <a:t> , Dr Weiss</a:t>
            </a:r>
          </a:p>
          <a:p>
            <a:r>
              <a:rPr lang="fr-FR" sz="1200" b="1" dirty="0"/>
              <a:t>Anesthésiste :  </a:t>
            </a:r>
            <a:r>
              <a:rPr lang="fr-FR" sz="1200" dirty="0"/>
              <a:t>Dr Ait </a:t>
            </a:r>
            <a:r>
              <a:rPr lang="fr-FR" sz="1200" dirty="0" err="1"/>
              <a:t>Aissa</a:t>
            </a:r>
            <a:r>
              <a:rPr lang="fr-FR" sz="1200" dirty="0"/>
              <a:t>, Lafitte Amélie, Muet Claire </a:t>
            </a:r>
          </a:p>
          <a:p>
            <a:r>
              <a:rPr lang="fr-FR" sz="1200" dirty="0"/>
              <a:t>Sédation par </a:t>
            </a:r>
            <a:r>
              <a:rPr lang="fr-FR" sz="1200" dirty="0" err="1"/>
              <a:t>midazolam</a:t>
            </a:r>
            <a:r>
              <a:rPr lang="fr-FR" sz="1200" dirty="0"/>
              <a:t>, kétamine. Rachianesthésie a la </a:t>
            </a:r>
            <a:r>
              <a:rPr lang="fr-FR" sz="1200" dirty="0" err="1"/>
              <a:t>bupivacaine</a:t>
            </a:r>
            <a:r>
              <a:rPr lang="fr-FR" sz="1200" dirty="0"/>
              <a:t> </a:t>
            </a:r>
            <a:r>
              <a:rPr lang="fr-FR" sz="1200" dirty="0" err="1"/>
              <a:t>normobare</a:t>
            </a:r>
            <a:r>
              <a:rPr lang="fr-FR" sz="1200" dirty="0"/>
              <a:t> 10mg. Antibioprophylaxie par </a:t>
            </a:r>
            <a:r>
              <a:rPr lang="fr-FR" sz="1200" dirty="0" err="1"/>
              <a:t>céfazoline</a:t>
            </a:r>
            <a:r>
              <a:rPr lang="fr-FR" sz="1200" dirty="0"/>
              <a:t>.</a:t>
            </a:r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dirty="0"/>
              <a:t>De manière bilatérale</a:t>
            </a:r>
          </a:p>
          <a:p>
            <a:r>
              <a:rPr lang="fr-FR" sz="1200" dirty="0"/>
              <a:t>Ostéotomie médio diaphysaire de la </a:t>
            </a:r>
            <a:r>
              <a:rPr lang="fr-FR" sz="1200" dirty="0" err="1"/>
              <a:t>fibula</a:t>
            </a:r>
            <a:r>
              <a:rPr lang="fr-FR" sz="1200" dirty="0"/>
              <a:t> par voie externe</a:t>
            </a:r>
          </a:p>
          <a:p>
            <a:r>
              <a:rPr lang="fr-FR" sz="1200" dirty="0"/>
              <a:t>Voie antéro externe</a:t>
            </a:r>
          </a:p>
          <a:p>
            <a:r>
              <a:rPr lang="fr-FR" sz="1200" dirty="0"/>
              <a:t>Ouverture large de l’aponévrose qui sera laissée ouverte</a:t>
            </a:r>
          </a:p>
          <a:p>
            <a:r>
              <a:rPr lang="fr-FR" sz="1200" dirty="0"/>
              <a:t>On rugine le tibial antérieur </a:t>
            </a:r>
          </a:p>
          <a:p>
            <a:r>
              <a:rPr lang="fr-FR" sz="1200" dirty="0"/>
              <a:t>Ostéotomie en </a:t>
            </a:r>
            <a:r>
              <a:rPr lang="fr-FR" sz="1200" dirty="0" err="1"/>
              <a:t>spike</a:t>
            </a:r>
            <a:r>
              <a:rPr lang="fr-FR" sz="1200" dirty="0"/>
              <a:t> sous </a:t>
            </a:r>
            <a:r>
              <a:rPr lang="fr-FR" sz="1200" dirty="0" err="1"/>
              <a:t>périostée</a:t>
            </a:r>
            <a:r>
              <a:rPr lang="fr-FR" sz="1200" dirty="0"/>
              <a:t> </a:t>
            </a:r>
          </a:p>
          <a:p>
            <a:r>
              <a:rPr lang="fr-FR" sz="1200" dirty="0"/>
              <a:t>Pointe distale</a:t>
            </a:r>
          </a:p>
          <a:p>
            <a:r>
              <a:rPr lang="fr-FR" sz="1200" dirty="0"/>
              <a:t>Bonne </a:t>
            </a:r>
            <a:r>
              <a:rPr lang="fr-FR" sz="1200" dirty="0" err="1"/>
              <a:t>valgisation</a:t>
            </a:r>
            <a:r>
              <a:rPr lang="fr-FR" sz="1200" dirty="0"/>
              <a:t> et rotation externe </a:t>
            </a:r>
          </a:p>
          <a:p>
            <a:r>
              <a:rPr lang="fr-FR" sz="1200" dirty="0"/>
              <a:t>Lavage hémostase</a:t>
            </a:r>
          </a:p>
          <a:p>
            <a:r>
              <a:rPr lang="fr-FR" sz="1200" dirty="0"/>
              <a:t>Fermeture plan par plan </a:t>
            </a:r>
          </a:p>
          <a:p>
            <a:r>
              <a:rPr lang="fr-FR" sz="1200" dirty="0"/>
              <a:t>Fil résorbable</a:t>
            </a:r>
          </a:p>
          <a:p>
            <a:r>
              <a:rPr lang="fr-FR" sz="1200" dirty="0"/>
              <a:t>Pansement</a:t>
            </a:r>
          </a:p>
          <a:p>
            <a:r>
              <a:rPr lang="fr-FR" sz="1200" dirty="0"/>
              <a:t>Plâtre </a:t>
            </a:r>
            <a:r>
              <a:rPr lang="fr-FR" sz="1200" dirty="0" err="1"/>
              <a:t>cruro</a:t>
            </a:r>
            <a:r>
              <a:rPr lang="fr-FR" sz="1200" dirty="0"/>
              <a:t>-pédieux en position de valgus </a:t>
            </a:r>
            <a:r>
              <a:rPr lang="fr-FR" sz="1200" dirty="0" err="1"/>
              <a:t>hypercorrigé</a:t>
            </a:r>
            <a:r>
              <a:rPr lang="fr-FR" sz="1200" dirty="0"/>
              <a:t> et rotation externe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Consignes post-opératoire : 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Immobilisation 6 semaines</a:t>
            </a:r>
          </a:p>
          <a:p>
            <a:r>
              <a:rPr lang="fr-FR" sz="1200" dirty="0"/>
              <a:t>Pas de pansement</a:t>
            </a:r>
          </a:p>
          <a:p>
            <a:r>
              <a:rPr lang="fr-FR" sz="1200" dirty="0"/>
              <a:t>Suivi médical annuel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821" y="191980"/>
            <a:ext cx="2080260" cy="277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6386" y="237700"/>
            <a:ext cx="2045970" cy="272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771" y="3544707"/>
            <a:ext cx="2674620" cy="200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942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7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Firenantsoa</a:t>
            </a:r>
            <a:r>
              <a:rPr lang="fr-FR" dirty="0"/>
              <a:t> </a:t>
            </a:r>
            <a:r>
              <a:rPr lang="fr-FR" dirty="0" err="1"/>
              <a:t>Diary</a:t>
            </a:r>
            <a:r>
              <a:rPr lang="fr-FR" dirty="0"/>
              <a:t> </a:t>
            </a:r>
            <a:r>
              <a:rPr lang="fr-FR" dirty="0" err="1"/>
              <a:t>Valimbavaka</a:t>
            </a:r>
            <a:r>
              <a:rPr lang="fr-FR" dirty="0"/>
              <a:t> </a:t>
            </a:r>
            <a:r>
              <a:rPr lang="fr-FR" dirty="0" err="1"/>
              <a:t>Zo</a:t>
            </a:r>
            <a:r>
              <a:rPr lang="fr-FR" dirty="0"/>
              <a:t> </a:t>
            </a:r>
            <a:r>
              <a:rPr lang="fr-FR" dirty="0" err="1"/>
              <a:t>Nanterenaina</a:t>
            </a:r>
            <a:endParaRPr lang="fr-FR" dirty="0"/>
          </a:p>
          <a:p>
            <a:pPr algn="ctr"/>
            <a:r>
              <a:rPr lang="fr-FR" dirty="0"/>
              <a:t>9 ans 20 kg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735" y="475977"/>
            <a:ext cx="1811051" cy="280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430" y="2971256"/>
            <a:ext cx="1788795" cy="3736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475977"/>
            <a:ext cx="5526735" cy="637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/>
              <a:t>Anesthesie</a:t>
            </a:r>
            <a:r>
              <a:rPr lang="fr-FR" sz="1200" dirty="0"/>
              <a:t> : AIT AISSA </a:t>
            </a:r>
            <a:r>
              <a:rPr lang="fr-FR" sz="1200" dirty="0" err="1"/>
              <a:t>Dalinda</a:t>
            </a:r>
            <a:r>
              <a:rPr lang="fr-FR" sz="1200" dirty="0"/>
              <a:t>, MUET Claire, LAFITTE Amélie</a:t>
            </a:r>
          </a:p>
          <a:p>
            <a:r>
              <a:rPr lang="fr-FR" sz="1200" dirty="0"/>
              <a:t>Anesthésie générale avec induction intraveineuse par </a:t>
            </a:r>
            <a:r>
              <a:rPr lang="fr-FR" sz="1200" dirty="0" err="1"/>
              <a:t>propofol</a:t>
            </a:r>
            <a:r>
              <a:rPr lang="fr-FR" sz="1200" dirty="0"/>
              <a:t>, </a:t>
            </a:r>
            <a:r>
              <a:rPr lang="fr-FR" sz="1200" dirty="0" err="1"/>
              <a:t>sufentanyl</a:t>
            </a:r>
            <a:r>
              <a:rPr lang="fr-FR" sz="1200" dirty="0"/>
              <a:t>, pose de masque laryngé, ventilation spontanée et manuelle au ballon sous O2 4l/min, entretien par titration </a:t>
            </a:r>
            <a:r>
              <a:rPr lang="fr-FR" sz="1200" dirty="0" err="1"/>
              <a:t>propofol</a:t>
            </a:r>
            <a:r>
              <a:rPr lang="fr-FR" sz="1200" dirty="0"/>
              <a:t>, anesthésie locorégionale par bloc fémoral bilatéral et bloc sciatique gauche à la </a:t>
            </a:r>
            <a:r>
              <a:rPr lang="fr-FR" sz="1200" dirty="0" err="1"/>
              <a:t>naropeine</a:t>
            </a:r>
            <a:r>
              <a:rPr lang="fr-FR" sz="1200" dirty="0"/>
              <a:t> sous </a:t>
            </a:r>
            <a:r>
              <a:rPr lang="fr-FR" sz="1200" dirty="0" err="1"/>
              <a:t>neurostimulateur</a:t>
            </a:r>
            <a:r>
              <a:rPr lang="fr-FR" sz="1200" dirty="0"/>
              <a:t>.</a:t>
            </a:r>
          </a:p>
          <a:p>
            <a:r>
              <a:rPr lang="fr-FR" sz="1200" dirty="0"/>
              <a:t>Antibioprophylaxie par </a:t>
            </a:r>
            <a:r>
              <a:rPr lang="fr-FR" sz="1200" dirty="0" err="1"/>
              <a:t>céfazoline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Diagnostic : </a:t>
            </a:r>
            <a:r>
              <a:rPr lang="fr-FR" sz="1200" dirty="0" err="1"/>
              <a:t>Genu</a:t>
            </a:r>
            <a:r>
              <a:rPr lang="fr-FR" sz="1200" dirty="0"/>
              <a:t> </a:t>
            </a:r>
            <a:r>
              <a:rPr lang="fr-FR" sz="1200" dirty="0" err="1"/>
              <a:t>varum</a:t>
            </a:r>
            <a:r>
              <a:rPr lang="fr-FR" sz="1200" dirty="0"/>
              <a:t> droit, </a:t>
            </a:r>
            <a:r>
              <a:rPr lang="fr-FR" sz="1200" dirty="0" err="1"/>
              <a:t>Genu</a:t>
            </a:r>
            <a:r>
              <a:rPr lang="fr-FR" sz="1200" dirty="0"/>
              <a:t> </a:t>
            </a:r>
            <a:r>
              <a:rPr lang="fr-FR" sz="1200" dirty="0" err="1"/>
              <a:t>valgum</a:t>
            </a:r>
            <a:r>
              <a:rPr lang="fr-FR" sz="1200" dirty="0"/>
              <a:t> gauche (coup de vent latéral sur rachitisme)</a:t>
            </a:r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Indication : </a:t>
            </a:r>
            <a:r>
              <a:rPr lang="fr-FR" sz="1200" dirty="0" err="1"/>
              <a:t>épiphysiodèse</a:t>
            </a:r>
            <a:r>
              <a:rPr lang="fr-FR" sz="1200" dirty="0"/>
              <a:t> temporaire par agrafe de </a:t>
            </a:r>
            <a:r>
              <a:rPr lang="fr-FR" sz="1200" dirty="0" err="1"/>
              <a:t>blount</a:t>
            </a:r>
            <a:r>
              <a:rPr lang="fr-FR" sz="1200" dirty="0"/>
              <a:t> </a:t>
            </a:r>
          </a:p>
          <a:p>
            <a:r>
              <a:rPr lang="fr-FR" sz="1200" dirty="0"/>
              <a:t>-fémur distal latéral droit</a:t>
            </a:r>
          </a:p>
          <a:p>
            <a:r>
              <a:rPr lang="fr-FR" sz="1200" dirty="0"/>
              <a:t>-fémur distal Médial gauche</a:t>
            </a:r>
          </a:p>
          <a:p>
            <a:r>
              <a:rPr lang="fr-FR" sz="1200" dirty="0"/>
              <a:t>-Tibia proximal médial gauche</a:t>
            </a:r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Opérateur : Dr Weiss Aymeric, Dr </a:t>
            </a:r>
            <a:r>
              <a:rPr lang="fr-FR" sz="1200" dirty="0" err="1"/>
              <a:t>Ibnoulkatib</a:t>
            </a:r>
            <a:r>
              <a:rPr lang="fr-FR" sz="1200" dirty="0"/>
              <a:t> </a:t>
            </a:r>
            <a:r>
              <a:rPr lang="fr-FR" sz="1200" dirty="0" err="1"/>
              <a:t>Aissa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Genou droit </a:t>
            </a:r>
            <a:r>
              <a:rPr lang="fr-FR" sz="1200" dirty="0" smtClean="0"/>
              <a:t>:</a:t>
            </a:r>
            <a:endParaRPr lang="fr-FR" sz="1200" dirty="0"/>
          </a:p>
          <a:p>
            <a:r>
              <a:rPr lang="fr-FR" sz="1200" dirty="0"/>
              <a:t>Voie d’abord latérale en regard de la physe fémorale distale</a:t>
            </a:r>
          </a:p>
          <a:p>
            <a:r>
              <a:rPr lang="fr-FR" sz="1200" dirty="0"/>
              <a:t>Repérage a l’aiguille</a:t>
            </a:r>
          </a:p>
          <a:p>
            <a:r>
              <a:rPr lang="fr-FR" sz="1200" dirty="0"/>
              <a:t>Mise en place de deux agrafes de </a:t>
            </a:r>
            <a:r>
              <a:rPr lang="fr-FR" sz="1200" dirty="0" err="1"/>
              <a:t>blount</a:t>
            </a:r>
            <a:endParaRPr lang="fr-FR" sz="1200" dirty="0"/>
          </a:p>
          <a:p>
            <a:r>
              <a:rPr lang="fr-FR" sz="1200" dirty="0"/>
              <a:t>Lavage </a:t>
            </a:r>
          </a:p>
          <a:p>
            <a:r>
              <a:rPr lang="fr-FR" sz="1200" dirty="0"/>
              <a:t>Fermeture</a:t>
            </a:r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Genou gauche </a:t>
            </a:r>
            <a:r>
              <a:rPr lang="fr-FR" sz="1200" dirty="0" smtClean="0"/>
              <a:t>:</a:t>
            </a:r>
            <a:endParaRPr lang="fr-FR" sz="1200" dirty="0"/>
          </a:p>
          <a:p>
            <a:r>
              <a:rPr lang="fr-FR" sz="1200" dirty="0"/>
              <a:t>Voie d’abord médiale en regard de la physe fémorale distale et tibiale proximale</a:t>
            </a:r>
          </a:p>
          <a:p>
            <a:r>
              <a:rPr lang="fr-FR" sz="1200" dirty="0"/>
              <a:t>Repérage a l’aiguille</a:t>
            </a:r>
          </a:p>
          <a:p>
            <a:r>
              <a:rPr lang="fr-FR" sz="1200" dirty="0"/>
              <a:t>Mise en place de deux agrafes de </a:t>
            </a:r>
            <a:r>
              <a:rPr lang="fr-FR" sz="1200" dirty="0" err="1"/>
              <a:t>blount</a:t>
            </a:r>
            <a:r>
              <a:rPr lang="fr-FR" sz="1200" dirty="0"/>
              <a:t> sur chaque physe</a:t>
            </a:r>
          </a:p>
          <a:p>
            <a:r>
              <a:rPr lang="fr-FR" sz="1200" dirty="0"/>
              <a:t>Lavage </a:t>
            </a:r>
          </a:p>
          <a:p>
            <a:r>
              <a:rPr lang="fr-FR" sz="1200" dirty="0" smtClean="0"/>
              <a:t>Fermeture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Suivi :</a:t>
            </a:r>
          </a:p>
          <a:p>
            <a:r>
              <a:rPr lang="fr-FR" sz="1200" dirty="0"/>
              <a:t>Tous les 6 mois</a:t>
            </a:r>
          </a:p>
          <a:p>
            <a:r>
              <a:rPr lang="fr-FR" sz="1200" dirty="0"/>
              <a:t>AGRAFES A RETIRER QUAND LA DEFORMATION EST CORRIGEE++++++</a:t>
            </a:r>
          </a:p>
        </p:txBody>
      </p:sp>
    </p:spTree>
    <p:extLst>
      <p:ext uri="{BB962C8B-B14F-4D97-AF65-F5344CB8AC3E}">
        <p14:creationId xmlns:p14="http://schemas.microsoft.com/office/powerpoint/2010/main" val="3675454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3794" y="138177"/>
            <a:ext cx="3621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HERISOLO </a:t>
            </a:r>
            <a:r>
              <a:rPr lang="fr-FR" dirty="0" err="1"/>
              <a:t>Vololoniaina</a:t>
            </a:r>
            <a:r>
              <a:rPr lang="fr-FR" dirty="0"/>
              <a:t> 10 ans 18 KG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933" y="904158"/>
            <a:ext cx="1909445" cy="236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760" y="3643212"/>
            <a:ext cx="3541395" cy="19805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507509"/>
            <a:ext cx="5563890" cy="5447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Opérateurs 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: Dr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Ibnoulkhatib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, Dr Weiss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Anesthésie 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Dr Ait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Aissa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Dalinda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, Claire Muet , Amélie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Laffite</a:t>
            </a:r>
            <a:endParaRPr lang="fr-FR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Sédation par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midazolam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 ; kétamine. Rachianesthésie par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bupivacaine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normobare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 7.5mg . Antibioprophylaxie par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Céfazoline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200" b="1" dirty="0" err="1" smtClean="0">
                <a:effectLst/>
                <a:latin typeface="Cambria"/>
                <a:ea typeface="ＭＳ 明朝"/>
                <a:cs typeface="Times New Roman"/>
              </a:rPr>
              <a:t>Instalation</a:t>
            </a: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 :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décubitus dorsal, garrot cuisse homolatérale 250 mm Hg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Intervention : </a:t>
            </a:r>
            <a:endParaRPr lang="fr-FR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  <a:endParaRPr lang="fr-FR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Incision postéro-médiale de type Turco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Dissection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Repérage du paquet vasculo-nerveux tibial postérieur mis sur lacet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Allongement en Z du tendon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calcanéun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en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désinserant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les fibres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varisantes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du calcanéum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Allongement du jambier postérieur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Repérage et ouverture de la capsule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tibio-talienne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postérieure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Section du nœud postéro-latéral en respectant les tendons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fibulaires</a:t>
            </a:r>
            <a:endParaRPr lang="fr-FR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Ouverture de la sous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talienne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postérieure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Bonne correction du varus de l’arrière-pied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Libération du nœud médial et ouverture des capsules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talo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-naviculaires et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calcanéo-cuboidiennes</a:t>
            </a:r>
            <a:endParaRPr lang="fr-FR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Mise en place d’une broche 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trans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plantaire et dans la colonne médiale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Transfert du jambier antérieur sur le 3ème cunéiforme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Suture du tendon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calcanéun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et du jambier postérieur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Hémostase , lavage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Fermeture cutanée plan par plan par points séparés au fil résorbable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Pansement stérile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Immobilisation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platrée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en position de correction par attelle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3845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343" y="542677"/>
            <a:ext cx="2002155" cy="244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205" y="542677"/>
            <a:ext cx="1661795" cy="2369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080034" y="3581503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Consignes post-opératoires : </a:t>
            </a:r>
            <a:endParaRPr lang="fr-FR" dirty="0"/>
          </a:p>
          <a:p>
            <a:r>
              <a:rPr lang="fr-FR" dirty="0"/>
              <a:t>Ablation du plâtre dans 45 jours</a:t>
            </a:r>
          </a:p>
          <a:p>
            <a:r>
              <a:rPr lang="fr-FR" dirty="0"/>
              <a:t>Ablations des broches dans 45 jours </a:t>
            </a:r>
          </a:p>
          <a:p>
            <a:r>
              <a:rPr lang="fr-FR" dirty="0"/>
              <a:t>Fil résorbable</a:t>
            </a:r>
          </a:p>
          <a:p>
            <a:r>
              <a:rPr lang="fr-FR" dirty="0"/>
              <a:t>Suivi médical de l’enfant 1 fois par an pendant 5 ans</a:t>
            </a:r>
          </a:p>
        </p:txBody>
      </p:sp>
    </p:spTree>
    <p:extLst>
      <p:ext uri="{BB962C8B-B14F-4D97-AF65-F5344CB8AC3E}">
        <p14:creationId xmlns:p14="http://schemas.microsoft.com/office/powerpoint/2010/main" val="298044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2" y="214136"/>
            <a:ext cx="8445056" cy="655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CRO  enfant       </a:t>
            </a:r>
            <a:r>
              <a:rPr lang="fr-FR" sz="1200" dirty="0" err="1"/>
              <a:t>Rasoahatriniaina</a:t>
            </a:r>
            <a:r>
              <a:rPr lang="fr-FR" sz="1200" dirty="0"/>
              <a:t> </a:t>
            </a:r>
            <a:r>
              <a:rPr lang="fr-FR" sz="1200" dirty="0" err="1"/>
              <a:t>Fijalina</a:t>
            </a:r>
            <a:r>
              <a:rPr lang="fr-FR" sz="1200" dirty="0"/>
              <a:t> Félicité        le  05 /10/2016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Indication :</a:t>
            </a:r>
            <a:r>
              <a:rPr lang="fr-FR" sz="1200" dirty="0"/>
              <a:t>  PBVE  gauche </a:t>
            </a:r>
            <a:r>
              <a:rPr lang="fr-FR" sz="1200" dirty="0" err="1" smtClean="0"/>
              <a:t>invetéré</a:t>
            </a:r>
            <a:endParaRPr lang="fr-FR" sz="1200" dirty="0"/>
          </a:p>
          <a:p>
            <a:r>
              <a:rPr lang="fr-FR" sz="1200" dirty="0"/>
              <a:t>Libération Postéro-latérale et médiale  + transfert Jambier antérieur</a:t>
            </a:r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dirty="0"/>
              <a:t>Opérateurs </a:t>
            </a:r>
            <a:r>
              <a:rPr lang="fr-FR" sz="1200" dirty="0"/>
              <a:t>: Dr </a:t>
            </a:r>
            <a:r>
              <a:rPr lang="fr-FR" sz="1200" dirty="0" err="1"/>
              <a:t>Ibnoulkhatib</a:t>
            </a:r>
            <a:r>
              <a:rPr lang="fr-FR" sz="1200" dirty="0"/>
              <a:t> , Dr Weiss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,Claire Muet , Amélie Lafitte</a:t>
            </a:r>
          </a:p>
          <a:p>
            <a:r>
              <a:rPr lang="fr-FR" sz="1200" dirty="0"/>
              <a:t>Sédation par </a:t>
            </a:r>
            <a:r>
              <a:rPr lang="fr-FR" sz="1200" dirty="0" err="1"/>
              <a:t>Midazolam</a:t>
            </a:r>
            <a:r>
              <a:rPr lang="fr-FR" sz="1200" dirty="0"/>
              <a:t>, </a:t>
            </a:r>
            <a:r>
              <a:rPr lang="fr-FR" sz="1200" dirty="0" err="1"/>
              <a:t>Sufentanyl</a:t>
            </a:r>
            <a:r>
              <a:rPr lang="fr-FR" sz="1200" dirty="0"/>
              <a:t>, </a:t>
            </a:r>
            <a:r>
              <a:rPr lang="fr-FR" sz="1200" dirty="0" err="1"/>
              <a:t>Propofol</a:t>
            </a:r>
            <a:r>
              <a:rPr lang="fr-FR" sz="1200" dirty="0"/>
              <a:t> ; ventilation </a:t>
            </a:r>
            <a:r>
              <a:rPr lang="fr-FR" sz="1200" dirty="0" err="1"/>
              <a:t>spontanee</a:t>
            </a:r>
            <a:r>
              <a:rPr lang="fr-FR" sz="1200" dirty="0"/>
              <a:t> sous </a:t>
            </a:r>
            <a:r>
              <a:rPr lang="fr-FR" sz="1200" dirty="0" err="1"/>
              <a:t>oxygenothérapie</a:t>
            </a:r>
            <a:r>
              <a:rPr lang="fr-FR" sz="1200" dirty="0"/>
              <a:t> 4L/min ; rachianesthésie par 5 mg de </a:t>
            </a:r>
            <a:r>
              <a:rPr lang="fr-FR" sz="1200" dirty="0" err="1"/>
              <a:t>bupivacaine</a:t>
            </a:r>
            <a:r>
              <a:rPr lang="fr-FR" sz="1200" dirty="0"/>
              <a:t> </a:t>
            </a:r>
            <a:r>
              <a:rPr lang="fr-FR" sz="1200" dirty="0" err="1"/>
              <a:t>normobare</a:t>
            </a:r>
            <a:r>
              <a:rPr lang="fr-FR" sz="1200" dirty="0"/>
              <a:t>. Antibioprophylaxie par </a:t>
            </a:r>
            <a:r>
              <a:rPr lang="fr-FR" sz="1200" dirty="0" err="1"/>
              <a:t>Céfazoline</a:t>
            </a:r>
            <a:r>
              <a:rPr lang="fr-FR" sz="1200" dirty="0"/>
              <a:t> 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, garrot cuisse homolatérale 250 mm Hg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Incision postéro-médiale de type Turco</a:t>
            </a:r>
          </a:p>
          <a:p>
            <a:r>
              <a:rPr lang="fr-FR" sz="1200" dirty="0"/>
              <a:t>Dissection</a:t>
            </a:r>
          </a:p>
          <a:p>
            <a:r>
              <a:rPr lang="fr-FR" sz="1200" dirty="0"/>
              <a:t>Repérage du paquet vasculo-nerveux tibial postérieur mis sur lacet</a:t>
            </a:r>
          </a:p>
          <a:p>
            <a:r>
              <a:rPr lang="fr-FR" sz="1200" dirty="0"/>
              <a:t>Allongement en Z du tendon </a:t>
            </a:r>
            <a:r>
              <a:rPr lang="fr-FR" sz="1200" dirty="0" err="1"/>
              <a:t>calcanéun</a:t>
            </a:r>
            <a:r>
              <a:rPr lang="fr-FR" sz="1200" dirty="0"/>
              <a:t> en </a:t>
            </a:r>
            <a:r>
              <a:rPr lang="fr-FR" sz="1200" dirty="0" err="1"/>
              <a:t>désinserant</a:t>
            </a:r>
            <a:r>
              <a:rPr lang="fr-FR" sz="1200" dirty="0"/>
              <a:t> les fibres </a:t>
            </a:r>
            <a:r>
              <a:rPr lang="fr-FR" sz="1200" dirty="0" err="1"/>
              <a:t>varisantes</a:t>
            </a:r>
            <a:r>
              <a:rPr lang="fr-FR" sz="1200" dirty="0"/>
              <a:t> du calcanéum</a:t>
            </a:r>
          </a:p>
          <a:p>
            <a:r>
              <a:rPr lang="fr-FR" sz="1200" dirty="0"/>
              <a:t>Repérage et ouverture de la capsule </a:t>
            </a:r>
            <a:r>
              <a:rPr lang="fr-FR" sz="1200" dirty="0" err="1"/>
              <a:t>tibio-talienne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Section du nœud postéro-latéral en respectant les tendons </a:t>
            </a:r>
            <a:r>
              <a:rPr lang="fr-FR" sz="1200" dirty="0" err="1"/>
              <a:t>fibulaires</a:t>
            </a:r>
            <a:endParaRPr lang="fr-FR" sz="1200" dirty="0"/>
          </a:p>
          <a:p>
            <a:r>
              <a:rPr lang="fr-FR" sz="1200" dirty="0"/>
              <a:t>Bonne correction de l’équin et du varus de l’arrière-pied</a:t>
            </a:r>
          </a:p>
          <a:p>
            <a:r>
              <a:rPr lang="fr-FR" sz="1200" dirty="0"/>
              <a:t>Pas de geste supplémentaire sur le médio-pied du fait de la bonne correction</a:t>
            </a:r>
          </a:p>
          <a:p>
            <a:r>
              <a:rPr lang="fr-FR" sz="1200" dirty="0"/>
              <a:t>Suture du tendon </a:t>
            </a:r>
            <a:r>
              <a:rPr lang="fr-FR" sz="1200" dirty="0" err="1"/>
              <a:t>calcanéun</a:t>
            </a:r>
            <a:endParaRPr lang="fr-FR" sz="1200" dirty="0"/>
          </a:p>
          <a:p>
            <a:r>
              <a:rPr lang="fr-FR" sz="1200" dirty="0"/>
              <a:t>Hémostase , lavage</a:t>
            </a:r>
          </a:p>
          <a:p>
            <a:r>
              <a:rPr lang="fr-FR" sz="1200" dirty="0"/>
              <a:t>Fermeture cutanée plan par plan par points séparés au fil résorbable</a:t>
            </a:r>
          </a:p>
          <a:p>
            <a:r>
              <a:rPr lang="fr-FR" sz="1200" dirty="0"/>
              <a:t>Pansement stérile</a:t>
            </a:r>
          </a:p>
          <a:p>
            <a:r>
              <a:rPr lang="fr-FR" sz="1200" dirty="0"/>
              <a:t>Immobilisation </a:t>
            </a:r>
            <a:r>
              <a:rPr lang="fr-FR" sz="1200" dirty="0" err="1"/>
              <a:t>plätrée</a:t>
            </a:r>
            <a:r>
              <a:rPr lang="fr-FR" sz="1200" dirty="0"/>
              <a:t> en position de correction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Consignes post-opératoires : </a:t>
            </a:r>
            <a:endParaRPr lang="fr-FR" sz="1200" dirty="0"/>
          </a:p>
          <a:p>
            <a:r>
              <a:rPr lang="fr-FR" sz="1200" dirty="0"/>
              <a:t>Ablation du plâtre dans 45 jours</a:t>
            </a:r>
          </a:p>
          <a:p>
            <a:r>
              <a:rPr lang="fr-FR" sz="1200" dirty="0"/>
              <a:t>Fil résorbable</a:t>
            </a:r>
          </a:p>
          <a:p>
            <a:r>
              <a:rPr lang="fr-FR" sz="1200" dirty="0"/>
              <a:t>Suivi médical de l’enfant 1 fois par an pendant 5 ans</a:t>
            </a:r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3772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err="1"/>
              <a:t>Maminimina</a:t>
            </a:r>
            <a:r>
              <a:rPr lang="fr-FR" sz="1400" dirty="0"/>
              <a:t> </a:t>
            </a:r>
            <a:r>
              <a:rPr lang="fr-FR" sz="1400" dirty="0" err="1"/>
              <a:t>Tafisoa</a:t>
            </a:r>
            <a:r>
              <a:rPr lang="fr-FR" sz="1400" dirty="0"/>
              <a:t> </a:t>
            </a:r>
            <a:r>
              <a:rPr lang="fr-FR" sz="1400" dirty="0" err="1"/>
              <a:t>Donnette</a:t>
            </a:r>
            <a:r>
              <a:rPr lang="fr-FR" sz="1400" dirty="0"/>
              <a:t> </a:t>
            </a:r>
            <a:r>
              <a:rPr lang="fr-FR" sz="1400" dirty="0" err="1"/>
              <a:t>Tavg</a:t>
            </a:r>
            <a:endParaRPr lang="fr-FR" sz="1400" dirty="0"/>
          </a:p>
          <a:p>
            <a:pPr algn="ctr"/>
            <a:r>
              <a:rPr lang="fr-FR" sz="1400" dirty="0"/>
              <a:t>6 ans </a:t>
            </a:r>
            <a:r>
              <a:rPr lang="fr-FR" sz="1400" dirty="0" smtClean="0"/>
              <a:t>11kg</a:t>
            </a:r>
            <a:endParaRPr lang="fr-FR" sz="1400" dirty="0"/>
          </a:p>
          <a:p>
            <a:pPr algn="ctr"/>
            <a:r>
              <a:rPr lang="fr-FR" sz="1400" dirty="0"/>
              <a:t>Diagnostic : </a:t>
            </a:r>
            <a:r>
              <a:rPr lang="fr-FR" sz="1400" dirty="0" err="1"/>
              <a:t>Genu</a:t>
            </a:r>
            <a:r>
              <a:rPr lang="fr-FR" sz="1400" dirty="0"/>
              <a:t> </a:t>
            </a:r>
            <a:r>
              <a:rPr lang="fr-FR" sz="1400" dirty="0" err="1"/>
              <a:t>valgum</a:t>
            </a:r>
            <a:r>
              <a:rPr lang="fr-FR" sz="1400" dirty="0"/>
              <a:t> droit post traumatique 50°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790" y="990947"/>
            <a:ext cx="1826895" cy="282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995" y="757611"/>
            <a:ext cx="1830070" cy="287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663" y="184376"/>
            <a:ext cx="1191895" cy="2894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757611"/>
            <a:ext cx="3037988" cy="526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Indication : Ostéotomie tibiale proximale en dôme (+ </a:t>
            </a:r>
            <a:r>
              <a:rPr lang="fr-FR" sz="1200" dirty="0" err="1"/>
              <a:t>fibula</a:t>
            </a:r>
            <a:r>
              <a:rPr lang="fr-FR" sz="1200" dirty="0"/>
              <a:t>)</a:t>
            </a:r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Opérateur : Dr Weiss Aymeric, Dr </a:t>
            </a:r>
            <a:r>
              <a:rPr lang="fr-FR" sz="1200" dirty="0" err="1"/>
              <a:t>Ibnoulkatib</a:t>
            </a:r>
            <a:r>
              <a:rPr lang="fr-FR" sz="1200" dirty="0"/>
              <a:t> </a:t>
            </a:r>
            <a:r>
              <a:rPr lang="fr-FR" sz="1200" dirty="0" err="1"/>
              <a:t>Aissa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Anesthésie : AIT AISSA </a:t>
            </a:r>
            <a:r>
              <a:rPr lang="fr-FR" sz="1200" dirty="0" err="1"/>
              <a:t>Dalinda</a:t>
            </a:r>
            <a:r>
              <a:rPr lang="fr-FR" sz="1200" dirty="0"/>
              <a:t>, MUET Claire, LAFITTE </a:t>
            </a:r>
            <a:r>
              <a:rPr lang="fr-FR" sz="1200" dirty="0" err="1"/>
              <a:t>Amelie</a:t>
            </a:r>
            <a:endParaRPr lang="fr-FR" sz="1200" dirty="0"/>
          </a:p>
          <a:p>
            <a:r>
              <a:rPr lang="fr-FR" sz="1200" dirty="0"/>
              <a:t>Sédation par </a:t>
            </a:r>
            <a:r>
              <a:rPr lang="fr-FR" sz="1200" dirty="0" err="1"/>
              <a:t>midazolam</a:t>
            </a:r>
            <a:r>
              <a:rPr lang="fr-FR" sz="1200" dirty="0"/>
              <a:t>, rachianesthésie par </a:t>
            </a:r>
            <a:r>
              <a:rPr lang="fr-FR" sz="1200" dirty="0" err="1"/>
              <a:t>Buvicaine</a:t>
            </a:r>
            <a:r>
              <a:rPr lang="fr-FR" sz="1200" dirty="0"/>
              <a:t> 5mg </a:t>
            </a:r>
            <a:r>
              <a:rPr lang="fr-FR" sz="1200" dirty="0" err="1"/>
              <a:t>normobare</a:t>
            </a:r>
            <a:r>
              <a:rPr lang="fr-FR" sz="1200" dirty="0"/>
              <a:t>, ventilation spontanée sous Oxygène 4L /min .</a:t>
            </a:r>
          </a:p>
          <a:p>
            <a:r>
              <a:rPr lang="fr-FR" sz="1200" dirty="0"/>
              <a:t>Antibioprophylaxie par </a:t>
            </a:r>
            <a:r>
              <a:rPr lang="fr-FR" sz="1200" dirty="0" err="1"/>
              <a:t>céfazoline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Broches et plâtre</a:t>
            </a:r>
          </a:p>
          <a:p>
            <a:r>
              <a:rPr lang="fr-FR" sz="1200" dirty="0"/>
              <a:t>Voie d’abord latérale </a:t>
            </a:r>
            <a:r>
              <a:rPr lang="fr-FR" sz="1200" dirty="0" err="1"/>
              <a:t>fibula</a:t>
            </a:r>
            <a:r>
              <a:rPr lang="fr-FR" sz="1200" dirty="0"/>
              <a:t>.</a:t>
            </a:r>
          </a:p>
          <a:p>
            <a:r>
              <a:rPr lang="fr-FR" sz="1200" dirty="0"/>
              <a:t>Ostéotomie de la </a:t>
            </a:r>
            <a:r>
              <a:rPr lang="fr-FR" sz="1200" dirty="0" err="1"/>
              <a:t>fibula</a:t>
            </a:r>
            <a:r>
              <a:rPr lang="fr-FR" sz="1200" dirty="0"/>
              <a:t> à la mèche.</a:t>
            </a:r>
          </a:p>
          <a:p>
            <a:r>
              <a:rPr lang="fr-FR" sz="1200" dirty="0"/>
              <a:t>Lavage</a:t>
            </a:r>
          </a:p>
          <a:p>
            <a:r>
              <a:rPr lang="fr-FR" sz="1200" dirty="0"/>
              <a:t>Fermeture</a:t>
            </a:r>
          </a:p>
          <a:p>
            <a:r>
              <a:rPr lang="fr-FR" sz="1200" dirty="0"/>
              <a:t>Voie d’abord </a:t>
            </a:r>
            <a:r>
              <a:rPr lang="fr-FR" sz="1200" dirty="0" err="1"/>
              <a:t>antero-latérale</a:t>
            </a:r>
            <a:r>
              <a:rPr lang="fr-FR" sz="1200" dirty="0"/>
              <a:t> proximal tibia</a:t>
            </a:r>
          </a:p>
          <a:p>
            <a:r>
              <a:rPr lang="fr-FR" sz="1200" dirty="0"/>
              <a:t>Hémostase</a:t>
            </a:r>
          </a:p>
          <a:p>
            <a:r>
              <a:rPr lang="fr-FR" sz="1200" dirty="0"/>
              <a:t>Ostéotomie à la mèche en dôme tibiale</a:t>
            </a:r>
          </a:p>
          <a:p>
            <a:r>
              <a:rPr lang="fr-FR" sz="1200" dirty="0"/>
              <a:t>Réduction de la déformation par manœuvre externe.</a:t>
            </a:r>
          </a:p>
          <a:p>
            <a:r>
              <a:rPr lang="fr-FR" sz="1200" dirty="0"/>
              <a:t>Fixation par broches 18/100 en croix.</a:t>
            </a:r>
          </a:p>
          <a:p>
            <a:r>
              <a:rPr lang="fr-FR" sz="1200" dirty="0"/>
              <a:t>Ostéosynthèse stable</a:t>
            </a:r>
          </a:p>
          <a:p>
            <a:r>
              <a:rPr lang="fr-FR" sz="1200" dirty="0"/>
              <a:t>Lavage</a:t>
            </a:r>
          </a:p>
          <a:p>
            <a:r>
              <a:rPr lang="fr-FR" sz="1200" dirty="0"/>
              <a:t>Fermeture</a:t>
            </a:r>
          </a:p>
          <a:p>
            <a:r>
              <a:rPr lang="fr-FR" sz="1200" dirty="0"/>
              <a:t>Plâtre </a:t>
            </a:r>
            <a:r>
              <a:rPr lang="fr-FR" sz="1200" dirty="0" err="1"/>
              <a:t>cruropédieux</a:t>
            </a:r>
            <a:r>
              <a:rPr lang="fr-FR" sz="1200" dirty="0"/>
              <a:t>.</a:t>
            </a:r>
          </a:p>
        </p:txBody>
      </p:sp>
      <p:pic>
        <p:nvPicPr>
          <p:cNvPr id="9" name="Imag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155" y="3348660"/>
            <a:ext cx="1559444" cy="331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60205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Suivi :</a:t>
            </a:r>
          </a:p>
          <a:p>
            <a:r>
              <a:rPr lang="fr-FR" sz="1200" dirty="0"/>
              <a:t>Ablation du Plâtre dans 6 semaines</a:t>
            </a:r>
          </a:p>
          <a:p>
            <a:r>
              <a:rPr lang="fr-FR" sz="1200" dirty="0"/>
              <a:t>Ablation broches tibia dans 6 semaines</a:t>
            </a:r>
          </a:p>
        </p:txBody>
      </p:sp>
    </p:spTree>
    <p:extLst>
      <p:ext uri="{BB962C8B-B14F-4D97-AF65-F5344CB8AC3E}">
        <p14:creationId xmlns:p14="http://schemas.microsoft.com/office/powerpoint/2010/main" val="3010958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3866" y="18049"/>
            <a:ext cx="3224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NOMENJANAHARY LORETTE 11 ans 24 KG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1991"/>
            <a:ext cx="4874511" cy="526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Indication :</a:t>
            </a:r>
            <a:r>
              <a:rPr lang="fr-FR" sz="1200" dirty="0"/>
              <a:t> Allongement tendon d’Achille droit sur équin statique </a:t>
            </a:r>
            <a:r>
              <a:rPr lang="fr-FR" sz="1200" dirty="0" smtClean="0"/>
              <a:t>fixé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dirty="0"/>
              <a:t>Opérateurs </a:t>
            </a:r>
            <a:r>
              <a:rPr lang="fr-FR" sz="1200" dirty="0"/>
              <a:t>: Dr Weiss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 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Sédation par </a:t>
            </a:r>
            <a:r>
              <a:rPr lang="fr-FR" sz="1200" dirty="0" err="1"/>
              <a:t>midazolam</a:t>
            </a:r>
            <a:r>
              <a:rPr lang="fr-FR" sz="1200" dirty="0"/>
              <a:t>, kétamine ; rachianesthésie par </a:t>
            </a:r>
            <a:r>
              <a:rPr lang="fr-FR" sz="1200" dirty="0" err="1"/>
              <a:t>bupivacaine</a:t>
            </a:r>
            <a:r>
              <a:rPr lang="fr-FR" sz="1200" dirty="0"/>
              <a:t> </a:t>
            </a:r>
            <a:r>
              <a:rPr lang="fr-FR" sz="1200" dirty="0" err="1"/>
              <a:t>normobare</a:t>
            </a:r>
            <a:r>
              <a:rPr lang="fr-FR" sz="1200" dirty="0"/>
              <a:t> 7.5mg. Pas d’antibioprophylaxie 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 garrot cuisse homolatérale 250 mm Hg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Abord postéro médial jambe droite</a:t>
            </a:r>
            <a:r>
              <a:rPr lang="fr-FR" sz="1200" b="1" dirty="0"/>
              <a:t> </a:t>
            </a:r>
            <a:r>
              <a:rPr lang="fr-FR" sz="1200" dirty="0"/>
              <a:t>en regard du tendon</a:t>
            </a:r>
          </a:p>
          <a:p>
            <a:r>
              <a:rPr lang="fr-FR" sz="1200" dirty="0"/>
              <a:t>Hémostase </a:t>
            </a:r>
          </a:p>
          <a:p>
            <a:r>
              <a:rPr lang="fr-FR" sz="1200" dirty="0"/>
              <a:t>Allongement en Z du tendon</a:t>
            </a:r>
          </a:p>
          <a:p>
            <a:r>
              <a:rPr lang="fr-FR" sz="1200" dirty="0"/>
              <a:t>Suture</a:t>
            </a:r>
          </a:p>
          <a:p>
            <a:r>
              <a:rPr lang="fr-FR" sz="1200" dirty="0"/>
              <a:t>Lavage</a:t>
            </a:r>
          </a:p>
          <a:p>
            <a:r>
              <a:rPr lang="fr-FR" sz="1200" dirty="0"/>
              <a:t>Flexion dorsal genou tendu 10° post opératoire</a:t>
            </a:r>
          </a:p>
          <a:p>
            <a:r>
              <a:rPr lang="fr-FR" sz="1200" dirty="0"/>
              <a:t>Fermeture cutanée</a:t>
            </a:r>
          </a:p>
          <a:p>
            <a:r>
              <a:rPr lang="fr-FR" sz="1200" dirty="0"/>
              <a:t> Botte </a:t>
            </a:r>
            <a:r>
              <a:rPr lang="fr-FR" sz="1200" dirty="0" err="1"/>
              <a:t>platrée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Consignes post-opératoires : </a:t>
            </a:r>
            <a:endParaRPr lang="fr-FR" sz="1200" dirty="0"/>
          </a:p>
          <a:p>
            <a:r>
              <a:rPr lang="fr-FR" sz="1200" dirty="0"/>
              <a:t>Ablation du plâtre dans 21 jours</a:t>
            </a:r>
          </a:p>
          <a:p>
            <a:r>
              <a:rPr lang="fr-FR" sz="1200" dirty="0"/>
              <a:t>Fil résorbable</a:t>
            </a:r>
          </a:p>
          <a:p>
            <a:r>
              <a:rPr lang="fr-FR" sz="1200" dirty="0"/>
              <a:t>Suivi médical de l’enfant 1 fois par an pendant 5 ans</a:t>
            </a:r>
          </a:p>
          <a:p>
            <a:r>
              <a:rPr lang="fr-FR" sz="1200" dirty="0"/>
              <a:t> 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409" y="1088280"/>
            <a:ext cx="1503680" cy="183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8114" y="3416656"/>
            <a:ext cx="2597785" cy="205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73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1199" y="52372"/>
            <a:ext cx="2748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/>
              <a:t>Rabemananjara</a:t>
            </a:r>
            <a:r>
              <a:rPr lang="fr-FR" sz="1400" dirty="0"/>
              <a:t> Aaron  6 ans 21 KG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756" y="360149"/>
            <a:ext cx="1141095" cy="235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592" y="332183"/>
            <a:ext cx="1687195" cy="228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697" y="3021684"/>
            <a:ext cx="144589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592" y="3232407"/>
            <a:ext cx="1261745" cy="1532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463115"/>
            <a:ext cx="5339693" cy="6001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Indication :</a:t>
            </a:r>
            <a:r>
              <a:rPr lang="fr-FR" sz="1200" dirty="0"/>
              <a:t> Récidive PBVE  bilatéral </a:t>
            </a:r>
            <a:r>
              <a:rPr lang="fr-FR" sz="1200" dirty="0" err="1"/>
              <a:t>invetéré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Libération Postéro-latérale et médiale  + transfert Jambier </a:t>
            </a:r>
            <a:r>
              <a:rPr lang="fr-FR" sz="1200" dirty="0" err="1"/>
              <a:t>antérieur+Talectomie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dirty="0"/>
              <a:t>Opérateurs </a:t>
            </a:r>
            <a:r>
              <a:rPr lang="fr-FR" sz="1200" dirty="0"/>
              <a:t>: Dr </a:t>
            </a:r>
            <a:r>
              <a:rPr lang="fr-FR" sz="1200" dirty="0" err="1"/>
              <a:t>Ibnoulkhatib</a:t>
            </a:r>
            <a:r>
              <a:rPr lang="fr-FR" sz="1200" dirty="0"/>
              <a:t> , Dr Weiss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Anesthésie générale avec induction intraveineuse par </a:t>
            </a:r>
            <a:r>
              <a:rPr lang="fr-FR" sz="1200" dirty="0" err="1"/>
              <a:t>propofol</a:t>
            </a:r>
            <a:r>
              <a:rPr lang="fr-FR" sz="1200" dirty="0"/>
              <a:t> </a:t>
            </a:r>
            <a:r>
              <a:rPr lang="fr-FR" sz="1200" dirty="0" err="1"/>
              <a:t>sufentanil</a:t>
            </a:r>
            <a:r>
              <a:rPr lang="fr-FR" sz="1200" dirty="0"/>
              <a:t> ; intubation orotrachéale , ventilation manuelle au ballon à 4L/min, entretien de l’anesthésie par </a:t>
            </a:r>
            <a:r>
              <a:rPr lang="fr-FR" sz="1200" dirty="0" err="1"/>
              <a:t>propofol</a:t>
            </a:r>
            <a:r>
              <a:rPr lang="fr-FR" sz="1200" dirty="0"/>
              <a:t> en titration, </a:t>
            </a:r>
            <a:r>
              <a:rPr lang="fr-FR" sz="1200" dirty="0" err="1"/>
              <a:t>sufentanyl</a:t>
            </a:r>
            <a:r>
              <a:rPr lang="fr-FR" sz="1200" dirty="0"/>
              <a:t> kétamine et curarisation par </a:t>
            </a:r>
            <a:r>
              <a:rPr lang="fr-FR" sz="1200" dirty="0" err="1"/>
              <a:t>Tracrium</a:t>
            </a:r>
            <a:r>
              <a:rPr lang="fr-FR" sz="1200" dirty="0"/>
              <a:t>. Antibioprophylaxie par </a:t>
            </a:r>
            <a:r>
              <a:rPr lang="fr-FR" sz="1200" dirty="0" err="1"/>
              <a:t>Céfazoline</a:t>
            </a:r>
            <a:r>
              <a:rPr lang="fr-FR" sz="1200" dirty="0"/>
              <a:t> ; anesthésie locorégionale par bloc sciatique bilatéral sous </a:t>
            </a:r>
            <a:r>
              <a:rPr lang="fr-FR" sz="1200" dirty="0" err="1"/>
              <a:t>neurostimulateur</a:t>
            </a:r>
            <a:r>
              <a:rPr lang="fr-FR" sz="1200" dirty="0"/>
              <a:t>, </a:t>
            </a:r>
            <a:r>
              <a:rPr lang="fr-FR" sz="1200" dirty="0" err="1"/>
              <a:t>naropeine</a:t>
            </a:r>
            <a:r>
              <a:rPr lang="fr-FR" sz="1200" dirty="0"/>
              <a:t>  </a:t>
            </a:r>
            <a:r>
              <a:rPr lang="fr-FR" sz="1200" dirty="0" err="1"/>
              <a:t>périnerveux</a:t>
            </a:r>
            <a:r>
              <a:rPr lang="fr-FR" sz="1200" dirty="0"/>
              <a:t> et </a:t>
            </a:r>
            <a:r>
              <a:rPr lang="fr-FR" sz="1200" dirty="0" err="1"/>
              <a:t>dexamethasone</a:t>
            </a:r>
            <a:r>
              <a:rPr lang="fr-FR" sz="1200" dirty="0"/>
              <a:t> intraveineuse.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, garrot cuisse homolatérale 250 mm Hg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dirty="0"/>
              <a:t>Pied droit=Pied </a:t>
            </a:r>
            <a:r>
              <a:rPr lang="fr-FR" sz="1200" b="1" dirty="0" smtClean="0"/>
              <a:t>gauche</a:t>
            </a:r>
            <a:endParaRPr lang="fr-FR" sz="1200" dirty="0"/>
          </a:p>
          <a:p>
            <a:r>
              <a:rPr lang="fr-FR" sz="1200" dirty="0"/>
              <a:t>Incision postéro-médiale de type Turco</a:t>
            </a:r>
          </a:p>
          <a:p>
            <a:r>
              <a:rPr lang="fr-FR" sz="1200" dirty="0"/>
              <a:t>Dissection</a:t>
            </a:r>
          </a:p>
          <a:p>
            <a:r>
              <a:rPr lang="fr-FR" sz="1200" dirty="0"/>
              <a:t>Repérage du paquet vasculo-nerveux tibial postérieur mis sur lacet</a:t>
            </a:r>
          </a:p>
          <a:p>
            <a:r>
              <a:rPr lang="fr-FR" sz="1200" dirty="0"/>
              <a:t>Allongement en Z du tendon </a:t>
            </a:r>
            <a:r>
              <a:rPr lang="fr-FR" sz="1200" dirty="0" err="1"/>
              <a:t>calcanéun</a:t>
            </a:r>
            <a:r>
              <a:rPr lang="fr-FR" sz="1200" dirty="0"/>
              <a:t> en </a:t>
            </a:r>
            <a:r>
              <a:rPr lang="fr-FR" sz="1200" dirty="0" err="1"/>
              <a:t>désinserant</a:t>
            </a:r>
            <a:r>
              <a:rPr lang="fr-FR" sz="1200" dirty="0"/>
              <a:t> les fibres </a:t>
            </a:r>
            <a:r>
              <a:rPr lang="fr-FR" sz="1200" dirty="0" err="1"/>
              <a:t>varisantes</a:t>
            </a:r>
            <a:r>
              <a:rPr lang="fr-FR" sz="1200" dirty="0"/>
              <a:t> du calcanéum</a:t>
            </a:r>
          </a:p>
          <a:p>
            <a:r>
              <a:rPr lang="fr-FR" sz="1200" dirty="0"/>
              <a:t>Repérage et ouverture de la capsule </a:t>
            </a:r>
            <a:r>
              <a:rPr lang="fr-FR" sz="1200" dirty="0" err="1"/>
              <a:t>tibio-talienne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Section du nœud postéro-latéral en respectant les tendons </a:t>
            </a:r>
            <a:r>
              <a:rPr lang="fr-FR" sz="1200" dirty="0" err="1"/>
              <a:t>fibulaires</a:t>
            </a:r>
            <a:endParaRPr lang="fr-FR" sz="1200" dirty="0"/>
          </a:p>
          <a:p>
            <a:r>
              <a:rPr lang="fr-FR" sz="1200" dirty="0"/>
              <a:t>Ouverture de la sous </a:t>
            </a:r>
            <a:r>
              <a:rPr lang="fr-FR" sz="1200" dirty="0" err="1"/>
              <a:t>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Bonne correction du varus de l’arrière-pied, persistance de l’équin.</a:t>
            </a:r>
          </a:p>
          <a:p>
            <a:r>
              <a:rPr lang="fr-FR" sz="1200" dirty="0"/>
              <a:t>Libération du nœud médial et ouverture des capsules </a:t>
            </a:r>
            <a:r>
              <a:rPr lang="fr-FR" sz="1200" dirty="0" err="1"/>
              <a:t>talo</a:t>
            </a:r>
            <a:r>
              <a:rPr lang="fr-FR" sz="1200" dirty="0"/>
              <a:t>-naviculaires et </a:t>
            </a:r>
            <a:r>
              <a:rPr lang="fr-FR" sz="1200" dirty="0" err="1"/>
              <a:t>calcanéo-cuboidiennes</a:t>
            </a:r>
            <a:endParaRPr lang="fr-FR" sz="1200" dirty="0"/>
          </a:p>
          <a:p>
            <a:r>
              <a:rPr lang="fr-FR" sz="1200" dirty="0"/>
              <a:t>Luxation </a:t>
            </a:r>
            <a:r>
              <a:rPr lang="fr-FR" sz="1200" dirty="0" err="1"/>
              <a:t>talo</a:t>
            </a:r>
            <a:r>
              <a:rPr lang="fr-FR" sz="1200" dirty="0"/>
              <a:t> naviculaire irréductible avec dysplasie majeure du talus</a:t>
            </a:r>
          </a:p>
          <a:p>
            <a:r>
              <a:rPr lang="fr-FR" sz="1200" dirty="0"/>
              <a:t>Décision de </a:t>
            </a:r>
            <a:r>
              <a:rPr lang="fr-FR" sz="1200" dirty="0" err="1"/>
              <a:t>talectomie</a:t>
            </a:r>
            <a:r>
              <a:rPr lang="fr-FR" sz="1200" dirty="0"/>
              <a:t> complémentaire</a:t>
            </a:r>
            <a:r>
              <a:rPr lang="fr-FR" sz="1200" dirty="0" smtClean="0"/>
              <a:t>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9176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947" y="207357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 smtClean="0"/>
              <a:t>Consignes post-opératoires : </a:t>
            </a:r>
            <a:endParaRPr lang="fr-FR" sz="1200" dirty="0" smtClean="0"/>
          </a:p>
          <a:p>
            <a:r>
              <a:rPr lang="fr-FR" sz="1200" dirty="0" smtClean="0"/>
              <a:t>Ablation du plâtre dans 45 jours</a:t>
            </a:r>
          </a:p>
          <a:p>
            <a:r>
              <a:rPr lang="fr-FR" sz="1200" dirty="0" smtClean="0"/>
              <a:t>Ablations des broches dans 60 jours </a:t>
            </a:r>
          </a:p>
          <a:p>
            <a:r>
              <a:rPr lang="fr-FR" sz="1200" dirty="0" smtClean="0"/>
              <a:t>Fil résorbable</a:t>
            </a:r>
          </a:p>
          <a:p>
            <a:r>
              <a:rPr lang="fr-FR" sz="1200" dirty="0" smtClean="0"/>
              <a:t>Suivi médical de l’enfant 1 fois par an pendant 5 ans</a:t>
            </a:r>
            <a:endParaRPr lang="fr-FR" sz="1200" dirty="0"/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1893" y="3628401"/>
            <a:ext cx="3735705" cy="2250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8947" y="243776"/>
            <a:ext cx="804980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Voie d’abord antéro latéral en regard du col du talus.</a:t>
            </a:r>
          </a:p>
          <a:p>
            <a:r>
              <a:rPr lang="fr-FR" sz="1200" dirty="0" smtClean="0"/>
              <a:t>Protection des extenseurs.</a:t>
            </a:r>
          </a:p>
          <a:p>
            <a:r>
              <a:rPr lang="fr-FR" sz="1200" dirty="0" err="1" smtClean="0"/>
              <a:t>Talectomie</a:t>
            </a:r>
            <a:r>
              <a:rPr lang="fr-FR" sz="1200" dirty="0" smtClean="0"/>
              <a:t> totale par morcellement</a:t>
            </a:r>
          </a:p>
          <a:p>
            <a:r>
              <a:rPr lang="fr-FR" sz="1200" dirty="0" smtClean="0"/>
              <a:t>Transfert du jambier antérieur sur le 3 </a:t>
            </a:r>
            <a:r>
              <a:rPr lang="fr-FR" sz="1200" dirty="0" err="1" smtClean="0"/>
              <a:t>iemme</a:t>
            </a:r>
            <a:r>
              <a:rPr lang="fr-FR" sz="1200" dirty="0" smtClean="0"/>
              <a:t> cunéiforme</a:t>
            </a:r>
          </a:p>
          <a:p>
            <a:r>
              <a:rPr lang="fr-FR" sz="1200" dirty="0" smtClean="0"/>
              <a:t>Suture du tendon </a:t>
            </a:r>
            <a:r>
              <a:rPr lang="fr-FR" sz="1200" dirty="0" err="1" smtClean="0"/>
              <a:t>calcanéun</a:t>
            </a:r>
            <a:endParaRPr lang="fr-FR" sz="1200" dirty="0" smtClean="0"/>
          </a:p>
          <a:p>
            <a:r>
              <a:rPr lang="fr-FR" sz="1200" dirty="0" smtClean="0"/>
              <a:t>Hémostase , lavage</a:t>
            </a:r>
          </a:p>
          <a:p>
            <a:r>
              <a:rPr lang="fr-FR" sz="1200" dirty="0" smtClean="0"/>
              <a:t>Fermeture cutanée plan par plan par points séparés au fil résorbable</a:t>
            </a:r>
          </a:p>
          <a:p>
            <a:r>
              <a:rPr lang="fr-FR" sz="1200" dirty="0" smtClean="0"/>
              <a:t>Pansement stérile</a:t>
            </a:r>
          </a:p>
          <a:p>
            <a:r>
              <a:rPr lang="fr-FR" sz="1200" dirty="0" smtClean="0"/>
              <a:t>Immobilisation </a:t>
            </a:r>
            <a:r>
              <a:rPr lang="fr-FR" sz="1200" dirty="0" err="1" smtClean="0"/>
              <a:t>platrée</a:t>
            </a:r>
            <a:r>
              <a:rPr lang="fr-FR" sz="1200" dirty="0" smtClean="0"/>
              <a:t> en position de correction par attelle</a:t>
            </a:r>
          </a:p>
        </p:txBody>
      </p:sp>
    </p:spTree>
    <p:extLst>
      <p:ext uri="{BB962C8B-B14F-4D97-AF65-F5344CB8AC3E}">
        <p14:creationId xmlns:p14="http://schemas.microsoft.com/office/powerpoint/2010/main" val="2438726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err="1"/>
              <a:t>Raivoharisoa</a:t>
            </a:r>
            <a:r>
              <a:rPr lang="fr-FR" sz="1400" dirty="0"/>
              <a:t> </a:t>
            </a:r>
            <a:r>
              <a:rPr lang="fr-FR" sz="1400" dirty="0" err="1"/>
              <a:t>Nirina</a:t>
            </a:r>
            <a:endParaRPr lang="fr-FR" sz="1400" dirty="0"/>
          </a:p>
          <a:p>
            <a:pPr algn="ctr"/>
            <a:r>
              <a:rPr lang="fr-FR" sz="1400" dirty="0"/>
              <a:t>16 ans 41 KG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486" y="686999"/>
            <a:ext cx="2030730" cy="253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159" y="686999"/>
            <a:ext cx="1468120" cy="257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734" y="686999"/>
            <a:ext cx="1662430" cy="25977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3518537"/>
            <a:ext cx="36698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Indication :</a:t>
            </a:r>
            <a:r>
              <a:rPr lang="fr-FR" sz="1200" dirty="0"/>
              <a:t> Cure d’hallux bifidus bilatéral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Opérateurs </a:t>
            </a:r>
            <a:r>
              <a:rPr lang="fr-FR" sz="1200" dirty="0"/>
              <a:t>: Dr Weiss, Dr </a:t>
            </a:r>
            <a:r>
              <a:rPr lang="fr-FR" sz="1200" dirty="0" err="1"/>
              <a:t>Ibnoulkhatib</a:t>
            </a:r>
            <a:r>
              <a:rPr lang="fr-FR" sz="1200" dirty="0"/>
              <a:t> ,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Sédation par </a:t>
            </a:r>
            <a:r>
              <a:rPr lang="fr-FR" sz="1200" dirty="0" err="1"/>
              <a:t>midazolam</a:t>
            </a:r>
            <a:r>
              <a:rPr lang="fr-FR" sz="1200" dirty="0"/>
              <a:t> ; rachianesthésie par </a:t>
            </a:r>
            <a:r>
              <a:rPr lang="fr-FR" sz="1200" dirty="0" err="1"/>
              <a:t>bupivacaine</a:t>
            </a:r>
            <a:r>
              <a:rPr lang="fr-FR" sz="1200" dirty="0"/>
              <a:t> isobare, 10mg ; pas d’antibioprophylaxie. 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 garrot cuisse homolatérale 250 mm Hg</a:t>
            </a:r>
          </a:p>
          <a:p>
            <a:r>
              <a:rPr lang="fr-FR" sz="1200" dirty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9159" y="35185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 smtClean="0"/>
              <a:t>Intervention : </a:t>
            </a:r>
            <a:endParaRPr lang="fr-FR" sz="1200" dirty="0" smtClean="0"/>
          </a:p>
          <a:p>
            <a:r>
              <a:rPr lang="fr-FR" sz="1200" b="1" dirty="0" smtClean="0"/>
              <a:t> </a:t>
            </a:r>
            <a:endParaRPr lang="fr-FR" sz="1200" dirty="0" smtClean="0"/>
          </a:p>
          <a:p>
            <a:r>
              <a:rPr lang="fr-FR" sz="1200" b="1" dirty="0" smtClean="0"/>
              <a:t>Pied droit=Pied gauche</a:t>
            </a:r>
            <a:endParaRPr lang="fr-FR" sz="1200" dirty="0" smtClean="0"/>
          </a:p>
          <a:p>
            <a:r>
              <a:rPr lang="fr-FR" sz="1200" dirty="0" smtClean="0"/>
              <a:t>Abord latéral en regard de la phalange </a:t>
            </a:r>
          </a:p>
          <a:p>
            <a:r>
              <a:rPr lang="fr-FR" sz="1200" dirty="0" smtClean="0"/>
              <a:t>Passage au ras de l’os</a:t>
            </a:r>
          </a:p>
          <a:p>
            <a:r>
              <a:rPr lang="fr-FR" sz="1200" dirty="0" smtClean="0"/>
              <a:t>Ablation de P1 et P2 en partie jusqu’à la base de la phalange qui est conservée.</a:t>
            </a:r>
          </a:p>
          <a:p>
            <a:r>
              <a:rPr lang="fr-FR" sz="1200" dirty="0" smtClean="0"/>
              <a:t>Recoupe du tendon fléchisseur et extenseur.</a:t>
            </a:r>
          </a:p>
          <a:p>
            <a:r>
              <a:rPr lang="fr-FR" sz="1200" dirty="0" smtClean="0"/>
              <a:t>Plastie cutanée de couverture selon </a:t>
            </a:r>
            <a:r>
              <a:rPr lang="fr-FR" sz="1200" dirty="0" err="1" smtClean="0"/>
              <a:t>Antsi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Lavage</a:t>
            </a:r>
          </a:p>
          <a:p>
            <a:r>
              <a:rPr lang="fr-FR" sz="1200" dirty="0" smtClean="0"/>
              <a:t>Hémostase</a:t>
            </a:r>
          </a:p>
          <a:p>
            <a:r>
              <a:rPr lang="fr-FR" sz="1200" dirty="0" smtClean="0"/>
              <a:t>Fermeture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87909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249" y="289329"/>
            <a:ext cx="4064000" cy="57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37310" y="1010971"/>
            <a:ext cx="3844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Consignes post-opératoires : </a:t>
            </a:r>
            <a:endParaRPr lang="fr-FR" sz="1400" dirty="0"/>
          </a:p>
          <a:p>
            <a:r>
              <a:rPr lang="fr-FR" sz="1400" b="1" dirty="0"/>
              <a:t> </a:t>
            </a:r>
            <a:endParaRPr lang="fr-FR" sz="1400" dirty="0"/>
          </a:p>
          <a:p>
            <a:r>
              <a:rPr lang="fr-FR" sz="1400" dirty="0"/>
              <a:t>Appui j1, pansements, fils résorbables</a:t>
            </a:r>
          </a:p>
        </p:txBody>
      </p:sp>
    </p:spTree>
    <p:extLst>
      <p:ext uri="{BB962C8B-B14F-4D97-AF65-F5344CB8AC3E}">
        <p14:creationId xmlns:p14="http://schemas.microsoft.com/office/powerpoint/2010/main" val="75538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1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RAKANIMIMIMA ROJOTINA 15 ans 38 kg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Indication :</a:t>
            </a:r>
            <a:r>
              <a:rPr lang="fr-FR" sz="1200" dirty="0"/>
              <a:t> Arthrodèse </a:t>
            </a:r>
            <a:r>
              <a:rPr lang="fr-FR" sz="1200" dirty="0" err="1"/>
              <a:t>tibio-talienne</a:t>
            </a:r>
            <a:r>
              <a:rPr lang="fr-FR" sz="1200" dirty="0"/>
              <a:t> cheville gauche sur pied neurologique</a:t>
            </a:r>
          </a:p>
          <a:p>
            <a:r>
              <a:rPr lang="fr-FR" sz="1200" dirty="0"/>
              <a:t>Vissage </a:t>
            </a:r>
            <a:r>
              <a:rPr lang="fr-FR" sz="1200" dirty="0" err="1"/>
              <a:t>tibio-talien</a:t>
            </a:r>
            <a:r>
              <a:rPr lang="fr-FR" sz="1200" dirty="0"/>
              <a:t> X2 et </a:t>
            </a:r>
            <a:r>
              <a:rPr lang="fr-FR" sz="1200" dirty="0" err="1"/>
              <a:t>fibulo</a:t>
            </a:r>
            <a:r>
              <a:rPr lang="fr-FR" sz="1200" dirty="0"/>
              <a:t> talienX1</a:t>
            </a:r>
          </a:p>
          <a:p>
            <a:r>
              <a:rPr lang="fr-FR" sz="1200" dirty="0"/>
              <a:t>Agrafe de </a:t>
            </a:r>
            <a:r>
              <a:rPr lang="fr-FR" sz="1200" dirty="0" err="1"/>
              <a:t>blount</a:t>
            </a:r>
            <a:r>
              <a:rPr lang="fr-FR" sz="1200" dirty="0"/>
              <a:t> </a:t>
            </a:r>
            <a:r>
              <a:rPr lang="fr-FR" sz="1200" dirty="0" err="1"/>
              <a:t>tibio-talien</a:t>
            </a:r>
            <a:endParaRPr lang="fr-FR" sz="1200" dirty="0"/>
          </a:p>
        </p:txBody>
      </p:sp>
      <p:sp>
        <p:nvSpPr>
          <p:cNvPr id="5" name="Rectangle 4"/>
          <p:cNvSpPr/>
          <p:nvPr/>
        </p:nvSpPr>
        <p:spPr>
          <a:xfrm>
            <a:off x="0" y="1288545"/>
            <a:ext cx="4572000" cy="54476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/>
              <a:t>Opérateurs </a:t>
            </a:r>
            <a:r>
              <a:rPr lang="fr-FR" sz="1200" dirty="0"/>
              <a:t>: Dr Weiss, Dr </a:t>
            </a:r>
            <a:r>
              <a:rPr lang="fr-FR" sz="1200" dirty="0" err="1"/>
              <a:t>Ibnoulkhatib</a:t>
            </a:r>
            <a:r>
              <a:rPr lang="fr-FR" sz="1200" dirty="0"/>
              <a:t> 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Sédation par </a:t>
            </a:r>
            <a:r>
              <a:rPr lang="fr-FR" sz="1200" dirty="0" err="1"/>
              <a:t>midazolam</a:t>
            </a:r>
            <a:r>
              <a:rPr lang="fr-FR" sz="1200" dirty="0"/>
              <a:t>, kétamine ; rachianesthésie par </a:t>
            </a:r>
            <a:r>
              <a:rPr lang="fr-FR" sz="1200" dirty="0" err="1"/>
              <a:t>bupivacaine</a:t>
            </a:r>
            <a:r>
              <a:rPr lang="fr-FR" sz="1200" dirty="0"/>
              <a:t> </a:t>
            </a:r>
            <a:r>
              <a:rPr lang="fr-FR" sz="1200" dirty="0" err="1"/>
              <a:t>normobare</a:t>
            </a:r>
            <a:r>
              <a:rPr lang="fr-FR" sz="1200" dirty="0"/>
              <a:t> 12.5 mg. Antibioprophylaxie par </a:t>
            </a:r>
            <a:r>
              <a:rPr lang="fr-FR" sz="1200" dirty="0" err="1"/>
              <a:t>Céfazoline</a:t>
            </a:r>
            <a:r>
              <a:rPr lang="fr-FR" sz="1200" dirty="0"/>
              <a:t>.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, garrot cuisse homolatérale 250 mm Hg, coussin sous la fesse gauche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Incision antérieure de cheville</a:t>
            </a:r>
          </a:p>
          <a:p>
            <a:r>
              <a:rPr lang="fr-FR" sz="1200" dirty="0"/>
              <a:t>Dissection, hémostase</a:t>
            </a:r>
          </a:p>
          <a:p>
            <a:r>
              <a:rPr lang="fr-FR" sz="1200" dirty="0"/>
              <a:t>Ouverture du ligament </a:t>
            </a:r>
            <a:r>
              <a:rPr lang="fr-FR" sz="1200" dirty="0" err="1"/>
              <a:t>frundiforme</a:t>
            </a:r>
            <a:endParaRPr lang="fr-FR" sz="1200" dirty="0"/>
          </a:p>
          <a:p>
            <a:r>
              <a:rPr lang="fr-FR" sz="1200" dirty="0"/>
              <a:t>Repérage du paquet vasculo-nerveux tibial antérieur </a:t>
            </a:r>
          </a:p>
          <a:p>
            <a:r>
              <a:rPr lang="fr-FR" sz="1200" dirty="0"/>
              <a:t>Passage entre l’extenseur commun des orteils et de l’Hallux</a:t>
            </a:r>
          </a:p>
          <a:p>
            <a:r>
              <a:rPr lang="fr-FR" sz="1200" dirty="0"/>
              <a:t>Ouverture de la capsule</a:t>
            </a:r>
          </a:p>
          <a:p>
            <a:r>
              <a:rPr lang="fr-FR" sz="1200" dirty="0"/>
              <a:t>Avivement du dôme </a:t>
            </a:r>
            <a:r>
              <a:rPr lang="fr-FR" sz="1200" dirty="0" err="1"/>
              <a:t>talien</a:t>
            </a:r>
            <a:r>
              <a:rPr lang="fr-FR" sz="1200" dirty="0"/>
              <a:t>, du tibia et de la </a:t>
            </a:r>
            <a:r>
              <a:rPr lang="fr-FR" sz="1200" dirty="0" err="1"/>
              <a:t>fibula</a:t>
            </a:r>
            <a:endParaRPr lang="fr-FR" sz="1200" dirty="0"/>
          </a:p>
          <a:p>
            <a:r>
              <a:rPr lang="fr-FR" sz="1200" dirty="0"/>
              <a:t>Maintient de la réduction à 90°</a:t>
            </a:r>
          </a:p>
          <a:p>
            <a:r>
              <a:rPr lang="fr-FR" sz="1200" dirty="0"/>
              <a:t>Mise en place de 2 vis divergente descendante </a:t>
            </a:r>
            <a:r>
              <a:rPr lang="fr-FR" sz="1200" dirty="0" err="1"/>
              <a:t>tibio</a:t>
            </a:r>
            <a:r>
              <a:rPr lang="fr-FR" sz="1200" dirty="0"/>
              <a:t> </a:t>
            </a:r>
            <a:r>
              <a:rPr lang="fr-FR" sz="1200" dirty="0" err="1"/>
              <a:t>astragalienne</a:t>
            </a:r>
            <a:r>
              <a:rPr lang="fr-FR" sz="1200" dirty="0"/>
              <a:t>.</a:t>
            </a:r>
          </a:p>
          <a:p>
            <a:r>
              <a:rPr lang="fr-FR" sz="1200" dirty="0"/>
              <a:t>Mise en place d’un agrafe de </a:t>
            </a:r>
            <a:r>
              <a:rPr lang="fr-FR" sz="1200" dirty="0" err="1"/>
              <a:t>blount</a:t>
            </a:r>
            <a:r>
              <a:rPr lang="fr-FR" sz="1200" dirty="0"/>
              <a:t> </a:t>
            </a:r>
            <a:r>
              <a:rPr lang="fr-FR" sz="1200" dirty="0" err="1"/>
              <a:t>tibio</a:t>
            </a:r>
            <a:r>
              <a:rPr lang="fr-FR" sz="1200" dirty="0"/>
              <a:t> </a:t>
            </a:r>
            <a:r>
              <a:rPr lang="fr-FR" sz="1200" dirty="0" err="1"/>
              <a:t>talienne</a:t>
            </a:r>
            <a:endParaRPr lang="fr-FR" sz="1200" dirty="0"/>
          </a:p>
          <a:p>
            <a:r>
              <a:rPr lang="fr-FR" sz="1200" dirty="0"/>
              <a:t>Mise en place d’une vis </a:t>
            </a:r>
            <a:r>
              <a:rPr lang="fr-FR" sz="1200" dirty="0" err="1"/>
              <a:t>fibulo-talienne</a:t>
            </a:r>
            <a:endParaRPr lang="fr-FR" sz="1200" dirty="0"/>
          </a:p>
          <a:p>
            <a:r>
              <a:rPr lang="fr-FR" sz="1200" dirty="0"/>
              <a:t>Synthèse stable</a:t>
            </a:r>
          </a:p>
          <a:p>
            <a:r>
              <a:rPr lang="fr-FR" sz="1200" dirty="0"/>
              <a:t>Lavage</a:t>
            </a:r>
          </a:p>
          <a:p>
            <a:r>
              <a:rPr lang="fr-FR" sz="1200" dirty="0"/>
              <a:t>Fermeture du ligament </a:t>
            </a:r>
            <a:r>
              <a:rPr lang="fr-FR" sz="1200" dirty="0" err="1"/>
              <a:t>frundiforme</a:t>
            </a:r>
            <a:endParaRPr lang="fr-FR" sz="1200" dirty="0"/>
          </a:p>
          <a:p>
            <a:r>
              <a:rPr lang="fr-FR" sz="1200" dirty="0"/>
              <a:t>Fermeture cutanée plan par plan par points séparés au fil résorbable</a:t>
            </a:r>
          </a:p>
          <a:p>
            <a:r>
              <a:rPr lang="fr-FR" sz="1200" dirty="0"/>
              <a:t>Pansement stérile</a:t>
            </a:r>
          </a:p>
          <a:p>
            <a:r>
              <a:rPr lang="fr-FR" sz="1200" dirty="0"/>
              <a:t>Immobilisation </a:t>
            </a:r>
            <a:r>
              <a:rPr lang="fr-FR" sz="1200" dirty="0" err="1"/>
              <a:t>platrée</a:t>
            </a:r>
            <a:r>
              <a:rPr lang="fr-FR" sz="1200" dirty="0"/>
              <a:t> à 90° par botte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492" y="29157"/>
            <a:ext cx="2041525" cy="17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2016" y="-60378"/>
            <a:ext cx="899795" cy="183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311" y="2319601"/>
            <a:ext cx="3785377" cy="28651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72000" y="53834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/>
              <a:t>Consignes post-opératoires : </a:t>
            </a:r>
            <a:endParaRPr lang="fr-FR" sz="1200" dirty="0"/>
          </a:p>
          <a:p>
            <a:r>
              <a:rPr lang="fr-FR" sz="1200" b="1" dirty="0"/>
              <a:t>Pas d’appui 45 jours</a:t>
            </a:r>
            <a:endParaRPr lang="fr-FR" sz="1200" dirty="0"/>
          </a:p>
          <a:p>
            <a:r>
              <a:rPr lang="fr-FR" sz="1200" dirty="0"/>
              <a:t>Ablation du plâtre dans 45 jours</a:t>
            </a:r>
          </a:p>
          <a:p>
            <a:r>
              <a:rPr lang="fr-FR" sz="1200" dirty="0"/>
              <a:t>Reprise de l’appui progressif sur 1 Mois</a:t>
            </a:r>
          </a:p>
          <a:p>
            <a:r>
              <a:rPr lang="fr-FR" sz="1200" dirty="0"/>
              <a:t>Fil résorbable</a:t>
            </a:r>
          </a:p>
          <a:p>
            <a:r>
              <a:rPr lang="fr-FR" sz="1200" dirty="0"/>
              <a:t>Suivi médical de l’enfant 1 fois par an</a:t>
            </a:r>
          </a:p>
        </p:txBody>
      </p:sp>
    </p:spTree>
    <p:extLst>
      <p:ext uri="{BB962C8B-B14F-4D97-AF65-F5344CB8AC3E}">
        <p14:creationId xmlns:p14="http://schemas.microsoft.com/office/powerpoint/2010/main" val="1253266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83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err="1"/>
              <a:t>Rakotondranaivo</a:t>
            </a:r>
            <a:r>
              <a:rPr lang="fr-FR" sz="1400" dirty="0"/>
              <a:t> </a:t>
            </a:r>
            <a:r>
              <a:rPr lang="fr-FR" sz="1400" dirty="0" err="1"/>
              <a:t>mirarifitiaiana</a:t>
            </a:r>
            <a:r>
              <a:rPr lang="fr-FR" sz="1400" dirty="0"/>
              <a:t> </a:t>
            </a:r>
            <a:r>
              <a:rPr lang="fr-FR" sz="1400" dirty="0" err="1"/>
              <a:t>edena</a:t>
            </a:r>
            <a:endParaRPr lang="fr-FR" sz="1400" dirty="0"/>
          </a:p>
          <a:p>
            <a:pPr algn="ctr"/>
            <a:r>
              <a:rPr lang="fr-FR" sz="1400" dirty="0"/>
              <a:t>4 ans 14 KG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8" y="687606"/>
            <a:ext cx="2101850" cy="31553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43346" y="370646"/>
            <a:ext cx="3993124" cy="470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Indication :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Cure d’hallux varus droit</a:t>
            </a:r>
          </a:p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  <a:endParaRPr lang="fr-FR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Opérateurs 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: Dr Weiss, Dr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Ibnoulkhatib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,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Anesthésie 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Dr Ait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Aissa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Dalinda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, Claire Muet , Amélie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Laffite</a:t>
            </a:r>
            <a:endParaRPr lang="fr-FR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Sédation par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midazolam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 ; kétamine,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propofol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en ventilation spontanée sous oxygénothérapie à 3L/min ; rachianesthésie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bupivacaine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normobare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7.5 mg 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200" b="1" dirty="0" err="1" smtClean="0">
                <a:effectLst/>
                <a:latin typeface="Cambria"/>
                <a:ea typeface="ＭＳ 明朝"/>
                <a:cs typeface="Times New Roman"/>
              </a:rPr>
              <a:t>Instalation</a:t>
            </a: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 :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décubitus dorsal  garrot cuisse homolatérale 250 mm Hg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Intervention : </a:t>
            </a:r>
            <a:endParaRPr lang="fr-FR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  <a:endParaRPr lang="fr-FR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Pied droit</a:t>
            </a:r>
            <a:endParaRPr lang="fr-FR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Voie d’abord dorsale dans la première commissure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Repérage de la deuxième phalange latérale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Recoupe de l’extenseur présent sur la deuxième phalange.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Ablation du fragment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Suture du plan collatéral latéral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Lavage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Hémostase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Plastie de la première commissure avec </a:t>
            </a:r>
            <a:r>
              <a:rPr lang="fr-FR" sz="1200" dirty="0" err="1" smtClean="0">
                <a:effectLst/>
                <a:latin typeface="Cambria"/>
                <a:ea typeface="ＭＳ 明朝"/>
                <a:cs typeface="Times New Roman"/>
              </a:rPr>
              <a:t>syndactilie</a:t>
            </a: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 1-2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Fermeture 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442" y="4033781"/>
            <a:ext cx="1804035" cy="209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050" y="4033781"/>
            <a:ext cx="1585595" cy="19697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43346" y="5079626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Consignes post-opératoires : </a:t>
            </a:r>
            <a:endParaRPr lang="fr-FR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  <a:endParaRPr lang="fr-FR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Appui j1, pansements, fils résorbables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1919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918" y="0"/>
            <a:ext cx="3432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RANDRIAMANTENAINA Prosper  4 ans 16 KG</a:t>
            </a:r>
          </a:p>
        </p:txBody>
      </p:sp>
      <p:sp>
        <p:nvSpPr>
          <p:cNvPr id="5" name="Rectangle 4"/>
          <p:cNvSpPr/>
          <p:nvPr/>
        </p:nvSpPr>
        <p:spPr>
          <a:xfrm>
            <a:off x="-7509" y="731974"/>
            <a:ext cx="3972341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Indication :</a:t>
            </a:r>
            <a:r>
              <a:rPr lang="fr-FR" sz="1200" dirty="0"/>
              <a:t> Exérèse </a:t>
            </a:r>
            <a:r>
              <a:rPr lang="fr-FR" sz="1200" dirty="0" err="1"/>
              <a:t>Héxadactylie</a:t>
            </a:r>
            <a:r>
              <a:rPr lang="fr-FR" sz="1200" dirty="0"/>
              <a:t> bilatéral 5éme orteil</a:t>
            </a:r>
          </a:p>
          <a:p>
            <a:endParaRPr lang="fr-FR" sz="1200" dirty="0"/>
          </a:p>
          <a:p>
            <a:r>
              <a:rPr lang="fr-FR" sz="1200" b="1" dirty="0"/>
              <a:t>Opérateurs </a:t>
            </a:r>
            <a:r>
              <a:rPr lang="fr-FR" sz="1200" dirty="0"/>
              <a:t>: Dr Weiss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 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Sédation par </a:t>
            </a:r>
            <a:r>
              <a:rPr lang="fr-FR" sz="1200" dirty="0" err="1"/>
              <a:t>midazolam</a:t>
            </a:r>
            <a:r>
              <a:rPr lang="fr-FR" sz="1200" dirty="0"/>
              <a:t> ; kétamine ; rachianesthésie </a:t>
            </a:r>
            <a:r>
              <a:rPr lang="fr-FR" sz="1200" dirty="0" err="1"/>
              <a:t>bupivacaine</a:t>
            </a:r>
            <a:r>
              <a:rPr lang="fr-FR" sz="1200" dirty="0"/>
              <a:t> </a:t>
            </a:r>
            <a:r>
              <a:rPr lang="fr-FR" sz="1200" dirty="0" err="1"/>
              <a:t>normobare</a:t>
            </a:r>
            <a:r>
              <a:rPr lang="fr-FR" sz="1200" dirty="0"/>
              <a:t> 7.5 mg . Pas d’antibioprophylaxie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 garrot cuisse homolatérale 250 mm Hg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Incision cutanée en raquette autour du 6 </a:t>
            </a:r>
            <a:r>
              <a:rPr lang="fr-FR" sz="1200" dirty="0" err="1"/>
              <a:t>éme</a:t>
            </a:r>
            <a:r>
              <a:rPr lang="fr-FR" sz="1200" dirty="0"/>
              <a:t> orteil</a:t>
            </a:r>
          </a:p>
          <a:p>
            <a:r>
              <a:rPr lang="fr-FR" sz="1200" dirty="0"/>
              <a:t>Ablation de l’orteil et des deux phalanges</a:t>
            </a:r>
          </a:p>
          <a:p>
            <a:r>
              <a:rPr lang="fr-FR" sz="1200" dirty="0"/>
              <a:t>Hémostase</a:t>
            </a:r>
          </a:p>
          <a:p>
            <a:r>
              <a:rPr lang="fr-FR" sz="1200" dirty="0"/>
              <a:t>Suture du plan </a:t>
            </a:r>
            <a:r>
              <a:rPr lang="fr-FR" sz="1200" dirty="0" err="1"/>
              <a:t>capsulo</a:t>
            </a:r>
            <a:r>
              <a:rPr lang="fr-FR" sz="1200" dirty="0"/>
              <a:t> ligamentaire latéral au 5</a:t>
            </a:r>
            <a:r>
              <a:rPr lang="fr-FR" sz="1200" baseline="30000" dirty="0"/>
              <a:t>ème</a:t>
            </a:r>
            <a:r>
              <a:rPr lang="fr-FR" sz="1200" dirty="0"/>
              <a:t> orteil</a:t>
            </a:r>
          </a:p>
          <a:p>
            <a:r>
              <a:rPr lang="fr-FR" sz="1200" dirty="0"/>
              <a:t>Lavage</a:t>
            </a:r>
          </a:p>
          <a:p>
            <a:r>
              <a:rPr lang="fr-FR" sz="1200" dirty="0"/>
              <a:t>Fermeture plan par plan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Consignes post-opératoires : </a:t>
            </a:r>
            <a:endParaRPr lang="fr-FR" sz="1200" dirty="0"/>
          </a:p>
          <a:p>
            <a:r>
              <a:rPr lang="fr-FR" sz="1200" dirty="0"/>
              <a:t>Appui J1</a:t>
            </a:r>
          </a:p>
          <a:p>
            <a:r>
              <a:rPr lang="fr-FR" sz="1200" dirty="0"/>
              <a:t>Pansement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254" y="942695"/>
            <a:ext cx="193929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254" y="3338359"/>
            <a:ext cx="1826895" cy="1800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580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dirty="0" err="1"/>
              <a:t>Randrianandraina</a:t>
            </a:r>
            <a:r>
              <a:rPr lang="fr-FR" sz="1400" dirty="0"/>
              <a:t> Migra </a:t>
            </a:r>
            <a:r>
              <a:rPr lang="fr-FR" sz="1400" dirty="0" err="1"/>
              <a:t>masatsian</a:t>
            </a:r>
            <a:endParaRPr lang="fr-FR" sz="1400" dirty="0"/>
          </a:p>
          <a:p>
            <a:pPr algn="ctr"/>
            <a:r>
              <a:rPr lang="fr-FR" sz="1400" dirty="0"/>
              <a:t>10 ans 23 KG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019" y="705179"/>
            <a:ext cx="5248897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Indication :</a:t>
            </a:r>
            <a:r>
              <a:rPr lang="fr-FR" sz="1200" dirty="0"/>
              <a:t> </a:t>
            </a:r>
            <a:r>
              <a:rPr lang="fr-FR" sz="1200" dirty="0" err="1"/>
              <a:t>Aponévrotomie</a:t>
            </a:r>
            <a:r>
              <a:rPr lang="fr-FR" sz="1200" dirty="0"/>
              <a:t> </a:t>
            </a:r>
            <a:r>
              <a:rPr lang="fr-FR" sz="1200" dirty="0" err="1"/>
              <a:t>gastroctémien</a:t>
            </a:r>
            <a:r>
              <a:rPr lang="fr-FR" sz="1200" dirty="0"/>
              <a:t> jambe droite sur diplégie spastique (IMC)</a:t>
            </a:r>
          </a:p>
          <a:p>
            <a:r>
              <a:rPr lang="fr-FR" sz="1200" b="1" dirty="0"/>
              <a:t>Flexion dorsale 0° genou tendu, 20° genou fléchi</a:t>
            </a:r>
            <a:endParaRPr lang="fr-FR" sz="1200" dirty="0"/>
          </a:p>
          <a:p>
            <a:r>
              <a:rPr lang="fr-FR" sz="1200" b="1" dirty="0"/>
              <a:t>Equin dynamique+++ sur la spasticité</a:t>
            </a:r>
            <a:endParaRPr lang="fr-FR" sz="1200" dirty="0"/>
          </a:p>
          <a:p>
            <a:r>
              <a:rPr lang="fr-FR" sz="1200" b="1" dirty="0"/>
              <a:t>Passage du pas difficile à droite</a:t>
            </a:r>
            <a:endParaRPr lang="fr-FR" sz="1200" dirty="0"/>
          </a:p>
          <a:p>
            <a:endParaRPr lang="fr-FR" sz="1200" dirty="0"/>
          </a:p>
          <a:p>
            <a:r>
              <a:rPr lang="fr-FR" sz="1200" b="1" dirty="0"/>
              <a:t>Opérateurs </a:t>
            </a:r>
            <a:r>
              <a:rPr lang="fr-FR" sz="1200" dirty="0"/>
              <a:t>: Dr </a:t>
            </a:r>
            <a:r>
              <a:rPr lang="fr-FR" sz="1200" dirty="0" err="1"/>
              <a:t>Ibnoulkhatib</a:t>
            </a:r>
            <a:r>
              <a:rPr lang="fr-FR" sz="1200" dirty="0"/>
              <a:t> , Dr Weiss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Sédation par </a:t>
            </a:r>
            <a:r>
              <a:rPr lang="fr-FR" sz="1200" dirty="0" err="1"/>
              <a:t>midazolam</a:t>
            </a:r>
            <a:r>
              <a:rPr lang="fr-FR" sz="1200" dirty="0"/>
              <a:t>, kétamine. Rachianesthésie </a:t>
            </a:r>
            <a:r>
              <a:rPr lang="fr-FR" sz="1200" dirty="0" err="1"/>
              <a:t>bupivacaine</a:t>
            </a:r>
            <a:r>
              <a:rPr lang="fr-FR" sz="1200" dirty="0"/>
              <a:t> 7.5mg </a:t>
            </a:r>
            <a:r>
              <a:rPr lang="fr-FR" sz="1200" dirty="0" err="1"/>
              <a:t>normobare</a:t>
            </a:r>
            <a:r>
              <a:rPr lang="fr-FR" sz="1200" dirty="0"/>
              <a:t>. Pas d’antibioprophylaxie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 garrot cuisse homolatérale 250 mm Hg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Intervention </a:t>
            </a:r>
            <a:r>
              <a:rPr lang="fr-FR" sz="1200" b="1" dirty="0" smtClean="0"/>
              <a:t>: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Abord postéro médial jambe droite</a:t>
            </a:r>
            <a:r>
              <a:rPr lang="fr-FR" sz="1200" b="1" dirty="0"/>
              <a:t> </a:t>
            </a:r>
            <a:r>
              <a:rPr lang="fr-FR" sz="1200" dirty="0"/>
              <a:t>en regard du galbe des </a:t>
            </a:r>
            <a:r>
              <a:rPr lang="fr-FR" sz="1200" dirty="0" err="1"/>
              <a:t>gastrocnémiens</a:t>
            </a:r>
            <a:endParaRPr lang="fr-FR" sz="1200" dirty="0"/>
          </a:p>
          <a:p>
            <a:r>
              <a:rPr lang="fr-FR" sz="1200" dirty="0"/>
              <a:t>Hémostase </a:t>
            </a:r>
          </a:p>
          <a:p>
            <a:r>
              <a:rPr lang="fr-FR" sz="1200" dirty="0"/>
              <a:t>Repérage de l’aponévrose des </a:t>
            </a:r>
            <a:r>
              <a:rPr lang="fr-FR" sz="1200" dirty="0" err="1"/>
              <a:t>gastrocnémiens</a:t>
            </a:r>
            <a:r>
              <a:rPr lang="fr-FR" sz="1200" dirty="0"/>
              <a:t> et du nerf sural.</a:t>
            </a:r>
          </a:p>
          <a:p>
            <a:r>
              <a:rPr lang="fr-FR" sz="1200" dirty="0"/>
              <a:t>Protection du sural par un écarteur</a:t>
            </a:r>
          </a:p>
          <a:p>
            <a:r>
              <a:rPr lang="fr-FR" sz="1200" dirty="0"/>
              <a:t>Section complète de l’aponévrose </a:t>
            </a:r>
          </a:p>
          <a:p>
            <a:r>
              <a:rPr lang="fr-FR" sz="1200" dirty="0"/>
              <a:t>Lavage</a:t>
            </a:r>
          </a:p>
          <a:p>
            <a:r>
              <a:rPr lang="fr-FR" sz="1200" dirty="0"/>
              <a:t>Flexion dorsal genou tendu 20° post opératoire</a:t>
            </a:r>
          </a:p>
          <a:p>
            <a:r>
              <a:rPr lang="fr-FR" sz="1200" dirty="0"/>
              <a:t>Fermeture plan par plan</a:t>
            </a:r>
          </a:p>
          <a:p>
            <a:r>
              <a:rPr lang="fr-FR" sz="1200" dirty="0" err="1"/>
              <a:t>Platre</a:t>
            </a:r>
            <a:r>
              <a:rPr lang="fr-FR" sz="1200" dirty="0"/>
              <a:t> </a:t>
            </a:r>
            <a:r>
              <a:rPr lang="fr-FR" sz="1200" dirty="0" err="1"/>
              <a:t>cruropédieux</a:t>
            </a:r>
            <a:r>
              <a:rPr lang="fr-FR" sz="1200" dirty="0"/>
              <a:t> genou tendu, pied à 10° de flexion dorsal</a:t>
            </a:r>
            <a:r>
              <a:rPr lang="fr-FR" sz="1200" dirty="0" smtClean="0"/>
              <a:t>.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Consignes post-opératoires : </a:t>
            </a:r>
            <a:endParaRPr lang="fr-FR" sz="1200" dirty="0"/>
          </a:p>
          <a:p>
            <a:r>
              <a:rPr lang="fr-FR" sz="1200" dirty="0"/>
              <a:t>Ablation du plâtre dans 21 jours</a:t>
            </a:r>
          </a:p>
          <a:p>
            <a:r>
              <a:rPr lang="fr-FR" sz="1200" dirty="0"/>
              <a:t>Fil résorbable</a:t>
            </a:r>
          </a:p>
          <a:p>
            <a:r>
              <a:rPr lang="fr-FR" sz="1200" dirty="0"/>
              <a:t>Suivi médical de l’enfant 1 fois par an pendant 5 ans</a:t>
            </a:r>
          </a:p>
        </p:txBody>
      </p:sp>
      <p:pic>
        <p:nvPicPr>
          <p:cNvPr id="6" name="Image 5" descr="SSD Weiss Systeme:Users:aymericweiss:Desktop:Enfants du noma 2016:CRO:Vendredi 7:thumb_IMG_8585_102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552" y="1273104"/>
            <a:ext cx="1826895" cy="136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SSD Weiss Systeme:Users:aymericweiss:Desktop:Enfants du noma 2016:CRO:Vendredi 7:thumb_IMG_8586_102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299" y="4244195"/>
            <a:ext cx="1820545" cy="136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9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943" y="-44483"/>
            <a:ext cx="8642987" cy="6924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CRO  enfant   </a:t>
            </a:r>
            <a:r>
              <a:rPr lang="fr-FR" sz="1200" dirty="0" err="1"/>
              <a:t>Tahinjanahary</a:t>
            </a:r>
            <a:r>
              <a:rPr lang="fr-FR" sz="1200" dirty="0"/>
              <a:t>     le  05 /10/2016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Indication :</a:t>
            </a:r>
            <a:r>
              <a:rPr lang="fr-FR" sz="1200" dirty="0"/>
              <a:t>  PBVE  gauche </a:t>
            </a:r>
            <a:r>
              <a:rPr lang="fr-FR" sz="1200" dirty="0" err="1" smtClean="0"/>
              <a:t>invetéré</a:t>
            </a:r>
            <a:r>
              <a:rPr lang="fr-FR" sz="1200" dirty="0" smtClean="0"/>
              <a:t>.        Libération </a:t>
            </a:r>
            <a:r>
              <a:rPr lang="fr-FR" sz="1200" dirty="0"/>
              <a:t>Postéro-latérale et médiale  + transfert Jambier antérieur</a:t>
            </a:r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dirty="0"/>
              <a:t>Opérateurs </a:t>
            </a:r>
            <a:r>
              <a:rPr lang="fr-FR" sz="1200" dirty="0"/>
              <a:t>: Dr </a:t>
            </a:r>
            <a:r>
              <a:rPr lang="fr-FR" sz="1200" dirty="0" err="1"/>
              <a:t>Ibnoulkhatib</a:t>
            </a:r>
            <a:r>
              <a:rPr lang="fr-FR" sz="1200" dirty="0"/>
              <a:t> , Dr Weiss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Anesthésie générale avec induction intraveineuse par </a:t>
            </a:r>
            <a:r>
              <a:rPr lang="fr-FR" sz="1200" dirty="0" err="1"/>
              <a:t>propofol</a:t>
            </a:r>
            <a:r>
              <a:rPr lang="fr-FR" sz="1200" dirty="0"/>
              <a:t> </a:t>
            </a:r>
            <a:r>
              <a:rPr lang="fr-FR" sz="1200" dirty="0" err="1"/>
              <a:t>sufentanil</a:t>
            </a:r>
            <a:r>
              <a:rPr lang="fr-FR" sz="1200" dirty="0"/>
              <a:t>, pose de masque laryngé, entretien de l’anesthésie par </a:t>
            </a:r>
            <a:r>
              <a:rPr lang="fr-FR" sz="1200" dirty="0" err="1"/>
              <a:t>propofol</a:t>
            </a:r>
            <a:r>
              <a:rPr lang="fr-FR" sz="1200" dirty="0"/>
              <a:t> en titration , ventilation spontanée et manuelle au ballon ; infiltration à la </a:t>
            </a:r>
            <a:r>
              <a:rPr lang="fr-FR" sz="1200" dirty="0" err="1"/>
              <a:t>Naropeine</a:t>
            </a:r>
            <a:r>
              <a:rPr lang="fr-FR" sz="1200" dirty="0"/>
              <a:t> en fin d’intervention.</a:t>
            </a:r>
          </a:p>
          <a:p>
            <a:r>
              <a:rPr lang="fr-FR" sz="1200" dirty="0"/>
              <a:t>Antibioprophylaxie </a:t>
            </a:r>
            <a:r>
              <a:rPr lang="fr-FR" sz="1200" dirty="0" err="1"/>
              <a:t>céfazoline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, garrot cuisse homolatérale 250 mm Hg</a:t>
            </a:r>
          </a:p>
          <a:p>
            <a:endParaRPr lang="fr-FR" sz="1200" b="1" dirty="0" smtClean="0"/>
          </a:p>
          <a:p>
            <a:r>
              <a:rPr lang="fr-FR" sz="1200" b="1" dirty="0" smtClean="0"/>
              <a:t>Intervention</a:t>
            </a:r>
            <a:r>
              <a:rPr lang="fr-FR" sz="1200" b="1" dirty="0"/>
              <a:t> : </a:t>
            </a:r>
            <a:endParaRPr lang="fr-FR" sz="1200" dirty="0"/>
          </a:p>
          <a:p>
            <a:r>
              <a:rPr lang="fr-FR" sz="1200" dirty="0"/>
              <a:t>Incision postéro-médiale de type Turco</a:t>
            </a:r>
          </a:p>
          <a:p>
            <a:r>
              <a:rPr lang="fr-FR" sz="1200" dirty="0"/>
              <a:t>Dissection</a:t>
            </a:r>
          </a:p>
          <a:p>
            <a:r>
              <a:rPr lang="fr-FR" sz="1200" dirty="0"/>
              <a:t>Repérage du paquet vasculo-nerveux tibial postérieur mis sur lacet</a:t>
            </a:r>
          </a:p>
          <a:p>
            <a:r>
              <a:rPr lang="fr-FR" sz="1200" dirty="0"/>
              <a:t>Allongement en Z du tendon </a:t>
            </a:r>
            <a:r>
              <a:rPr lang="fr-FR" sz="1200" dirty="0" err="1"/>
              <a:t>calcanéun</a:t>
            </a:r>
            <a:r>
              <a:rPr lang="fr-FR" sz="1200" dirty="0"/>
              <a:t> en </a:t>
            </a:r>
            <a:r>
              <a:rPr lang="fr-FR" sz="1200" dirty="0" err="1"/>
              <a:t>désinserant</a:t>
            </a:r>
            <a:r>
              <a:rPr lang="fr-FR" sz="1200" dirty="0"/>
              <a:t> les fibres </a:t>
            </a:r>
            <a:r>
              <a:rPr lang="fr-FR" sz="1200" dirty="0" err="1"/>
              <a:t>varisantes</a:t>
            </a:r>
            <a:r>
              <a:rPr lang="fr-FR" sz="1200" dirty="0"/>
              <a:t> du calcanéum</a:t>
            </a:r>
          </a:p>
          <a:p>
            <a:r>
              <a:rPr lang="fr-FR" sz="1200" dirty="0"/>
              <a:t>Repérage et ouverture de la capsule </a:t>
            </a:r>
            <a:r>
              <a:rPr lang="fr-FR" sz="1200" dirty="0" err="1"/>
              <a:t>tibio-talienne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Section du nœud postéro-latéral en respectant les tendons </a:t>
            </a:r>
            <a:r>
              <a:rPr lang="fr-FR" sz="1200" dirty="0" err="1"/>
              <a:t>fibulaires</a:t>
            </a:r>
            <a:endParaRPr lang="fr-FR" sz="1200" dirty="0"/>
          </a:p>
          <a:p>
            <a:r>
              <a:rPr lang="fr-FR" sz="1200" dirty="0"/>
              <a:t>Ouverture de la sous </a:t>
            </a:r>
            <a:r>
              <a:rPr lang="fr-FR" sz="1200" dirty="0" err="1"/>
              <a:t>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Bonne correction de l’équin et du varus de l’arrière-pied</a:t>
            </a:r>
          </a:p>
          <a:p>
            <a:r>
              <a:rPr lang="fr-FR" sz="1200" dirty="0"/>
              <a:t>Libération du nœud médial et ouverture des capsules </a:t>
            </a:r>
            <a:r>
              <a:rPr lang="fr-FR" sz="1200" dirty="0" err="1"/>
              <a:t>talo</a:t>
            </a:r>
            <a:r>
              <a:rPr lang="fr-FR" sz="1200" dirty="0"/>
              <a:t>-naviculaires et </a:t>
            </a:r>
            <a:r>
              <a:rPr lang="fr-FR" sz="1200" dirty="0" err="1"/>
              <a:t>calcanéo-cuboidiennes</a:t>
            </a:r>
            <a:endParaRPr lang="fr-FR" sz="1200" dirty="0"/>
          </a:p>
          <a:p>
            <a:r>
              <a:rPr lang="fr-FR" sz="1200" dirty="0"/>
              <a:t>Fixation par 2 broches de </a:t>
            </a:r>
            <a:r>
              <a:rPr lang="fr-FR" sz="1200" dirty="0" err="1"/>
              <a:t>kirchner</a:t>
            </a:r>
            <a:r>
              <a:rPr lang="fr-FR" sz="1200" dirty="0"/>
              <a:t> de 18 /10 de la colonne médiale et de la </a:t>
            </a:r>
            <a:r>
              <a:rPr lang="fr-FR" sz="1200" dirty="0" err="1"/>
              <a:t>tibio-talienne</a:t>
            </a:r>
            <a:r>
              <a:rPr lang="fr-FR" sz="1200" dirty="0"/>
              <a:t> en position de correction</a:t>
            </a:r>
          </a:p>
          <a:p>
            <a:r>
              <a:rPr lang="fr-FR" sz="1200" dirty="0"/>
              <a:t>Allongement en Z du tibial postérieur</a:t>
            </a:r>
          </a:p>
          <a:p>
            <a:r>
              <a:rPr lang="fr-FR" sz="1200" dirty="0"/>
              <a:t>Transfert du jambier antérieur sur le 3 </a:t>
            </a:r>
            <a:r>
              <a:rPr lang="fr-FR" sz="1200" dirty="0" err="1"/>
              <a:t>iemme</a:t>
            </a:r>
            <a:r>
              <a:rPr lang="fr-FR" sz="1200" dirty="0"/>
              <a:t> cunéiforme</a:t>
            </a:r>
          </a:p>
          <a:p>
            <a:r>
              <a:rPr lang="fr-FR" sz="1200" dirty="0"/>
              <a:t>Suture du tendon </a:t>
            </a:r>
            <a:r>
              <a:rPr lang="fr-FR" sz="1200" dirty="0" err="1"/>
              <a:t>calcanéun</a:t>
            </a:r>
            <a:endParaRPr lang="fr-FR" sz="1200" dirty="0"/>
          </a:p>
          <a:p>
            <a:r>
              <a:rPr lang="fr-FR" sz="1200" dirty="0"/>
              <a:t>Hémostase , lavage</a:t>
            </a:r>
          </a:p>
          <a:p>
            <a:r>
              <a:rPr lang="fr-FR" sz="1200" dirty="0"/>
              <a:t>Fermeture cutanée plan par plan par points séparés au fil résorbable</a:t>
            </a:r>
          </a:p>
          <a:p>
            <a:r>
              <a:rPr lang="fr-FR" sz="1200" dirty="0"/>
              <a:t>Pansement stérile</a:t>
            </a:r>
          </a:p>
          <a:p>
            <a:r>
              <a:rPr lang="fr-FR" sz="1200" dirty="0"/>
              <a:t>Immobilisation </a:t>
            </a:r>
            <a:r>
              <a:rPr lang="fr-FR" sz="1200" dirty="0" err="1"/>
              <a:t>plätrée</a:t>
            </a:r>
            <a:r>
              <a:rPr lang="fr-FR" sz="1200" dirty="0"/>
              <a:t> en position de correction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Consignes post-opératoires : </a:t>
            </a:r>
            <a:endParaRPr lang="fr-FR" sz="1200" dirty="0"/>
          </a:p>
          <a:p>
            <a:r>
              <a:rPr lang="fr-FR" sz="1200" dirty="0"/>
              <a:t>Ablation du plâtre dans 45 jours</a:t>
            </a:r>
          </a:p>
          <a:p>
            <a:r>
              <a:rPr lang="fr-FR" sz="1200" dirty="0"/>
              <a:t>Ablations des broches dans 45 jours (broches laissées à l’</a:t>
            </a:r>
            <a:r>
              <a:rPr lang="fr-FR" sz="1200" dirty="0" err="1"/>
              <a:t>exterieur</a:t>
            </a:r>
            <a:r>
              <a:rPr lang="fr-FR" sz="1200" dirty="0"/>
              <a:t>)</a:t>
            </a:r>
          </a:p>
          <a:p>
            <a:r>
              <a:rPr lang="fr-FR" sz="1200" dirty="0"/>
              <a:t>Fil résorbable</a:t>
            </a:r>
          </a:p>
          <a:p>
            <a:r>
              <a:rPr lang="fr-FR" sz="1200" dirty="0"/>
              <a:t>Suivi médical de l’enfant 1 fois par an pendant 5 ans</a:t>
            </a:r>
          </a:p>
        </p:txBody>
      </p:sp>
    </p:spTree>
    <p:extLst>
      <p:ext uri="{BB962C8B-B14F-4D97-AF65-F5344CB8AC3E}">
        <p14:creationId xmlns:p14="http://schemas.microsoft.com/office/powerpoint/2010/main" val="3582113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113" y="0"/>
            <a:ext cx="2668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RARINIRAHASIAINA   15 ans 41 KG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511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/>
              <a:t>Indication :</a:t>
            </a:r>
            <a:r>
              <a:rPr lang="fr-FR" sz="1200" dirty="0"/>
              <a:t> Arthrodèse sous-</a:t>
            </a:r>
            <a:r>
              <a:rPr lang="fr-FR" sz="1200" dirty="0" err="1"/>
              <a:t>talienne</a:t>
            </a:r>
            <a:r>
              <a:rPr lang="fr-FR" sz="1200" dirty="0"/>
              <a:t> arrière pied bilatéral sur synostose invalidante étendue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01" y="863707"/>
            <a:ext cx="1815465" cy="102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825" y="791595"/>
            <a:ext cx="1699895" cy="11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510" y="696980"/>
            <a:ext cx="2398395" cy="12026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1978062"/>
            <a:ext cx="8942326" cy="507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Opérateurs </a:t>
            </a:r>
            <a:r>
              <a:rPr lang="fr-FR" sz="1200" dirty="0"/>
              <a:t>: Dr Weiss, Dr </a:t>
            </a:r>
            <a:r>
              <a:rPr lang="fr-FR" sz="1200" dirty="0" err="1"/>
              <a:t>Ibnoulkhatib</a:t>
            </a:r>
            <a:r>
              <a:rPr lang="fr-FR" sz="1200" dirty="0"/>
              <a:t> 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 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Sédation par </a:t>
            </a:r>
            <a:r>
              <a:rPr lang="fr-FR" sz="1200" dirty="0" err="1"/>
              <a:t>midazolam</a:t>
            </a:r>
            <a:r>
              <a:rPr lang="fr-FR" sz="1200" dirty="0"/>
              <a:t>, kétamine ; rachianesthésie par </a:t>
            </a:r>
            <a:r>
              <a:rPr lang="fr-FR" sz="1200" dirty="0" err="1"/>
              <a:t>bupivacaine</a:t>
            </a:r>
            <a:r>
              <a:rPr lang="fr-FR" sz="1200" dirty="0"/>
              <a:t> </a:t>
            </a:r>
            <a:r>
              <a:rPr lang="fr-FR" sz="1200" dirty="0" err="1"/>
              <a:t>normobare</a:t>
            </a:r>
            <a:r>
              <a:rPr lang="fr-FR" sz="1200" dirty="0"/>
              <a:t>  12.5 mg. Antibioprophylaxie par </a:t>
            </a:r>
            <a:r>
              <a:rPr lang="fr-FR" sz="1200" dirty="0" err="1"/>
              <a:t>céfazoline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dorsal, garrot cuisse homolatérale 250 mm Hg, coussin sous la fesse 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b="1" dirty="0"/>
              <a:t>Pied droit +pied gauche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 smtClean="0"/>
              <a:t>Incision </a:t>
            </a:r>
            <a:r>
              <a:rPr lang="fr-FR" sz="1200" dirty="0" err="1" smtClean="0"/>
              <a:t>antéro-latérale</a:t>
            </a:r>
            <a:r>
              <a:rPr lang="fr-FR" sz="1200" dirty="0" smtClean="0"/>
              <a:t> en regard de l’articulation </a:t>
            </a:r>
          </a:p>
          <a:p>
            <a:r>
              <a:rPr lang="fr-FR" sz="1200" dirty="0" smtClean="0"/>
              <a:t>Dissection</a:t>
            </a:r>
            <a:r>
              <a:rPr lang="fr-FR" sz="1200" dirty="0"/>
              <a:t>, hémostase</a:t>
            </a:r>
          </a:p>
          <a:p>
            <a:r>
              <a:rPr lang="fr-FR" sz="1200" dirty="0"/>
              <a:t>Passage sous le muscle pédieux</a:t>
            </a:r>
          </a:p>
          <a:p>
            <a:r>
              <a:rPr lang="fr-FR" sz="1200" dirty="0"/>
              <a:t>Repérage du sinus du tarse. </a:t>
            </a:r>
          </a:p>
          <a:p>
            <a:r>
              <a:rPr lang="fr-FR" sz="1200" dirty="0"/>
              <a:t>Protection des tendons </a:t>
            </a:r>
            <a:r>
              <a:rPr lang="fr-FR" sz="1200" dirty="0" err="1"/>
              <a:t>fibulaires</a:t>
            </a:r>
            <a:endParaRPr lang="fr-FR" sz="1200" dirty="0"/>
          </a:p>
          <a:p>
            <a:r>
              <a:rPr lang="fr-FR" sz="1200" dirty="0"/>
              <a:t>Repérage de la sous </a:t>
            </a:r>
            <a:r>
              <a:rPr lang="fr-FR" sz="1200" dirty="0" err="1"/>
              <a:t>talienne</a:t>
            </a:r>
            <a:r>
              <a:rPr lang="fr-FR" sz="1200" dirty="0"/>
              <a:t> antérieure et postérieure</a:t>
            </a:r>
          </a:p>
          <a:p>
            <a:r>
              <a:rPr lang="fr-FR" sz="1200" dirty="0"/>
              <a:t>Avivement des surfaces articulaires à l’</a:t>
            </a:r>
            <a:r>
              <a:rPr lang="fr-FR" sz="1200" dirty="0" err="1"/>
              <a:t>ostéotome</a:t>
            </a:r>
            <a:endParaRPr lang="fr-FR" sz="1200" dirty="0"/>
          </a:p>
          <a:p>
            <a:r>
              <a:rPr lang="fr-FR" sz="1200" dirty="0"/>
              <a:t>Lavage</a:t>
            </a:r>
          </a:p>
          <a:p>
            <a:r>
              <a:rPr lang="fr-FR" sz="1200" dirty="0"/>
              <a:t>Mise en place de deux agrafes de </a:t>
            </a:r>
            <a:r>
              <a:rPr lang="fr-FR" sz="1200" dirty="0" err="1"/>
              <a:t>blount</a:t>
            </a:r>
            <a:r>
              <a:rPr lang="fr-FR" sz="1200" dirty="0"/>
              <a:t> </a:t>
            </a:r>
            <a:r>
              <a:rPr lang="fr-FR" sz="1200" dirty="0" err="1"/>
              <a:t>talo</a:t>
            </a:r>
            <a:r>
              <a:rPr lang="fr-FR" sz="1200" dirty="0"/>
              <a:t>-calcanéenne</a:t>
            </a:r>
          </a:p>
          <a:p>
            <a:r>
              <a:rPr lang="fr-FR" sz="1200" dirty="0"/>
              <a:t>Mise en place d’une vis </a:t>
            </a:r>
            <a:r>
              <a:rPr lang="fr-FR" sz="1200" dirty="0" err="1"/>
              <a:t>calcanéo-talienne</a:t>
            </a:r>
            <a:r>
              <a:rPr lang="fr-FR" sz="1200" dirty="0"/>
              <a:t> au niveau du pied gauche pour rigidifier le montage.</a:t>
            </a:r>
          </a:p>
          <a:p>
            <a:r>
              <a:rPr lang="fr-FR" sz="1200" dirty="0"/>
              <a:t>Synthèse stable</a:t>
            </a:r>
          </a:p>
          <a:p>
            <a:r>
              <a:rPr lang="fr-FR" sz="1200" dirty="0"/>
              <a:t>Lavage</a:t>
            </a:r>
          </a:p>
          <a:p>
            <a:r>
              <a:rPr lang="fr-FR" sz="1200" dirty="0"/>
              <a:t>Fermeture du muscle pédieux</a:t>
            </a:r>
          </a:p>
          <a:p>
            <a:r>
              <a:rPr lang="fr-FR" sz="1200" dirty="0"/>
              <a:t>Fermeture cutanée plan par plan par points séparés au fil résorbable</a:t>
            </a:r>
          </a:p>
          <a:p>
            <a:r>
              <a:rPr lang="fr-FR" sz="1200" dirty="0"/>
              <a:t>Pansement stérile</a:t>
            </a:r>
          </a:p>
          <a:p>
            <a:r>
              <a:rPr lang="fr-FR" sz="1200" dirty="0"/>
              <a:t>Immobilisation </a:t>
            </a:r>
            <a:r>
              <a:rPr lang="fr-FR" sz="1200" dirty="0" err="1"/>
              <a:t>platrée</a:t>
            </a:r>
            <a:r>
              <a:rPr lang="fr-FR" sz="1200" dirty="0"/>
              <a:t> à 90° par </a:t>
            </a:r>
            <a:r>
              <a:rPr lang="fr-FR" sz="1200" dirty="0" smtClean="0"/>
              <a:t>botte</a:t>
            </a:r>
            <a:r>
              <a:rPr lang="fr-FR" sz="1200" dirty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 smtClean="0"/>
              <a:t>Consignes post-opératoires : </a:t>
            </a:r>
            <a:endParaRPr lang="fr-FR" sz="1200" dirty="0" smtClean="0"/>
          </a:p>
          <a:p>
            <a:r>
              <a:rPr lang="fr-FR" sz="1200" b="1" dirty="0" smtClean="0"/>
              <a:t>Pas d’appui 45 jours</a:t>
            </a:r>
            <a:endParaRPr lang="fr-FR" sz="1200" dirty="0" smtClean="0"/>
          </a:p>
          <a:p>
            <a:r>
              <a:rPr lang="fr-FR" sz="1200" dirty="0" smtClean="0"/>
              <a:t>Ablation du plâtre dans 45 jours</a:t>
            </a:r>
          </a:p>
          <a:p>
            <a:r>
              <a:rPr lang="fr-FR" sz="1200" dirty="0" smtClean="0"/>
              <a:t>Reprise de l’appui progressif sur 1 Mois</a:t>
            </a:r>
          </a:p>
          <a:p>
            <a:r>
              <a:rPr lang="fr-FR" sz="1200" dirty="0" smtClean="0"/>
              <a:t>Fil résorbable</a:t>
            </a:r>
          </a:p>
          <a:p>
            <a:r>
              <a:rPr lang="fr-FR" sz="1200" dirty="0" smtClean="0"/>
              <a:t>Suivi médical de l’enfant 1 fois par 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16487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5944" y="0"/>
            <a:ext cx="2881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/>
              <a:t>Razafindrambo</a:t>
            </a:r>
            <a:r>
              <a:rPr lang="fr-FR" sz="1400" b="1" dirty="0"/>
              <a:t> </a:t>
            </a:r>
            <a:r>
              <a:rPr lang="fr-FR" sz="1400" b="1" dirty="0" err="1"/>
              <a:t>Francois</a:t>
            </a:r>
            <a:r>
              <a:rPr lang="fr-FR" sz="1400" b="1" dirty="0"/>
              <a:t> 5 ans 18 KG</a:t>
            </a:r>
            <a:endParaRPr lang="fr-FR" sz="1400" dirty="0"/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789" y="131784"/>
            <a:ext cx="1919605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991" y="160359"/>
            <a:ext cx="1172845" cy="15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512" y="2640658"/>
            <a:ext cx="113093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43" y="2613988"/>
            <a:ext cx="1141095" cy="15411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453438"/>
            <a:ext cx="8770688" cy="655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Indication :</a:t>
            </a:r>
            <a:r>
              <a:rPr lang="fr-FR" sz="1200" dirty="0"/>
              <a:t> PBVE  bilatéral </a:t>
            </a:r>
            <a:r>
              <a:rPr lang="fr-FR" sz="1200" dirty="0" err="1"/>
              <a:t>invetéré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Libération Postéro-latérale et médiale  + transfert Jambier antérieur</a:t>
            </a:r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dirty="0"/>
              <a:t>Opérateurs </a:t>
            </a:r>
            <a:r>
              <a:rPr lang="fr-FR" sz="1200" dirty="0"/>
              <a:t>: Dr </a:t>
            </a:r>
            <a:r>
              <a:rPr lang="fr-FR" sz="1200" dirty="0" err="1"/>
              <a:t>Ibnoulkhatib</a:t>
            </a:r>
            <a:r>
              <a:rPr lang="fr-FR" sz="1200" dirty="0"/>
              <a:t> , Dr Weiss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Anesthésie générale avec induction intraveineuse par </a:t>
            </a:r>
            <a:r>
              <a:rPr lang="fr-FR" sz="1200" dirty="0" err="1"/>
              <a:t>propofol</a:t>
            </a:r>
            <a:r>
              <a:rPr lang="fr-FR" sz="1200" dirty="0"/>
              <a:t> , </a:t>
            </a:r>
            <a:r>
              <a:rPr lang="fr-FR" sz="1200" dirty="0" err="1"/>
              <a:t>sufentanyl</a:t>
            </a:r>
            <a:r>
              <a:rPr lang="fr-FR" sz="1200" dirty="0"/>
              <a:t> et </a:t>
            </a:r>
            <a:r>
              <a:rPr lang="fr-FR" sz="1200" dirty="0" err="1"/>
              <a:t>tracrium</a:t>
            </a:r>
            <a:r>
              <a:rPr lang="fr-FR" sz="1200" dirty="0"/>
              <a:t> ; ventilation manuelle au ballon a 4L/min d’oxygène ; entretien de l’anesthésie par </a:t>
            </a:r>
            <a:r>
              <a:rPr lang="fr-FR" sz="1200" dirty="0" err="1"/>
              <a:t>propofol</a:t>
            </a:r>
            <a:r>
              <a:rPr lang="fr-FR" sz="1200" dirty="0"/>
              <a:t> en titration et </a:t>
            </a:r>
            <a:r>
              <a:rPr lang="fr-FR" sz="1200" dirty="0" err="1"/>
              <a:t>sufentanil</a:t>
            </a:r>
            <a:r>
              <a:rPr lang="fr-FR" sz="1200" dirty="0"/>
              <a:t>, kétamine. Infiltration par les chirurgiens en fin d’intervention par </a:t>
            </a:r>
            <a:r>
              <a:rPr lang="fr-FR" sz="1200" dirty="0" err="1"/>
              <a:t>naropeine</a:t>
            </a:r>
            <a:r>
              <a:rPr lang="fr-FR" sz="1200" dirty="0"/>
              <a:t>. Détresse respiratoire à l’</a:t>
            </a:r>
            <a:r>
              <a:rPr lang="fr-FR" sz="1200" dirty="0" err="1"/>
              <a:t>extubation</a:t>
            </a:r>
            <a:r>
              <a:rPr lang="fr-FR" sz="1200" dirty="0"/>
              <a:t> sur encombrement bronchique et bronchospasme ; </a:t>
            </a:r>
            <a:r>
              <a:rPr lang="fr-FR" sz="1200" dirty="0" err="1"/>
              <a:t>aerosols</a:t>
            </a:r>
            <a:r>
              <a:rPr lang="fr-FR" sz="1200" dirty="0"/>
              <a:t> de </a:t>
            </a:r>
            <a:r>
              <a:rPr lang="fr-FR" sz="1200" dirty="0" err="1"/>
              <a:t>salbutamol</a:t>
            </a:r>
            <a:r>
              <a:rPr lang="fr-FR" sz="1200" dirty="0"/>
              <a:t>, aspiration trachéale des </a:t>
            </a:r>
            <a:r>
              <a:rPr lang="fr-FR" sz="1200" dirty="0" err="1"/>
              <a:t>secretions</a:t>
            </a:r>
            <a:r>
              <a:rPr lang="fr-FR" sz="1200" dirty="0"/>
              <a:t> et </a:t>
            </a:r>
            <a:r>
              <a:rPr lang="fr-FR" sz="1200" dirty="0" err="1"/>
              <a:t>corticoides</a:t>
            </a:r>
            <a:r>
              <a:rPr lang="fr-FR" sz="1200" dirty="0"/>
              <a:t> intraveineux. </a:t>
            </a:r>
          </a:p>
          <a:p>
            <a:r>
              <a:rPr lang="fr-FR" sz="1200" dirty="0"/>
              <a:t>Antibioprophylaxie par </a:t>
            </a:r>
            <a:r>
              <a:rPr lang="fr-FR" sz="1200" dirty="0" err="1"/>
              <a:t>céfazoline</a:t>
            </a:r>
            <a:r>
              <a:rPr lang="fr-FR" sz="1200" dirty="0"/>
              <a:t>. 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, garrot cuisse homolatérale 250 mm Hg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b="1" dirty="0"/>
              <a:t>Pied droit=Pied gauche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dirty="0"/>
              <a:t>Incision postéro-médiale de type Turco</a:t>
            </a:r>
          </a:p>
          <a:p>
            <a:r>
              <a:rPr lang="fr-FR" sz="1200" dirty="0"/>
              <a:t>Dissection</a:t>
            </a:r>
          </a:p>
          <a:p>
            <a:r>
              <a:rPr lang="fr-FR" sz="1200" dirty="0"/>
              <a:t>Repérage du paquet vasculo-nerveux tibial postérieur mis sur lacet</a:t>
            </a:r>
          </a:p>
          <a:p>
            <a:r>
              <a:rPr lang="fr-FR" sz="1200" dirty="0"/>
              <a:t>Allongement en Z du tendon </a:t>
            </a:r>
            <a:r>
              <a:rPr lang="fr-FR" sz="1200" dirty="0" err="1"/>
              <a:t>calcanéun</a:t>
            </a:r>
            <a:r>
              <a:rPr lang="fr-FR" sz="1200" dirty="0"/>
              <a:t> en </a:t>
            </a:r>
            <a:r>
              <a:rPr lang="fr-FR" sz="1200" dirty="0" err="1"/>
              <a:t>désinserant</a:t>
            </a:r>
            <a:r>
              <a:rPr lang="fr-FR" sz="1200" dirty="0"/>
              <a:t> les fibres </a:t>
            </a:r>
            <a:r>
              <a:rPr lang="fr-FR" sz="1200" dirty="0" err="1"/>
              <a:t>varisantes</a:t>
            </a:r>
            <a:r>
              <a:rPr lang="fr-FR" sz="1200" dirty="0"/>
              <a:t> du calcanéum</a:t>
            </a:r>
          </a:p>
          <a:p>
            <a:r>
              <a:rPr lang="fr-FR" sz="1200" dirty="0"/>
              <a:t>Repérage et ouverture de la capsule </a:t>
            </a:r>
            <a:r>
              <a:rPr lang="fr-FR" sz="1200" dirty="0" err="1"/>
              <a:t>tibio-talienne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Section du nœud postéro-latéral en respectant les tendons </a:t>
            </a:r>
            <a:r>
              <a:rPr lang="fr-FR" sz="1200" dirty="0" err="1"/>
              <a:t>fibulaires</a:t>
            </a:r>
            <a:endParaRPr lang="fr-FR" sz="1200" dirty="0"/>
          </a:p>
          <a:p>
            <a:r>
              <a:rPr lang="fr-FR" sz="1200" dirty="0"/>
              <a:t>Ouverture de la sous </a:t>
            </a:r>
            <a:r>
              <a:rPr lang="fr-FR" sz="1200" dirty="0" err="1"/>
              <a:t>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Bonne correction du varus de l’arrière-pied et de l’</a:t>
            </a:r>
            <a:r>
              <a:rPr lang="fr-FR" sz="1200" dirty="0" err="1"/>
              <a:t>equin</a:t>
            </a:r>
            <a:r>
              <a:rPr lang="fr-FR" sz="1200" dirty="0"/>
              <a:t>.</a:t>
            </a:r>
          </a:p>
          <a:p>
            <a:r>
              <a:rPr lang="fr-FR" sz="1200" dirty="0"/>
              <a:t>Libération du nœud médial et ouverture des capsules </a:t>
            </a:r>
            <a:r>
              <a:rPr lang="fr-FR" sz="1200" dirty="0" err="1"/>
              <a:t>talo</a:t>
            </a:r>
            <a:r>
              <a:rPr lang="fr-FR" sz="1200" dirty="0"/>
              <a:t>-naviculaires et </a:t>
            </a:r>
            <a:r>
              <a:rPr lang="fr-FR" sz="1200" dirty="0" err="1"/>
              <a:t>calcanéo-cuboidiennes</a:t>
            </a:r>
            <a:endParaRPr lang="fr-FR" sz="1200" dirty="0"/>
          </a:p>
          <a:p>
            <a:r>
              <a:rPr lang="fr-FR" sz="1200" dirty="0"/>
              <a:t>Voie d’abord antéro latéral en regard du col du talus.</a:t>
            </a:r>
          </a:p>
          <a:p>
            <a:r>
              <a:rPr lang="fr-FR" sz="1200" dirty="0"/>
              <a:t>Transfert du jambier antérieur sur le 3iemme cunéiforme</a:t>
            </a:r>
          </a:p>
          <a:p>
            <a:r>
              <a:rPr lang="fr-FR" sz="1200" dirty="0"/>
              <a:t>Suture du tendon </a:t>
            </a:r>
            <a:r>
              <a:rPr lang="fr-FR" sz="1200" dirty="0" err="1"/>
              <a:t>calcanéun</a:t>
            </a:r>
            <a:endParaRPr lang="fr-FR" sz="1200" dirty="0"/>
          </a:p>
          <a:p>
            <a:r>
              <a:rPr lang="fr-FR" sz="1200" dirty="0"/>
              <a:t>Hémostase , lavage</a:t>
            </a:r>
          </a:p>
          <a:p>
            <a:r>
              <a:rPr lang="fr-FR" sz="1200" dirty="0"/>
              <a:t>Fermeture cutanée plan par plan par points séparés au fil résorbable</a:t>
            </a:r>
          </a:p>
          <a:p>
            <a:r>
              <a:rPr lang="fr-FR" sz="1200" dirty="0"/>
              <a:t>Pansement stérile</a:t>
            </a:r>
          </a:p>
          <a:p>
            <a:r>
              <a:rPr lang="fr-FR" sz="1200" dirty="0"/>
              <a:t>Immobilisation </a:t>
            </a:r>
            <a:r>
              <a:rPr lang="fr-FR" sz="1200" dirty="0" err="1"/>
              <a:t>platrée</a:t>
            </a:r>
            <a:r>
              <a:rPr lang="fr-FR" sz="1200" dirty="0"/>
              <a:t> en position de correction par botte </a:t>
            </a:r>
            <a:r>
              <a:rPr lang="fr-FR" sz="1200" dirty="0" err="1" smtClean="0"/>
              <a:t>platrée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70993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804" y="492506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Consignes post-opératoires : </a:t>
            </a:r>
            <a:endParaRPr lang="fr-FR" dirty="0" smtClean="0"/>
          </a:p>
          <a:p>
            <a:r>
              <a:rPr lang="fr-FR" dirty="0" smtClean="0"/>
              <a:t>Ablation du plâtre dans 45 jours</a:t>
            </a:r>
          </a:p>
          <a:p>
            <a:r>
              <a:rPr lang="fr-FR" dirty="0" smtClean="0"/>
              <a:t>Ablations des broches dans 60 jours </a:t>
            </a:r>
          </a:p>
          <a:p>
            <a:r>
              <a:rPr lang="fr-FR" dirty="0" smtClean="0"/>
              <a:t>Fil résorbable</a:t>
            </a:r>
          </a:p>
          <a:p>
            <a:r>
              <a:rPr lang="fr-FR" dirty="0" smtClean="0"/>
              <a:t>Suivi médical de l’enfant 1 fois par an pendant 5 ans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04" y="2788985"/>
            <a:ext cx="2762250" cy="249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216" y="2872440"/>
            <a:ext cx="2767330" cy="2224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716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b="1" dirty="0" err="1"/>
              <a:t>Razanamalala</a:t>
            </a:r>
            <a:r>
              <a:rPr lang="fr-FR" sz="1400" b="1" dirty="0"/>
              <a:t> </a:t>
            </a:r>
            <a:r>
              <a:rPr lang="fr-FR" sz="1400" b="1" dirty="0" err="1"/>
              <a:t>annie</a:t>
            </a:r>
            <a:r>
              <a:rPr lang="fr-FR" sz="1400" b="1" dirty="0"/>
              <a:t> </a:t>
            </a:r>
            <a:r>
              <a:rPr lang="fr-FR" sz="1400" b="1" dirty="0" err="1"/>
              <a:t>clara</a:t>
            </a:r>
            <a:r>
              <a:rPr lang="fr-FR" sz="1400" b="1" dirty="0"/>
              <a:t> </a:t>
            </a:r>
            <a:endParaRPr lang="fr-FR" sz="1400" dirty="0"/>
          </a:p>
          <a:p>
            <a:pPr algn="ctr"/>
            <a:r>
              <a:rPr lang="fr-FR" sz="1400" b="1" dirty="0"/>
              <a:t>18 Ans 48 KG</a:t>
            </a:r>
            <a:endParaRPr lang="fr-FR" sz="1400" dirty="0"/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50" y="1114481"/>
            <a:ext cx="2451100" cy="39833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09184" y="1044285"/>
            <a:ext cx="4572000" cy="4154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/>
              <a:t>Indication :</a:t>
            </a:r>
            <a:r>
              <a:rPr lang="fr-FR" sz="1200" dirty="0"/>
              <a:t> </a:t>
            </a:r>
            <a:r>
              <a:rPr lang="fr-FR" sz="1200" dirty="0" err="1"/>
              <a:t>Osteotomie</a:t>
            </a:r>
            <a:r>
              <a:rPr lang="fr-FR" sz="1200" dirty="0"/>
              <a:t> </a:t>
            </a:r>
            <a:r>
              <a:rPr lang="fr-FR" sz="1200" dirty="0" err="1"/>
              <a:t>femorale</a:t>
            </a:r>
            <a:r>
              <a:rPr lang="fr-FR" sz="1200" dirty="0"/>
              <a:t> distale d’ouverture genou droit sur genou </a:t>
            </a:r>
            <a:r>
              <a:rPr lang="fr-FR" sz="1200" dirty="0" err="1"/>
              <a:t>valgum</a:t>
            </a:r>
            <a:r>
              <a:rPr lang="fr-FR" sz="1200" dirty="0"/>
              <a:t> de 30° unilatéral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Opérateurs </a:t>
            </a:r>
            <a:r>
              <a:rPr lang="fr-FR" sz="1200" dirty="0"/>
              <a:t>: Dr </a:t>
            </a:r>
            <a:r>
              <a:rPr lang="fr-FR" sz="1200" dirty="0" err="1"/>
              <a:t>Ibnoulkhatib</a:t>
            </a:r>
            <a:r>
              <a:rPr lang="fr-FR" sz="1200" dirty="0"/>
              <a:t> , Dr Weiss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Sédation par </a:t>
            </a:r>
            <a:r>
              <a:rPr lang="fr-FR" sz="1200" dirty="0" err="1"/>
              <a:t>midazolam</a:t>
            </a:r>
            <a:r>
              <a:rPr lang="fr-FR" sz="1200" dirty="0"/>
              <a:t>, rachianesthésie par </a:t>
            </a:r>
            <a:r>
              <a:rPr lang="fr-FR" sz="1200" dirty="0" err="1"/>
              <a:t>bupivacaine</a:t>
            </a:r>
            <a:r>
              <a:rPr lang="fr-FR" sz="1200" dirty="0"/>
              <a:t> isobare 12.5 mg ; antibioprophylaxie par </a:t>
            </a:r>
            <a:r>
              <a:rPr lang="fr-FR" sz="1200" dirty="0" err="1"/>
              <a:t>Céfazoline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 garrot cuisse homolatérale 250 mm Hg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dirty="0"/>
              <a:t>Abord Latéral fémur distal</a:t>
            </a:r>
          </a:p>
          <a:p>
            <a:r>
              <a:rPr lang="fr-FR" sz="1200" dirty="0"/>
              <a:t>Hémostase</a:t>
            </a:r>
          </a:p>
          <a:p>
            <a:r>
              <a:rPr lang="fr-FR" sz="1200" dirty="0"/>
              <a:t>Passage en sous </a:t>
            </a:r>
            <a:r>
              <a:rPr lang="fr-FR" sz="1200" dirty="0" err="1"/>
              <a:t>vastus</a:t>
            </a:r>
            <a:endParaRPr lang="fr-FR" sz="1200" dirty="0"/>
          </a:p>
          <a:p>
            <a:r>
              <a:rPr lang="fr-FR" sz="1200" dirty="0"/>
              <a:t>Ostéotomie fémorale a la scie </a:t>
            </a:r>
            <a:r>
              <a:rPr lang="fr-FR" sz="1200" dirty="0" err="1"/>
              <a:t>osciante</a:t>
            </a:r>
            <a:r>
              <a:rPr lang="fr-FR" sz="1200" dirty="0"/>
              <a:t> d’ouverture</a:t>
            </a:r>
          </a:p>
          <a:p>
            <a:r>
              <a:rPr lang="fr-FR" sz="1200" dirty="0"/>
              <a:t>Mise en place d’un greffon </a:t>
            </a:r>
            <a:r>
              <a:rPr lang="fr-FR" sz="1200" dirty="0" err="1"/>
              <a:t>tricortical</a:t>
            </a:r>
            <a:r>
              <a:rPr lang="fr-FR" sz="1200" dirty="0"/>
              <a:t> pris sur la crête droite</a:t>
            </a:r>
          </a:p>
          <a:p>
            <a:r>
              <a:rPr lang="fr-FR" sz="1200" dirty="0"/>
              <a:t>Ouverture stable, charnière conservée</a:t>
            </a:r>
          </a:p>
          <a:p>
            <a:r>
              <a:rPr lang="fr-FR" sz="1200" dirty="0"/>
              <a:t>Mise en place d’une plaque avec 3 vis distale et 3 vis proximale.</a:t>
            </a:r>
          </a:p>
          <a:p>
            <a:r>
              <a:rPr lang="fr-FR" sz="1200" dirty="0"/>
              <a:t>Ostéosynthèse stable</a:t>
            </a:r>
          </a:p>
          <a:p>
            <a:r>
              <a:rPr lang="fr-FR" sz="1200" dirty="0"/>
              <a:t>Lavage</a:t>
            </a:r>
          </a:p>
          <a:p>
            <a:r>
              <a:rPr lang="fr-FR" sz="1200" dirty="0"/>
              <a:t>Fermeture plan par plan</a:t>
            </a:r>
          </a:p>
        </p:txBody>
      </p:sp>
    </p:spTree>
    <p:extLst>
      <p:ext uri="{BB962C8B-B14F-4D97-AF65-F5344CB8AC3E}">
        <p14:creationId xmlns:p14="http://schemas.microsoft.com/office/powerpoint/2010/main" val="2606300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5735" y="3748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Consignes post-opératoires : </a:t>
            </a:r>
            <a:endParaRPr lang="fr-FR" dirty="0"/>
          </a:p>
          <a:p>
            <a:r>
              <a:rPr lang="fr-FR" dirty="0"/>
              <a:t>Pas d’appui 6 semaines</a:t>
            </a:r>
          </a:p>
          <a:p>
            <a:r>
              <a:rPr lang="fr-FR" dirty="0"/>
              <a:t>Ablation agrafe à 3 semaines</a:t>
            </a:r>
          </a:p>
          <a:p>
            <a:r>
              <a:rPr lang="fr-FR" dirty="0"/>
              <a:t>Reprise appui après 6 </a:t>
            </a:r>
            <a:r>
              <a:rPr lang="fr-FR" dirty="0" err="1"/>
              <a:t>sem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579" y="1897034"/>
            <a:ext cx="2710815" cy="4271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00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713" y="197346"/>
            <a:ext cx="7043044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CRO  </a:t>
            </a:r>
            <a:r>
              <a:rPr lang="fr-FR" dirty="0" err="1"/>
              <a:t>Famirinasoanasandratri</a:t>
            </a:r>
            <a:r>
              <a:rPr lang="fr-FR" dirty="0"/>
              <a:t> 2 Ans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Indication :</a:t>
            </a:r>
            <a:r>
              <a:rPr lang="fr-FR" dirty="0"/>
              <a:t> duplication 5 </a:t>
            </a:r>
            <a:r>
              <a:rPr lang="fr-FR" dirty="0" err="1"/>
              <a:t>ieme</a:t>
            </a:r>
            <a:r>
              <a:rPr lang="fr-FR" dirty="0"/>
              <a:t> orteil bilatérale</a:t>
            </a:r>
          </a:p>
          <a:p>
            <a:r>
              <a:rPr lang="fr-FR" b="1" dirty="0"/>
              <a:t>Opérateur :</a:t>
            </a:r>
            <a:r>
              <a:rPr lang="fr-FR" dirty="0"/>
              <a:t> Dr </a:t>
            </a:r>
            <a:r>
              <a:rPr lang="fr-FR" dirty="0" err="1"/>
              <a:t>Ibnoulkhatib</a:t>
            </a:r>
            <a:r>
              <a:rPr lang="fr-FR" dirty="0"/>
              <a:t> , Dr Weiss</a:t>
            </a:r>
          </a:p>
          <a:p>
            <a:r>
              <a:rPr lang="fr-FR" b="1" dirty="0"/>
              <a:t>Anesthésiste :</a:t>
            </a:r>
            <a:r>
              <a:rPr lang="fr-FR" dirty="0"/>
              <a:t> Dr Ait </a:t>
            </a:r>
            <a:r>
              <a:rPr lang="fr-FR" dirty="0" err="1"/>
              <a:t>Aissa</a:t>
            </a:r>
            <a:r>
              <a:rPr lang="fr-FR" dirty="0"/>
              <a:t>, </a:t>
            </a:r>
            <a:r>
              <a:rPr lang="fr-FR" dirty="0" err="1"/>
              <a:t>Lafiite</a:t>
            </a:r>
            <a:r>
              <a:rPr lang="fr-FR" dirty="0"/>
              <a:t> Amélie, Muet Claire</a:t>
            </a:r>
          </a:p>
          <a:p>
            <a:r>
              <a:rPr lang="fr-FR" dirty="0"/>
              <a:t>Sédation par </a:t>
            </a:r>
            <a:r>
              <a:rPr lang="fr-FR" dirty="0" err="1"/>
              <a:t>midazolam</a:t>
            </a:r>
            <a:r>
              <a:rPr lang="fr-FR" dirty="0"/>
              <a:t> ; kétamine. Rachianesthésie </a:t>
            </a:r>
            <a:r>
              <a:rPr lang="fr-FR" dirty="0" err="1"/>
              <a:t>bupivacaine</a:t>
            </a:r>
            <a:r>
              <a:rPr lang="fr-FR" dirty="0"/>
              <a:t> </a:t>
            </a:r>
            <a:r>
              <a:rPr lang="fr-FR" dirty="0" err="1"/>
              <a:t>normobare</a:t>
            </a:r>
            <a:r>
              <a:rPr lang="fr-FR" dirty="0"/>
              <a:t> 7.5mg . Pas d’antibioprophylaxie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Intervention : 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De manière bilatérale</a:t>
            </a:r>
          </a:p>
          <a:p>
            <a:r>
              <a:rPr lang="fr-FR" dirty="0"/>
              <a:t>Résection composante latérale dystrophique</a:t>
            </a:r>
          </a:p>
          <a:p>
            <a:r>
              <a:rPr lang="fr-FR" dirty="0"/>
              <a:t>Réinsertion du plan </a:t>
            </a:r>
            <a:r>
              <a:rPr lang="fr-FR" dirty="0" err="1"/>
              <a:t>capsulo</a:t>
            </a:r>
            <a:r>
              <a:rPr lang="fr-FR" dirty="0"/>
              <a:t>-ligamentaire latéral</a:t>
            </a:r>
          </a:p>
          <a:p>
            <a:r>
              <a:rPr lang="fr-FR" dirty="0"/>
              <a:t>Lavage hémostase </a:t>
            </a:r>
          </a:p>
          <a:p>
            <a:r>
              <a:rPr lang="fr-FR" dirty="0"/>
              <a:t>Fermeture cutanée en 1 plan fil </a:t>
            </a:r>
            <a:r>
              <a:rPr lang="fr-FR" dirty="0" err="1"/>
              <a:t>résorirbable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b="1" dirty="0"/>
              <a:t>Consignes post-opératoires : 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Appui autorisé</a:t>
            </a:r>
          </a:p>
          <a:p>
            <a:r>
              <a:rPr lang="fr-FR" dirty="0"/>
              <a:t>Pansement à domicile</a:t>
            </a:r>
          </a:p>
        </p:txBody>
      </p:sp>
    </p:spTree>
    <p:extLst>
      <p:ext uri="{BB962C8B-B14F-4D97-AF65-F5344CB8AC3E}">
        <p14:creationId xmlns:p14="http://schemas.microsoft.com/office/powerpoint/2010/main" val="270660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38"/>
            <a:ext cx="8995552" cy="6924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CRO  </a:t>
            </a:r>
            <a:r>
              <a:rPr lang="fr-FR" sz="1200" dirty="0" err="1"/>
              <a:t>Nandranandraina</a:t>
            </a:r>
            <a:r>
              <a:rPr lang="fr-FR" sz="1200" dirty="0"/>
              <a:t> </a:t>
            </a:r>
            <a:r>
              <a:rPr lang="fr-FR" sz="1200" dirty="0" err="1"/>
              <a:t>Nanorajarisoa</a:t>
            </a:r>
            <a:r>
              <a:rPr lang="fr-FR" sz="1200" dirty="0"/>
              <a:t> 9 ans  le 08 / 10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Indication ;</a:t>
            </a:r>
            <a:r>
              <a:rPr lang="fr-FR" sz="1200" dirty="0"/>
              <a:t> PBVE bilatéral invétéré , </a:t>
            </a:r>
            <a:r>
              <a:rPr lang="fr-FR" sz="1200" dirty="0" err="1"/>
              <a:t>liberation</a:t>
            </a:r>
            <a:r>
              <a:rPr lang="fr-FR" sz="1200" dirty="0"/>
              <a:t>  postéro- latérale et médiale et transfert du jambier antérieur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Opérateurs </a:t>
            </a:r>
            <a:r>
              <a:rPr lang="fr-FR" sz="1200" dirty="0"/>
              <a:t>: Dr </a:t>
            </a:r>
            <a:r>
              <a:rPr lang="fr-FR" sz="1200" dirty="0" err="1"/>
              <a:t>Ibnoulkhatib</a:t>
            </a:r>
            <a:r>
              <a:rPr lang="fr-FR" sz="1200" dirty="0"/>
              <a:t> , Dr Weiss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Anesthésie générale avec induction intraveineuse par </a:t>
            </a:r>
            <a:r>
              <a:rPr lang="fr-FR" sz="1200" dirty="0" err="1"/>
              <a:t>propofol</a:t>
            </a:r>
            <a:r>
              <a:rPr lang="fr-FR" sz="1200" dirty="0"/>
              <a:t> </a:t>
            </a:r>
            <a:r>
              <a:rPr lang="fr-FR" sz="1200" dirty="0" err="1"/>
              <a:t>sufentanil</a:t>
            </a:r>
            <a:r>
              <a:rPr lang="fr-FR" sz="1200" dirty="0"/>
              <a:t>, pose de masque laryngé, entretien de l’anesthésie par </a:t>
            </a:r>
            <a:r>
              <a:rPr lang="fr-FR" sz="1200" dirty="0" err="1"/>
              <a:t>propofol</a:t>
            </a:r>
            <a:r>
              <a:rPr lang="fr-FR" sz="1200" dirty="0"/>
              <a:t> en titration , ventilation spontanée et manuelle au ballon ; infiltration à la </a:t>
            </a:r>
            <a:r>
              <a:rPr lang="fr-FR" sz="1200" dirty="0" err="1"/>
              <a:t>Naropeine</a:t>
            </a:r>
            <a:r>
              <a:rPr lang="fr-FR" sz="1200" dirty="0"/>
              <a:t> en fin d’intervention.</a:t>
            </a:r>
          </a:p>
          <a:p>
            <a:r>
              <a:rPr lang="fr-FR" sz="1200" dirty="0"/>
              <a:t>Antibioprophylaxie </a:t>
            </a:r>
            <a:r>
              <a:rPr lang="fr-FR" sz="1200" dirty="0" err="1"/>
              <a:t>céfazoline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, garrot cuisse homolatérale 250 mm Hg</a:t>
            </a:r>
          </a:p>
          <a:p>
            <a:r>
              <a:rPr lang="fr-FR" sz="1200" b="1" dirty="0"/>
              <a:t>Intervention : </a:t>
            </a:r>
            <a:endParaRPr lang="fr-FR" sz="1200" dirty="0"/>
          </a:p>
          <a:p>
            <a:r>
              <a:rPr lang="fr-FR" sz="1200" dirty="0"/>
              <a:t>Incision postéro-médiale de type Turco</a:t>
            </a:r>
          </a:p>
          <a:p>
            <a:r>
              <a:rPr lang="fr-FR" sz="1200" dirty="0"/>
              <a:t>Dissection</a:t>
            </a:r>
          </a:p>
          <a:p>
            <a:r>
              <a:rPr lang="fr-FR" sz="1200" dirty="0"/>
              <a:t>Repérage du paquet vasculo-nerveux tibial postérieur mis sur lacet</a:t>
            </a:r>
          </a:p>
          <a:p>
            <a:r>
              <a:rPr lang="fr-FR" sz="1200" dirty="0"/>
              <a:t>Allongement en Z du tendon </a:t>
            </a:r>
            <a:r>
              <a:rPr lang="fr-FR" sz="1200" dirty="0" err="1"/>
              <a:t>calcanéun</a:t>
            </a:r>
            <a:r>
              <a:rPr lang="fr-FR" sz="1200" dirty="0"/>
              <a:t> en </a:t>
            </a:r>
            <a:r>
              <a:rPr lang="fr-FR" sz="1200" dirty="0" err="1"/>
              <a:t>désinserant</a:t>
            </a:r>
            <a:r>
              <a:rPr lang="fr-FR" sz="1200" dirty="0"/>
              <a:t> les fibres </a:t>
            </a:r>
            <a:r>
              <a:rPr lang="fr-FR" sz="1200" dirty="0" err="1"/>
              <a:t>varisantes</a:t>
            </a:r>
            <a:r>
              <a:rPr lang="fr-FR" sz="1200" dirty="0"/>
              <a:t> du calcanéum</a:t>
            </a:r>
          </a:p>
          <a:p>
            <a:r>
              <a:rPr lang="fr-FR" sz="1200" dirty="0"/>
              <a:t>Repérage et ouverture de la capsule </a:t>
            </a:r>
            <a:r>
              <a:rPr lang="fr-FR" sz="1200" dirty="0" err="1"/>
              <a:t>tibio-talienne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Section du nœud postéro-latéral en respectant les tendons </a:t>
            </a:r>
            <a:r>
              <a:rPr lang="fr-FR" sz="1200" dirty="0" err="1"/>
              <a:t>fibulaires</a:t>
            </a:r>
            <a:endParaRPr lang="fr-FR" sz="1200" dirty="0"/>
          </a:p>
          <a:p>
            <a:r>
              <a:rPr lang="fr-FR" sz="1200" dirty="0"/>
              <a:t>Ouverture de la sous </a:t>
            </a:r>
            <a:r>
              <a:rPr lang="fr-FR" sz="1200" dirty="0" err="1"/>
              <a:t>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Bonne correction de l’équin et du varus de l’arrière-pied</a:t>
            </a:r>
          </a:p>
          <a:p>
            <a:r>
              <a:rPr lang="fr-FR" sz="1200" dirty="0"/>
              <a:t>Libération du nœud médial et ouverture des capsules </a:t>
            </a:r>
            <a:r>
              <a:rPr lang="fr-FR" sz="1200" dirty="0" err="1"/>
              <a:t>talo</a:t>
            </a:r>
            <a:r>
              <a:rPr lang="fr-FR" sz="1200" dirty="0"/>
              <a:t>-naviculaires et </a:t>
            </a:r>
            <a:r>
              <a:rPr lang="fr-FR" sz="1200" dirty="0" err="1"/>
              <a:t>calcanéo-cuboidiennes</a:t>
            </a:r>
            <a:endParaRPr lang="fr-FR" sz="1200" dirty="0"/>
          </a:p>
          <a:p>
            <a:r>
              <a:rPr lang="fr-FR" sz="1200" dirty="0"/>
              <a:t>Fixation par 2 broches de </a:t>
            </a:r>
            <a:r>
              <a:rPr lang="fr-FR" sz="1200" dirty="0" err="1"/>
              <a:t>kirchner</a:t>
            </a:r>
            <a:r>
              <a:rPr lang="fr-FR" sz="1200" dirty="0"/>
              <a:t> de 18 /10 de la colonne médiale et avec une broche  de la </a:t>
            </a:r>
            <a:r>
              <a:rPr lang="fr-FR" sz="1200" dirty="0" err="1"/>
              <a:t>tibio-talienne</a:t>
            </a:r>
            <a:r>
              <a:rPr lang="fr-FR" sz="1200" dirty="0"/>
              <a:t> en position de correction</a:t>
            </a:r>
          </a:p>
          <a:p>
            <a:r>
              <a:rPr lang="fr-FR" sz="1200" dirty="0"/>
              <a:t>Allongement en Z du tibial postérieur</a:t>
            </a:r>
          </a:p>
          <a:p>
            <a:r>
              <a:rPr lang="fr-FR" sz="1200" dirty="0"/>
              <a:t>Transfert du jambier antérieur sur le 3 </a:t>
            </a:r>
            <a:r>
              <a:rPr lang="fr-FR" sz="1200" dirty="0" err="1"/>
              <a:t>iemme</a:t>
            </a:r>
            <a:r>
              <a:rPr lang="fr-FR" sz="1200" dirty="0"/>
              <a:t> cunéiforme</a:t>
            </a:r>
          </a:p>
          <a:p>
            <a:r>
              <a:rPr lang="fr-FR" sz="1200" dirty="0"/>
              <a:t>Suture du tendon </a:t>
            </a:r>
            <a:r>
              <a:rPr lang="fr-FR" sz="1200" dirty="0" err="1"/>
              <a:t>calcanéun</a:t>
            </a:r>
            <a:endParaRPr lang="fr-FR" sz="1200" dirty="0"/>
          </a:p>
          <a:p>
            <a:r>
              <a:rPr lang="fr-FR" sz="1200" dirty="0"/>
              <a:t>Hémostase , lavage</a:t>
            </a:r>
          </a:p>
          <a:p>
            <a:r>
              <a:rPr lang="fr-FR" sz="1200" dirty="0"/>
              <a:t>Fermeture cutanée plan par plan par points séparés au fil résorbable</a:t>
            </a:r>
          </a:p>
          <a:p>
            <a:r>
              <a:rPr lang="fr-FR" sz="1200" dirty="0"/>
              <a:t>Pansement stérile</a:t>
            </a:r>
          </a:p>
          <a:p>
            <a:r>
              <a:rPr lang="fr-FR" sz="1200" dirty="0"/>
              <a:t>Immobilisation </a:t>
            </a:r>
            <a:r>
              <a:rPr lang="fr-FR" sz="1200" dirty="0" err="1"/>
              <a:t>plätrée</a:t>
            </a:r>
            <a:r>
              <a:rPr lang="fr-FR" sz="1200" dirty="0"/>
              <a:t> en position de correction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Consignes post-opératoires : </a:t>
            </a:r>
            <a:endParaRPr lang="fr-FR" sz="1200" dirty="0"/>
          </a:p>
          <a:p>
            <a:r>
              <a:rPr lang="fr-FR" sz="1200" dirty="0"/>
              <a:t>Ablation du plâtre dans 45 jours</a:t>
            </a:r>
          </a:p>
          <a:p>
            <a:r>
              <a:rPr lang="fr-FR" sz="1200" dirty="0"/>
              <a:t>Ablations des broches dans 45 jours (broches laissées à l’</a:t>
            </a:r>
            <a:r>
              <a:rPr lang="fr-FR" sz="1200" dirty="0" err="1"/>
              <a:t>exterieur</a:t>
            </a:r>
            <a:r>
              <a:rPr lang="fr-FR" sz="1200" dirty="0"/>
              <a:t>)</a:t>
            </a:r>
          </a:p>
          <a:p>
            <a:r>
              <a:rPr lang="fr-FR" sz="1200" dirty="0"/>
              <a:t>Fil résorbable</a:t>
            </a:r>
          </a:p>
          <a:p>
            <a:r>
              <a:rPr lang="fr-FR" sz="1200" dirty="0"/>
              <a:t>Suivi médical de l’enfant 1 fois par an pendant 5 ans</a:t>
            </a:r>
          </a:p>
        </p:txBody>
      </p:sp>
    </p:spTree>
    <p:extLst>
      <p:ext uri="{BB962C8B-B14F-4D97-AF65-F5344CB8AC3E}">
        <p14:creationId xmlns:p14="http://schemas.microsoft.com/office/powerpoint/2010/main" val="314412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65" y="362067"/>
            <a:ext cx="2391716" cy="166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64" y="362067"/>
            <a:ext cx="2376721" cy="166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797" y="60115"/>
            <a:ext cx="1918867" cy="196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65" y="2243386"/>
            <a:ext cx="3079836" cy="227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611" y="2243386"/>
            <a:ext cx="1634138" cy="227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65" y="4783691"/>
            <a:ext cx="2024110" cy="186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081" y="4574463"/>
            <a:ext cx="3397815" cy="2074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88" y="-78167"/>
            <a:ext cx="9117712" cy="71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CRO  </a:t>
            </a:r>
            <a:r>
              <a:rPr lang="fr-FR" sz="1200" dirty="0" err="1"/>
              <a:t>Randriamifidy</a:t>
            </a:r>
            <a:r>
              <a:rPr lang="fr-FR" sz="1200" dirty="0"/>
              <a:t> </a:t>
            </a:r>
            <a:r>
              <a:rPr lang="fr-FR" sz="1200" dirty="0" err="1"/>
              <a:t>Andinantenaina</a:t>
            </a:r>
            <a:r>
              <a:rPr lang="fr-FR" sz="1200" dirty="0"/>
              <a:t>     le  07/10/2016  17 mois 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Indication :</a:t>
            </a:r>
            <a:r>
              <a:rPr lang="fr-FR" sz="1200" dirty="0"/>
              <a:t>  PBVE  gauche </a:t>
            </a:r>
            <a:r>
              <a:rPr lang="fr-FR" sz="1200" dirty="0" err="1" smtClean="0"/>
              <a:t>invetéré</a:t>
            </a:r>
            <a:r>
              <a:rPr lang="fr-FR" sz="1200" dirty="0" smtClean="0"/>
              <a:t>.      Libération </a:t>
            </a:r>
            <a:r>
              <a:rPr lang="fr-FR" sz="1200" dirty="0"/>
              <a:t>Postéro-latérale et médiale  + transfert Jambier antérieur</a:t>
            </a:r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dirty="0"/>
              <a:t>Opérateurs </a:t>
            </a:r>
            <a:r>
              <a:rPr lang="fr-FR" sz="1200" dirty="0"/>
              <a:t>: Dr </a:t>
            </a:r>
            <a:r>
              <a:rPr lang="fr-FR" sz="1200" dirty="0" err="1"/>
              <a:t>Ibnoulkhatib</a:t>
            </a:r>
            <a:r>
              <a:rPr lang="fr-FR" sz="1200" dirty="0"/>
              <a:t> , Dr Weiss , Dr </a:t>
            </a:r>
            <a:r>
              <a:rPr lang="fr-FR" sz="1200" dirty="0" err="1"/>
              <a:t>Fabruce</a:t>
            </a:r>
            <a:r>
              <a:rPr lang="fr-FR" sz="1200" dirty="0"/>
              <a:t> 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Anesthésie </a:t>
            </a:r>
            <a:r>
              <a:rPr lang="fr-FR" sz="1200" dirty="0"/>
              <a:t> Dr Ait </a:t>
            </a:r>
            <a:r>
              <a:rPr lang="fr-FR" sz="1200" dirty="0" err="1"/>
              <a:t>Aissa</a:t>
            </a:r>
            <a:r>
              <a:rPr lang="fr-FR" sz="1200" dirty="0"/>
              <a:t> </a:t>
            </a:r>
            <a:r>
              <a:rPr lang="fr-FR" sz="1200" dirty="0" err="1"/>
              <a:t>Dalinda</a:t>
            </a:r>
            <a:r>
              <a:rPr lang="fr-FR" sz="1200" dirty="0"/>
              <a:t> ,Claire Muet , Amélie </a:t>
            </a:r>
            <a:r>
              <a:rPr lang="fr-FR" sz="1200" dirty="0" err="1"/>
              <a:t>Laffite</a:t>
            </a:r>
            <a:endParaRPr lang="fr-FR" sz="1200" dirty="0"/>
          </a:p>
          <a:p>
            <a:r>
              <a:rPr lang="fr-FR" sz="1200" dirty="0"/>
              <a:t>Anesthésie générale avec induction intraveineuse par </a:t>
            </a:r>
            <a:r>
              <a:rPr lang="fr-FR" sz="1200" dirty="0" err="1"/>
              <a:t>propofol</a:t>
            </a:r>
            <a:r>
              <a:rPr lang="fr-FR" sz="1200" dirty="0"/>
              <a:t> </a:t>
            </a:r>
            <a:r>
              <a:rPr lang="fr-FR" sz="1200" dirty="0" err="1"/>
              <a:t>sufentanil</a:t>
            </a:r>
            <a:r>
              <a:rPr lang="fr-FR" sz="1200" dirty="0"/>
              <a:t>, pose de masque laryngé, entretien de l’anesthésie par </a:t>
            </a:r>
            <a:r>
              <a:rPr lang="fr-FR" sz="1200" dirty="0" err="1"/>
              <a:t>propofol</a:t>
            </a:r>
            <a:r>
              <a:rPr lang="fr-FR" sz="1200" dirty="0"/>
              <a:t> en titration , ventilation spontanée et manuelle au ballon ; infiltration à la </a:t>
            </a:r>
            <a:r>
              <a:rPr lang="fr-FR" sz="1200" dirty="0" err="1"/>
              <a:t>Naropeine</a:t>
            </a:r>
            <a:r>
              <a:rPr lang="fr-FR" sz="1200" dirty="0"/>
              <a:t> en fin d’intervention.</a:t>
            </a:r>
          </a:p>
          <a:p>
            <a:r>
              <a:rPr lang="fr-FR" sz="1200" dirty="0"/>
              <a:t>Antibioprophylaxie </a:t>
            </a:r>
            <a:r>
              <a:rPr lang="fr-FR" sz="1200" dirty="0" err="1"/>
              <a:t>céfazoline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b="1" dirty="0" err="1"/>
              <a:t>Instalation</a:t>
            </a:r>
            <a:r>
              <a:rPr lang="fr-FR" sz="1200" b="1" dirty="0"/>
              <a:t> :</a:t>
            </a:r>
            <a:r>
              <a:rPr lang="fr-FR" sz="1200" dirty="0"/>
              <a:t> décubitus dorsal , garrot cuisse homolatérale 250 mm Hg</a:t>
            </a:r>
          </a:p>
          <a:p>
            <a:endParaRPr lang="fr-FR" sz="1200" b="1" dirty="0" smtClean="0"/>
          </a:p>
          <a:p>
            <a:r>
              <a:rPr lang="fr-FR" sz="1200" b="1" dirty="0" smtClean="0"/>
              <a:t>Intervention</a:t>
            </a:r>
            <a:r>
              <a:rPr lang="fr-FR" sz="1200" b="1" dirty="0"/>
              <a:t> : </a:t>
            </a:r>
            <a:endParaRPr lang="fr-FR" sz="1200" dirty="0"/>
          </a:p>
          <a:p>
            <a:r>
              <a:rPr lang="fr-FR" sz="1200" dirty="0"/>
              <a:t>Incision postéro-médiale de type Turco</a:t>
            </a:r>
          </a:p>
          <a:p>
            <a:r>
              <a:rPr lang="fr-FR" sz="1200" dirty="0"/>
              <a:t>Dissection</a:t>
            </a:r>
          </a:p>
          <a:p>
            <a:r>
              <a:rPr lang="fr-FR" sz="1200" dirty="0"/>
              <a:t>Repérage du paquet vasculo-nerveux tibial postérieur mis sur lacet</a:t>
            </a:r>
          </a:p>
          <a:p>
            <a:r>
              <a:rPr lang="fr-FR" sz="1200" dirty="0"/>
              <a:t>Allongement en Z du tendon </a:t>
            </a:r>
            <a:r>
              <a:rPr lang="fr-FR" sz="1200" dirty="0" err="1"/>
              <a:t>calcanéun</a:t>
            </a:r>
            <a:r>
              <a:rPr lang="fr-FR" sz="1200" dirty="0"/>
              <a:t> en </a:t>
            </a:r>
            <a:r>
              <a:rPr lang="fr-FR" sz="1200" dirty="0" err="1"/>
              <a:t>désinserant</a:t>
            </a:r>
            <a:r>
              <a:rPr lang="fr-FR" sz="1200" dirty="0"/>
              <a:t> les fibres </a:t>
            </a:r>
            <a:r>
              <a:rPr lang="fr-FR" sz="1200" dirty="0" err="1"/>
              <a:t>varisantes</a:t>
            </a:r>
            <a:r>
              <a:rPr lang="fr-FR" sz="1200" dirty="0"/>
              <a:t> du calcanéum</a:t>
            </a:r>
          </a:p>
          <a:p>
            <a:r>
              <a:rPr lang="fr-FR" sz="1200" dirty="0"/>
              <a:t>Repérage et ouverture de la capsule </a:t>
            </a:r>
            <a:r>
              <a:rPr lang="fr-FR" sz="1200" dirty="0" err="1"/>
              <a:t>tibio-talienne</a:t>
            </a:r>
            <a:r>
              <a:rPr lang="fr-FR" sz="1200" dirty="0"/>
              <a:t> postérieure</a:t>
            </a:r>
          </a:p>
          <a:p>
            <a:r>
              <a:rPr lang="fr-FR" sz="1200" dirty="0"/>
              <a:t>Section du nœud postéro-latéral en respectant les tendons </a:t>
            </a:r>
            <a:r>
              <a:rPr lang="fr-FR" sz="1200" dirty="0" err="1"/>
              <a:t>fibulaires</a:t>
            </a:r>
            <a:endParaRPr lang="fr-FR" sz="1200" dirty="0"/>
          </a:p>
          <a:p>
            <a:r>
              <a:rPr lang="fr-FR" sz="1200" dirty="0"/>
              <a:t>Bonne correction de l’équin et du varus de l’arrière-pied</a:t>
            </a:r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ouverture des capsules </a:t>
            </a:r>
            <a:r>
              <a:rPr lang="fr-FR" sz="1200" dirty="0" err="1"/>
              <a:t>talo</a:t>
            </a:r>
            <a:r>
              <a:rPr lang="fr-FR" sz="1200" dirty="0"/>
              <a:t>-naviculaires et </a:t>
            </a:r>
            <a:r>
              <a:rPr lang="fr-FR" sz="1200" dirty="0" err="1"/>
              <a:t>calcanéo-cuboidiennes</a:t>
            </a:r>
            <a:endParaRPr lang="fr-FR" sz="1200" dirty="0"/>
          </a:p>
          <a:p>
            <a:r>
              <a:rPr lang="fr-FR" sz="1200" dirty="0"/>
              <a:t>Fixation par 2 broches de </a:t>
            </a:r>
            <a:r>
              <a:rPr lang="fr-FR" sz="1200" dirty="0" err="1"/>
              <a:t>kirchner</a:t>
            </a:r>
            <a:r>
              <a:rPr lang="fr-FR" sz="1200" dirty="0"/>
              <a:t> de 18 /10 de la colonne médiale et de la </a:t>
            </a:r>
            <a:r>
              <a:rPr lang="fr-FR" sz="1200" dirty="0" err="1"/>
              <a:t>tibio-talienne</a:t>
            </a:r>
            <a:r>
              <a:rPr lang="fr-FR" sz="1200" dirty="0"/>
              <a:t> en position de correction</a:t>
            </a:r>
          </a:p>
          <a:p>
            <a:r>
              <a:rPr lang="fr-FR" sz="1200" dirty="0"/>
              <a:t>Allongement en Z du tibial postérieur</a:t>
            </a:r>
          </a:p>
          <a:p>
            <a:r>
              <a:rPr lang="fr-FR" sz="1200" dirty="0"/>
              <a:t>Transfert du jambier antérieur sur le 3 </a:t>
            </a:r>
            <a:r>
              <a:rPr lang="fr-FR" sz="1200" dirty="0" err="1"/>
              <a:t>iemme</a:t>
            </a:r>
            <a:r>
              <a:rPr lang="fr-FR" sz="1200" dirty="0"/>
              <a:t> cunéiforme</a:t>
            </a:r>
          </a:p>
          <a:p>
            <a:r>
              <a:rPr lang="fr-FR" sz="1200" dirty="0"/>
              <a:t>Suture du tendon </a:t>
            </a:r>
            <a:r>
              <a:rPr lang="fr-FR" sz="1200" dirty="0" err="1"/>
              <a:t>calcanéun</a:t>
            </a:r>
            <a:endParaRPr lang="fr-FR" sz="1200" dirty="0"/>
          </a:p>
          <a:p>
            <a:r>
              <a:rPr lang="fr-FR" sz="1200" dirty="0"/>
              <a:t>Hémostase , lavage</a:t>
            </a:r>
          </a:p>
          <a:p>
            <a:r>
              <a:rPr lang="fr-FR" sz="1200" dirty="0"/>
              <a:t>Fermeture cutanée plan par plan par points séparés au fil résorbable</a:t>
            </a:r>
          </a:p>
          <a:p>
            <a:r>
              <a:rPr lang="fr-FR" sz="1200" dirty="0"/>
              <a:t>Pansement stérile</a:t>
            </a:r>
          </a:p>
          <a:p>
            <a:r>
              <a:rPr lang="fr-FR" sz="1200" dirty="0"/>
              <a:t>Immobilisation </a:t>
            </a:r>
            <a:r>
              <a:rPr lang="fr-FR" sz="1200" dirty="0" err="1"/>
              <a:t>plätrée</a:t>
            </a:r>
            <a:r>
              <a:rPr lang="fr-FR" sz="1200" dirty="0"/>
              <a:t> en position de correction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dirty="0"/>
              <a:t>Consignes post-opératoires : </a:t>
            </a:r>
            <a:endParaRPr lang="fr-FR" sz="1200" dirty="0"/>
          </a:p>
          <a:p>
            <a:r>
              <a:rPr lang="fr-FR" sz="1200" dirty="0"/>
              <a:t>Ablation du plâtre dans 45 jours</a:t>
            </a:r>
          </a:p>
          <a:p>
            <a:r>
              <a:rPr lang="fr-FR" sz="1200" dirty="0"/>
              <a:t>Ablations des broches dans 45 jours (broches laissées à l’</a:t>
            </a:r>
            <a:r>
              <a:rPr lang="fr-FR" sz="1200" dirty="0" err="1"/>
              <a:t>exterieur</a:t>
            </a:r>
            <a:r>
              <a:rPr lang="fr-FR" sz="1200" dirty="0"/>
              <a:t>)</a:t>
            </a:r>
          </a:p>
          <a:p>
            <a:r>
              <a:rPr lang="fr-FR" sz="1200" dirty="0"/>
              <a:t>Fil résorbable</a:t>
            </a:r>
          </a:p>
          <a:p>
            <a:r>
              <a:rPr lang="fr-FR" sz="1200" dirty="0"/>
              <a:t>Suivi médical de l’enfant 1 fois par an pendant 5 ans</a:t>
            </a:r>
          </a:p>
        </p:txBody>
      </p:sp>
    </p:spTree>
    <p:extLst>
      <p:ext uri="{BB962C8B-B14F-4D97-AF65-F5344CB8AC3E}">
        <p14:creationId xmlns:p14="http://schemas.microsoft.com/office/powerpoint/2010/main" val="87876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63" y="280143"/>
            <a:ext cx="2103120" cy="280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247" y="275698"/>
            <a:ext cx="2106930" cy="280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713" y="316973"/>
            <a:ext cx="2075815" cy="276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445" y="3251251"/>
            <a:ext cx="2200275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765" y="3281515"/>
            <a:ext cx="2207895" cy="2943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4836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416</Words>
  <Application>Microsoft Macintosh PowerPoint</Application>
  <PresentationFormat>Présentation à l'écran (4:3)</PresentationFormat>
  <Paragraphs>909</Paragraphs>
  <Slides>44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Mission Antsirabé Orthopédie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Enfants Du Noma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Antsirabé Orthopédie </dc:title>
  <dc:creator>Maude BADEL</dc:creator>
  <cp:lastModifiedBy>Maude BADEL</cp:lastModifiedBy>
  <cp:revision>23</cp:revision>
  <dcterms:created xsi:type="dcterms:W3CDTF">2016-10-18T07:14:56Z</dcterms:created>
  <dcterms:modified xsi:type="dcterms:W3CDTF">2016-10-18T08:14:28Z</dcterms:modified>
</cp:coreProperties>
</file>